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441" r:id="rId5"/>
    <p:sldId id="396" r:id="rId6"/>
    <p:sldId id="440" r:id="rId7"/>
    <p:sldId id="422" r:id="rId8"/>
    <p:sldId id="423" r:id="rId9"/>
    <p:sldId id="443" r:id="rId10"/>
    <p:sldId id="424" r:id="rId11"/>
    <p:sldId id="425" r:id="rId12"/>
    <p:sldId id="426" r:id="rId13"/>
    <p:sldId id="427" r:id="rId14"/>
    <p:sldId id="428" r:id="rId15"/>
    <p:sldId id="429" r:id="rId16"/>
    <p:sldId id="436" r:id="rId17"/>
    <p:sldId id="437" r:id="rId18"/>
    <p:sldId id="438" r:id="rId19"/>
    <p:sldId id="431" r:id="rId20"/>
    <p:sldId id="433" r:id="rId21"/>
    <p:sldId id="439" r:id="rId22"/>
    <p:sldId id="395" r:id="rId23"/>
  </p:sldIdLst>
  <p:sldSz cx="12192000" cy="6858000"/>
  <p:notesSz cx="6797675" cy="9926638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oloshin" initials="VV" lastIdx="1" clrIdx="0">
    <p:extLst/>
  </p:cmAuthor>
  <p:cmAuthor id="2" name="Evgeniya Krasavina" initials="EK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117"/>
    <a:srgbClr val="CC171E"/>
    <a:srgbClr val="CB5D44"/>
    <a:srgbClr val="CC5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86076" autoAdjust="0"/>
  </p:normalViewPr>
  <p:slideViewPr>
    <p:cSldViewPr snapToGrid="0">
      <p:cViewPr varScale="1">
        <p:scale>
          <a:sx n="77" d="100"/>
          <a:sy n="77" d="100"/>
        </p:scale>
        <p:origin x="-485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1219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598C7-BB8C-4127-87EE-C55874B3D6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06B3C-4CF9-4159-BA30-5BA1B2F9CA4E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21D2C03B-1E2B-4564-826F-E9F9748DC661}" type="parTrans" cxnId="{E9E11C9D-09CD-4DB0-91E1-2BC527F921BB}">
      <dgm:prSet/>
      <dgm:spPr/>
      <dgm:t>
        <a:bodyPr/>
        <a:lstStyle/>
        <a:p>
          <a:endParaRPr lang="ru-RU"/>
        </a:p>
      </dgm:t>
    </dgm:pt>
    <dgm:pt modelId="{AAC3D8A3-A9B3-4A2D-91DD-B6BA94869829}" type="sibTrans" cxnId="{E9E11C9D-09CD-4DB0-91E1-2BC527F921B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34E251D9-1C09-4DEF-BF1B-988BE9E775B0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4E6DE71F-791F-41BF-B31D-D32288851505}" type="parTrans" cxnId="{0C13DE5D-2CDD-4046-9AEB-4B053175E423}">
      <dgm:prSet/>
      <dgm:spPr/>
      <dgm:t>
        <a:bodyPr/>
        <a:lstStyle/>
        <a:p>
          <a:endParaRPr lang="ru-RU"/>
        </a:p>
      </dgm:t>
    </dgm:pt>
    <dgm:pt modelId="{3E3622B6-6DFE-4F93-8C32-9A39F9399378}" type="sibTrans" cxnId="{0C13DE5D-2CDD-4046-9AEB-4B053175E42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FB2AC680-89D7-48DD-8934-C3A8A0DCAAD7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A7258377-0495-4101-83B9-141E9E90F15C}" type="parTrans" cxnId="{329FCA3C-0DDE-4FD4-A392-C2D6ACEA4459}">
      <dgm:prSet/>
      <dgm:spPr/>
      <dgm:t>
        <a:bodyPr/>
        <a:lstStyle/>
        <a:p>
          <a:endParaRPr lang="ru-RU"/>
        </a:p>
      </dgm:t>
    </dgm:pt>
    <dgm:pt modelId="{D4294AC8-43E0-4E28-A58F-DD600343EDE3}" type="sibTrans" cxnId="{329FCA3C-0DDE-4FD4-A392-C2D6ACEA445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42637EBA-EA7E-4BA1-9CFF-C26E0432DE70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ECD7ABE-A4F7-40BE-BF6F-5840AA9CA42E}" type="parTrans" cxnId="{6514E216-B9DC-46D0-9787-7C5A01D2518D}">
      <dgm:prSet/>
      <dgm:spPr/>
      <dgm:t>
        <a:bodyPr/>
        <a:lstStyle/>
        <a:p>
          <a:endParaRPr lang="ru-RU"/>
        </a:p>
      </dgm:t>
    </dgm:pt>
    <dgm:pt modelId="{1AA7EC13-54E1-4810-A738-E21B6FC0CFF5}" type="sibTrans" cxnId="{6514E216-B9DC-46D0-9787-7C5A01D2518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3BD0EB44-F853-42EA-97E4-E97AE83B21B9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B2041B9-EE97-4FF3-BD17-7B11457D3AE4}" type="parTrans" cxnId="{A61A1CC1-BE8A-416B-9B5D-CC8E17692285}">
      <dgm:prSet/>
      <dgm:spPr/>
      <dgm:t>
        <a:bodyPr/>
        <a:lstStyle/>
        <a:p>
          <a:endParaRPr lang="ru-RU"/>
        </a:p>
      </dgm:t>
    </dgm:pt>
    <dgm:pt modelId="{F3745931-11AB-4431-9ECF-9A33AFBAAAA5}" type="sibTrans" cxnId="{A61A1CC1-BE8A-416B-9B5D-CC8E1769228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789FB46D-1A04-4F1F-B44E-599E1B7FCC26}">
      <dgm:prSet phldrT="[Текст]" phldr="1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71FC40E2-C44E-43C1-8641-A418506D4CF1}" type="parTrans" cxnId="{3E42D50D-8765-430B-AE28-FABB2C8E4063}">
      <dgm:prSet/>
      <dgm:spPr/>
      <dgm:t>
        <a:bodyPr/>
        <a:lstStyle/>
        <a:p>
          <a:endParaRPr lang="ru-RU"/>
        </a:p>
      </dgm:t>
    </dgm:pt>
    <dgm:pt modelId="{FE690B3F-C338-4FD8-9288-C0C0514E0B67}" type="sibTrans" cxnId="{3E42D50D-8765-430B-AE28-FABB2C8E406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ru-RU"/>
        </a:p>
      </dgm:t>
    </dgm:pt>
    <dgm:pt modelId="{3E7F5ACD-EECF-4360-AE20-84BC6A013E4B}">
      <dgm:prSet phldrT="[Текст]"/>
      <dgm:spPr>
        <a:noFill/>
      </dgm:spPr>
      <dgm:t>
        <a:bodyPr/>
        <a:lstStyle/>
        <a:p>
          <a:r>
            <a:rPr lang="en-US" dirty="0" smtClean="0"/>
            <a:t>MaxPatrol SIEM</a:t>
          </a:r>
          <a:endParaRPr lang="ru-RU" dirty="0"/>
        </a:p>
      </dgm:t>
    </dgm:pt>
    <dgm:pt modelId="{48E0D167-EACA-4C22-BC15-C18536F196A8}" type="sibTrans" cxnId="{0D14ABDB-1A8D-4095-B24E-0735C1BB4EC5}">
      <dgm:prSet/>
      <dgm:spPr/>
      <dgm:t>
        <a:bodyPr/>
        <a:lstStyle/>
        <a:p>
          <a:endParaRPr lang="ru-RU"/>
        </a:p>
      </dgm:t>
    </dgm:pt>
    <dgm:pt modelId="{6A93071B-9ACF-4C17-83B9-E9E2ED6DD7D1}" type="parTrans" cxnId="{0D14ABDB-1A8D-4095-B24E-0735C1BB4EC5}">
      <dgm:prSet/>
      <dgm:spPr/>
      <dgm:t>
        <a:bodyPr/>
        <a:lstStyle/>
        <a:p>
          <a:endParaRPr lang="ru-RU"/>
        </a:p>
      </dgm:t>
    </dgm:pt>
    <dgm:pt modelId="{2A9662A2-E304-4E58-8C4E-D99B3FD95E82}" type="pres">
      <dgm:prSet presAssocID="{7A5598C7-BB8C-4127-87EE-C55874B3D6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C59058-ACC6-4730-B56C-9437FD13486C}" type="pres">
      <dgm:prSet presAssocID="{3E7F5ACD-EECF-4360-AE20-84BC6A013E4B}" presName="centerShape" presStyleLbl="node0" presStyleIdx="0" presStyleCnt="1"/>
      <dgm:spPr/>
      <dgm:t>
        <a:bodyPr/>
        <a:lstStyle/>
        <a:p>
          <a:endParaRPr lang="ru-RU"/>
        </a:p>
      </dgm:t>
    </dgm:pt>
    <dgm:pt modelId="{58248A95-74A0-4DF5-9651-F08629686F6A}" type="pres">
      <dgm:prSet presAssocID="{3AF06B3C-4CF9-4159-BA30-5BA1B2F9CA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5676F-66E0-4B71-ADE5-044C3E0A30AC}" type="pres">
      <dgm:prSet presAssocID="{3AF06B3C-4CF9-4159-BA30-5BA1B2F9CA4E}" presName="dummy" presStyleCnt="0"/>
      <dgm:spPr/>
    </dgm:pt>
    <dgm:pt modelId="{0F8906FF-48B8-4D57-875F-CB19E0107C2A}" type="pres">
      <dgm:prSet presAssocID="{AAC3D8A3-A9B3-4A2D-91DD-B6BA94869829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E5CB0D3-9AD4-43E9-AE7B-4F42FB0CC0F6}" type="pres">
      <dgm:prSet presAssocID="{34E251D9-1C09-4DEF-BF1B-988BE9E775B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A848C-5565-4498-840D-06C0697CACF1}" type="pres">
      <dgm:prSet presAssocID="{34E251D9-1C09-4DEF-BF1B-988BE9E775B0}" presName="dummy" presStyleCnt="0"/>
      <dgm:spPr/>
    </dgm:pt>
    <dgm:pt modelId="{181A58CF-D995-4292-8A48-29F250BC1DBE}" type="pres">
      <dgm:prSet presAssocID="{3E3622B6-6DFE-4F93-8C32-9A39F939937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B4AFE8B-3AE1-4B33-BC2C-E565C92F08FF}" type="pres">
      <dgm:prSet presAssocID="{3BD0EB44-F853-42EA-97E4-E97AE83B21B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7F34D-80CB-47E1-81B8-1461F5C891A9}" type="pres">
      <dgm:prSet presAssocID="{3BD0EB44-F853-42EA-97E4-E97AE83B21B9}" presName="dummy" presStyleCnt="0"/>
      <dgm:spPr/>
    </dgm:pt>
    <dgm:pt modelId="{D720E213-B7F4-4AC1-AAE0-D5F81BBC4127}" type="pres">
      <dgm:prSet presAssocID="{F3745931-11AB-4431-9ECF-9A33AFBAAAA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8245C7EB-AD5B-4E47-B0C7-6978C9F5BBED}" type="pres">
      <dgm:prSet presAssocID="{FB2AC680-89D7-48DD-8934-C3A8A0DCAA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01531-AD94-43F0-9440-18C676BDC222}" type="pres">
      <dgm:prSet presAssocID="{FB2AC680-89D7-48DD-8934-C3A8A0DCAAD7}" presName="dummy" presStyleCnt="0"/>
      <dgm:spPr/>
    </dgm:pt>
    <dgm:pt modelId="{E4CE0C87-5032-48E3-A73F-A238825F01DF}" type="pres">
      <dgm:prSet presAssocID="{D4294AC8-43E0-4E28-A58F-DD600343EDE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34FD446A-C23E-4153-93E8-EBB5A1155174}" type="pres">
      <dgm:prSet presAssocID="{42637EBA-EA7E-4BA1-9CFF-C26E0432DE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D0A2E-EB49-4EA0-8074-784CDD3FFBFF}" type="pres">
      <dgm:prSet presAssocID="{42637EBA-EA7E-4BA1-9CFF-C26E0432DE70}" presName="dummy" presStyleCnt="0"/>
      <dgm:spPr/>
    </dgm:pt>
    <dgm:pt modelId="{34227630-2EC6-416E-9929-E2903BC793CD}" type="pres">
      <dgm:prSet presAssocID="{1AA7EC13-54E1-4810-A738-E21B6FC0CFF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250242A-4161-4DF6-946C-69FFD0F8E83F}" type="pres">
      <dgm:prSet presAssocID="{789FB46D-1A04-4F1F-B44E-599E1B7FCC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52F9-9B16-476C-BCFF-8B38F3B228BA}" type="pres">
      <dgm:prSet presAssocID="{789FB46D-1A04-4F1F-B44E-599E1B7FCC26}" presName="dummy" presStyleCnt="0"/>
      <dgm:spPr/>
    </dgm:pt>
    <dgm:pt modelId="{109DA50B-BE7E-4CFF-94EB-C80E494D334E}" type="pres">
      <dgm:prSet presAssocID="{FE690B3F-C338-4FD8-9288-C0C0514E0B67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3E42D50D-8765-430B-AE28-FABB2C8E4063}" srcId="{3E7F5ACD-EECF-4360-AE20-84BC6A013E4B}" destId="{789FB46D-1A04-4F1F-B44E-599E1B7FCC26}" srcOrd="5" destOrd="0" parTransId="{71FC40E2-C44E-43C1-8641-A418506D4CF1}" sibTransId="{FE690B3F-C338-4FD8-9288-C0C0514E0B67}"/>
    <dgm:cxn modelId="{6514E216-B9DC-46D0-9787-7C5A01D2518D}" srcId="{3E7F5ACD-EECF-4360-AE20-84BC6A013E4B}" destId="{42637EBA-EA7E-4BA1-9CFF-C26E0432DE70}" srcOrd="4" destOrd="0" parTransId="{AECD7ABE-A4F7-40BE-BF6F-5840AA9CA42E}" sibTransId="{1AA7EC13-54E1-4810-A738-E21B6FC0CFF5}"/>
    <dgm:cxn modelId="{304F7C6A-0BE7-474B-8D5F-BDE6528CBB4A}" type="presOf" srcId="{3AF06B3C-4CF9-4159-BA30-5BA1B2F9CA4E}" destId="{58248A95-74A0-4DF5-9651-F08629686F6A}" srcOrd="0" destOrd="0" presId="urn:microsoft.com/office/officeart/2005/8/layout/radial6"/>
    <dgm:cxn modelId="{1EE08BE7-175B-4FF3-B0A8-2702B180B31E}" type="presOf" srcId="{42637EBA-EA7E-4BA1-9CFF-C26E0432DE70}" destId="{34FD446A-C23E-4153-93E8-EBB5A1155174}" srcOrd="0" destOrd="0" presId="urn:microsoft.com/office/officeart/2005/8/layout/radial6"/>
    <dgm:cxn modelId="{E6A24026-F11D-4B51-9532-01486A93904E}" type="presOf" srcId="{7A5598C7-BB8C-4127-87EE-C55874B3D61F}" destId="{2A9662A2-E304-4E58-8C4E-D99B3FD95E82}" srcOrd="0" destOrd="0" presId="urn:microsoft.com/office/officeart/2005/8/layout/radial6"/>
    <dgm:cxn modelId="{DF042AE3-9C71-4031-AC08-81673335E87E}" type="presOf" srcId="{3E7F5ACD-EECF-4360-AE20-84BC6A013E4B}" destId="{3AC59058-ACC6-4730-B56C-9437FD13486C}" srcOrd="0" destOrd="0" presId="urn:microsoft.com/office/officeart/2005/8/layout/radial6"/>
    <dgm:cxn modelId="{870E0B48-8140-4ACD-8F30-466E44817227}" type="presOf" srcId="{F3745931-11AB-4431-9ECF-9A33AFBAAAA5}" destId="{D720E213-B7F4-4AC1-AAE0-D5F81BBC4127}" srcOrd="0" destOrd="0" presId="urn:microsoft.com/office/officeart/2005/8/layout/radial6"/>
    <dgm:cxn modelId="{0C13DE5D-2CDD-4046-9AEB-4B053175E423}" srcId="{3E7F5ACD-EECF-4360-AE20-84BC6A013E4B}" destId="{34E251D9-1C09-4DEF-BF1B-988BE9E775B0}" srcOrd="1" destOrd="0" parTransId="{4E6DE71F-791F-41BF-B31D-D32288851505}" sibTransId="{3E3622B6-6DFE-4F93-8C32-9A39F9399378}"/>
    <dgm:cxn modelId="{329FCA3C-0DDE-4FD4-A392-C2D6ACEA4459}" srcId="{3E7F5ACD-EECF-4360-AE20-84BC6A013E4B}" destId="{FB2AC680-89D7-48DD-8934-C3A8A0DCAAD7}" srcOrd="3" destOrd="0" parTransId="{A7258377-0495-4101-83B9-141E9E90F15C}" sibTransId="{D4294AC8-43E0-4E28-A58F-DD600343EDE3}"/>
    <dgm:cxn modelId="{FEE59DF8-7716-4169-B71E-80DC6BC29218}" type="presOf" srcId="{FB2AC680-89D7-48DD-8934-C3A8A0DCAAD7}" destId="{8245C7EB-AD5B-4E47-B0C7-6978C9F5BBED}" srcOrd="0" destOrd="0" presId="urn:microsoft.com/office/officeart/2005/8/layout/radial6"/>
    <dgm:cxn modelId="{D2EB597D-A0B4-4F99-A799-93BE6A3554A3}" type="presOf" srcId="{34E251D9-1C09-4DEF-BF1B-988BE9E775B0}" destId="{EE5CB0D3-9AD4-43E9-AE7B-4F42FB0CC0F6}" srcOrd="0" destOrd="0" presId="urn:microsoft.com/office/officeart/2005/8/layout/radial6"/>
    <dgm:cxn modelId="{410CCC02-7C1B-442B-BD5C-320D441E24E6}" type="presOf" srcId="{AAC3D8A3-A9B3-4A2D-91DD-B6BA94869829}" destId="{0F8906FF-48B8-4D57-875F-CB19E0107C2A}" srcOrd="0" destOrd="0" presId="urn:microsoft.com/office/officeart/2005/8/layout/radial6"/>
    <dgm:cxn modelId="{0D14ABDB-1A8D-4095-B24E-0735C1BB4EC5}" srcId="{7A5598C7-BB8C-4127-87EE-C55874B3D61F}" destId="{3E7F5ACD-EECF-4360-AE20-84BC6A013E4B}" srcOrd="0" destOrd="0" parTransId="{6A93071B-9ACF-4C17-83B9-E9E2ED6DD7D1}" sibTransId="{48E0D167-EACA-4C22-BC15-C18536F196A8}"/>
    <dgm:cxn modelId="{AF072306-2446-4300-9A94-6B05E039F0EC}" type="presOf" srcId="{3BD0EB44-F853-42EA-97E4-E97AE83B21B9}" destId="{DB4AFE8B-3AE1-4B33-BC2C-E565C92F08FF}" srcOrd="0" destOrd="0" presId="urn:microsoft.com/office/officeart/2005/8/layout/radial6"/>
    <dgm:cxn modelId="{6DCD5476-D1B1-4AE4-A4E9-653196FC350F}" type="presOf" srcId="{1AA7EC13-54E1-4810-A738-E21B6FC0CFF5}" destId="{34227630-2EC6-416E-9929-E2903BC793CD}" srcOrd="0" destOrd="0" presId="urn:microsoft.com/office/officeart/2005/8/layout/radial6"/>
    <dgm:cxn modelId="{A61A1CC1-BE8A-416B-9B5D-CC8E17692285}" srcId="{3E7F5ACD-EECF-4360-AE20-84BC6A013E4B}" destId="{3BD0EB44-F853-42EA-97E4-E97AE83B21B9}" srcOrd="2" destOrd="0" parTransId="{AB2041B9-EE97-4FF3-BD17-7B11457D3AE4}" sibTransId="{F3745931-11AB-4431-9ECF-9A33AFBAAAA5}"/>
    <dgm:cxn modelId="{B00359BA-01CE-48A1-8801-160316118A9E}" type="presOf" srcId="{789FB46D-1A04-4F1F-B44E-599E1B7FCC26}" destId="{C250242A-4161-4DF6-946C-69FFD0F8E83F}" srcOrd="0" destOrd="0" presId="urn:microsoft.com/office/officeart/2005/8/layout/radial6"/>
    <dgm:cxn modelId="{B048AAA0-F4ED-43E0-81F9-2F24AE736A51}" type="presOf" srcId="{3E3622B6-6DFE-4F93-8C32-9A39F9399378}" destId="{181A58CF-D995-4292-8A48-29F250BC1DBE}" srcOrd="0" destOrd="0" presId="urn:microsoft.com/office/officeart/2005/8/layout/radial6"/>
    <dgm:cxn modelId="{1258F5E7-9141-42E2-89BC-C439945166FF}" type="presOf" srcId="{D4294AC8-43E0-4E28-A58F-DD600343EDE3}" destId="{E4CE0C87-5032-48E3-A73F-A238825F01DF}" srcOrd="0" destOrd="0" presId="urn:microsoft.com/office/officeart/2005/8/layout/radial6"/>
    <dgm:cxn modelId="{6A03716F-BC6A-4B62-8890-EF9B44F19F35}" type="presOf" srcId="{FE690B3F-C338-4FD8-9288-C0C0514E0B67}" destId="{109DA50B-BE7E-4CFF-94EB-C80E494D334E}" srcOrd="0" destOrd="0" presId="urn:microsoft.com/office/officeart/2005/8/layout/radial6"/>
    <dgm:cxn modelId="{E9E11C9D-09CD-4DB0-91E1-2BC527F921BB}" srcId="{3E7F5ACD-EECF-4360-AE20-84BC6A013E4B}" destId="{3AF06B3C-4CF9-4159-BA30-5BA1B2F9CA4E}" srcOrd="0" destOrd="0" parTransId="{21D2C03B-1E2B-4564-826F-E9F9748DC661}" sibTransId="{AAC3D8A3-A9B3-4A2D-91DD-B6BA94869829}"/>
    <dgm:cxn modelId="{CC1C8674-4F34-4E94-990A-7F6F333AA14D}" type="presParOf" srcId="{2A9662A2-E304-4E58-8C4E-D99B3FD95E82}" destId="{3AC59058-ACC6-4730-B56C-9437FD13486C}" srcOrd="0" destOrd="0" presId="urn:microsoft.com/office/officeart/2005/8/layout/radial6"/>
    <dgm:cxn modelId="{8F6B1B74-3F9D-4F61-BF7B-7EED19730014}" type="presParOf" srcId="{2A9662A2-E304-4E58-8C4E-D99B3FD95E82}" destId="{58248A95-74A0-4DF5-9651-F08629686F6A}" srcOrd="1" destOrd="0" presId="urn:microsoft.com/office/officeart/2005/8/layout/radial6"/>
    <dgm:cxn modelId="{AAAFC660-8655-4A6B-95FC-53683E1E26A8}" type="presParOf" srcId="{2A9662A2-E304-4E58-8C4E-D99B3FD95E82}" destId="{35C5676F-66E0-4B71-ADE5-044C3E0A30AC}" srcOrd="2" destOrd="0" presId="urn:microsoft.com/office/officeart/2005/8/layout/radial6"/>
    <dgm:cxn modelId="{A9F5ECCB-BF63-4B42-8CD6-D85A3DCBAA38}" type="presParOf" srcId="{2A9662A2-E304-4E58-8C4E-D99B3FD95E82}" destId="{0F8906FF-48B8-4D57-875F-CB19E0107C2A}" srcOrd="3" destOrd="0" presId="urn:microsoft.com/office/officeart/2005/8/layout/radial6"/>
    <dgm:cxn modelId="{3A34DA82-CFD2-4F19-89F9-0DC44CA9901F}" type="presParOf" srcId="{2A9662A2-E304-4E58-8C4E-D99B3FD95E82}" destId="{EE5CB0D3-9AD4-43E9-AE7B-4F42FB0CC0F6}" srcOrd="4" destOrd="0" presId="urn:microsoft.com/office/officeart/2005/8/layout/radial6"/>
    <dgm:cxn modelId="{B74735E8-0FD7-4C2D-A6E2-D7A9A88F79F2}" type="presParOf" srcId="{2A9662A2-E304-4E58-8C4E-D99B3FD95E82}" destId="{2E5A848C-5565-4498-840D-06C0697CACF1}" srcOrd="5" destOrd="0" presId="urn:microsoft.com/office/officeart/2005/8/layout/radial6"/>
    <dgm:cxn modelId="{BC0BCC13-BF5B-4318-AA4C-E6FDAC1BC8B2}" type="presParOf" srcId="{2A9662A2-E304-4E58-8C4E-D99B3FD95E82}" destId="{181A58CF-D995-4292-8A48-29F250BC1DBE}" srcOrd="6" destOrd="0" presId="urn:microsoft.com/office/officeart/2005/8/layout/radial6"/>
    <dgm:cxn modelId="{FE8C925A-38D2-438E-8AB0-5FDF45EC96EF}" type="presParOf" srcId="{2A9662A2-E304-4E58-8C4E-D99B3FD95E82}" destId="{DB4AFE8B-3AE1-4B33-BC2C-E565C92F08FF}" srcOrd="7" destOrd="0" presId="urn:microsoft.com/office/officeart/2005/8/layout/radial6"/>
    <dgm:cxn modelId="{4114D6EE-EDC8-4369-A53B-EF46BB39FC59}" type="presParOf" srcId="{2A9662A2-E304-4E58-8C4E-D99B3FD95E82}" destId="{C057F34D-80CB-47E1-81B8-1461F5C891A9}" srcOrd="8" destOrd="0" presId="urn:microsoft.com/office/officeart/2005/8/layout/radial6"/>
    <dgm:cxn modelId="{98061C72-4B9A-4F9B-B02E-1C15176938FC}" type="presParOf" srcId="{2A9662A2-E304-4E58-8C4E-D99B3FD95E82}" destId="{D720E213-B7F4-4AC1-AAE0-D5F81BBC4127}" srcOrd="9" destOrd="0" presId="urn:microsoft.com/office/officeart/2005/8/layout/radial6"/>
    <dgm:cxn modelId="{DD925A7A-1164-48AE-85DE-AD4E5C836B96}" type="presParOf" srcId="{2A9662A2-E304-4E58-8C4E-D99B3FD95E82}" destId="{8245C7EB-AD5B-4E47-B0C7-6978C9F5BBED}" srcOrd="10" destOrd="0" presId="urn:microsoft.com/office/officeart/2005/8/layout/radial6"/>
    <dgm:cxn modelId="{1288EC77-47B8-4038-BA7A-8BE6F7012B63}" type="presParOf" srcId="{2A9662A2-E304-4E58-8C4E-D99B3FD95E82}" destId="{C4401531-AD94-43F0-9440-18C676BDC222}" srcOrd="11" destOrd="0" presId="urn:microsoft.com/office/officeart/2005/8/layout/radial6"/>
    <dgm:cxn modelId="{C41C7E06-3799-4904-943B-485FBB9FADC5}" type="presParOf" srcId="{2A9662A2-E304-4E58-8C4E-D99B3FD95E82}" destId="{E4CE0C87-5032-48E3-A73F-A238825F01DF}" srcOrd="12" destOrd="0" presId="urn:microsoft.com/office/officeart/2005/8/layout/radial6"/>
    <dgm:cxn modelId="{072E05D9-19CB-498E-B823-5CF97E962C08}" type="presParOf" srcId="{2A9662A2-E304-4E58-8C4E-D99B3FD95E82}" destId="{34FD446A-C23E-4153-93E8-EBB5A1155174}" srcOrd="13" destOrd="0" presId="urn:microsoft.com/office/officeart/2005/8/layout/radial6"/>
    <dgm:cxn modelId="{B9633E2D-151D-4055-B709-FCFFC1AA247D}" type="presParOf" srcId="{2A9662A2-E304-4E58-8C4E-D99B3FD95E82}" destId="{0E3D0A2E-EB49-4EA0-8074-784CDD3FFBFF}" srcOrd="14" destOrd="0" presId="urn:microsoft.com/office/officeart/2005/8/layout/radial6"/>
    <dgm:cxn modelId="{34FE22C3-E405-4D99-BA3D-D99700CFD5F1}" type="presParOf" srcId="{2A9662A2-E304-4E58-8C4E-D99B3FD95E82}" destId="{34227630-2EC6-416E-9929-E2903BC793CD}" srcOrd="15" destOrd="0" presId="urn:microsoft.com/office/officeart/2005/8/layout/radial6"/>
    <dgm:cxn modelId="{DC423FC7-3828-4AB8-AE89-BDA20903DD85}" type="presParOf" srcId="{2A9662A2-E304-4E58-8C4E-D99B3FD95E82}" destId="{C250242A-4161-4DF6-946C-69FFD0F8E83F}" srcOrd="16" destOrd="0" presId="urn:microsoft.com/office/officeart/2005/8/layout/radial6"/>
    <dgm:cxn modelId="{BBC43226-B580-4F5B-991F-D42FAB1A0814}" type="presParOf" srcId="{2A9662A2-E304-4E58-8C4E-D99B3FD95E82}" destId="{46FF52F9-9B16-476C-BCFF-8B38F3B228BA}" srcOrd="17" destOrd="0" presId="urn:microsoft.com/office/officeart/2005/8/layout/radial6"/>
    <dgm:cxn modelId="{9630351F-924B-4AFA-AEF0-AB7A491F432C}" type="presParOf" srcId="{2A9662A2-E304-4E58-8C4E-D99B3FD95E82}" destId="{109DA50B-BE7E-4CFF-94EB-C80E494D334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206A6-DE6A-4255-907B-ADD101B4A9DB}" type="doc">
      <dgm:prSet loTypeId="urn:microsoft.com/office/officeart/2005/8/layout/arrow2" loCatId="process" qsTypeId="urn:microsoft.com/office/officeart/2005/8/quickstyle/simple1" qsCatId="simple" csTypeId="urn:microsoft.com/office/officeart/2005/8/colors/accent3_1" csCatId="accent3" phldr="1"/>
      <dgm:spPr/>
    </dgm:pt>
    <dgm:pt modelId="{E66E94C2-7D9A-4B33-8BEC-5A4E5DEE01FE}">
      <dgm:prSet phldrT="[Текст]"/>
      <dgm:spPr/>
      <dgm:t>
        <a:bodyPr/>
        <a:lstStyle/>
        <a:p>
          <a:r>
            <a:rPr lang="ru-RU" dirty="0" smtClean="0"/>
            <a:t>Визуализация состава сети</a:t>
          </a:r>
          <a:endParaRPr lang="ru-RU" dirty="0"/>
        </a:p>
      </dgm:t>
    </dgm:pt>
    <dgm:pt modelId="{C93171D8-4085-45ED-AAD8-6DAA652A4BF6}" type="parTrans" cxnId="{38776F0A-7828-401A-AF46-C2D9ED8F7AF0}">
      <dgm:prSet/>
      <dgm:spPr/>
      <dgm:t>
        <a:bodyPr/>
        <a:lstStyle/>
        <a:p>
          <a:endParaRPr lang="ru-RU"/>
        </a:p>
      </dgm:t>
    </dgm:pt>
    <dgm:pt modelId="{1202A181-1327-4266-AF95-F73C9D1E710C}" type="sibTrans" cxnId="{38776F0A-7828-401A-AF46-C2D9ED8F7AF0}">
      <dgm:prSet/>
      <dgm:spPr/>
      <dgm:t>
        <a:bodyPr/>
        <a:lstStyle/>
        <a:p>
          <a:endParaRPr lang="ru-RU"/>
        </a:p>
      </dgm:t>
    </dgm:pt>
    <dgm:pt modelId="{F3207313-AC10-400E-88D4-CAB59EA43C64}">
      <dgm:prSet phldrT="[Текст]"/>
      <dgm:spPr/>
      <dgm:t>
        <a:bodyPr/>
        <a:lstStyle/>
        <a:p>
          <a:r>
            <a:rPr lang="ru-RU" dirty="0" smtClean="0"/>
            <a:t>Построение схемы сети уровней </a:t>
          </a:r>
          <a:r>
            <a:rPr lang="en-US" dirty="0" smtClean="0"/>
            <a:t>L2, L3</a:t>
          </a:r>
          <a:endParaRPr lang="ru-RU" dirty="0"/>
        </a:p>
      </dgm:t>
    </dgm:pt>
    <dgm:pt modelId="{5B12CD66-44D0-442E-9542-2B4014D2DE0A}" type="parTrans" cxnId="{53860694-9B55-4AA5-BB31-915E83C44A58}">
      <dgm:prSet/>
      <dgm:spPr/>
      <dgm:t>
        <a:bodyPr/>
        <a:lstStyle/>
        <a:p>
          <a:endParaRPr lang="ru-RU"/>
        </a:p>
      </dgm:t>
    </dgm:pt>
    <dgm:pt modelId="{ED7F2520-2B4F-46ED-9DB6-B92E4F263CF3}" type="sibTrans" cxnId="{53860694-9B55-4AA5-BB31-915E83C44A58}">
      <dgm:prSet/>
      <dgm:spPr/>
      <dgm:t>
        <a:bodyPr/>
        <a:lstStyle/>
        <a:p>
          <a:endParaRPr lang="ru-RU"/>
        </a:p>
      </dgm:t>
    </dgm:pt>
    <dgm:pt modelId="{E81A2BA2-BEB2-4075-9AAF-82D2AF4673B7}">
      <dgm:prSet phldrT="[Текст]" custT="1"/>
      <dgm:spPr/>
      <dgm:t>
        <a:bodyPr/>
        <a:lstStyle/>
        <a:p>
          <a:r>
            <a:rPr lang="ru-RU" sz="1800" dirty="0" smtClean="0"/>
            <a:t>Отображение текущей активности и изменений</a:t>
          </a:r>
          <a:endParaRPr lang="ru-RU" sz="1800" dirty="0"/>
        </a:p>
      </dgm:t>
    </dgm:pt>
    <dgm:pt modelId="{EE535537-AE7A-4C29-8F60-EB21E26FACF0}" type="parTrans" cxnId="{89B8F397-06E5-4604-B6F6-E8D9282169DC}">
      <dgm:prSet/>
      <dgm:spPr/>
      <dgm:t>
        <a:bodyPr/>
        <a:lstStyle/>
        <a:p>
          <a:endParaRPr lang="ru-RU"/>
        </a:p>
      </dgm:t>
    </dgm:pt>
    <dgm:pt modelId="{9FF15F4D-9381-44D3-BF16-33A86EF81E14}" type="sibTrans" cxnId="{89B8F397-06E5-4604-B6F6-E8D9282169DC}">
      <dgm:prSet/>
      <dgm:spPr/>
      <dgm:t>
        <a:bodyPr/>
        <a:lstStyle/>
        <a:p>
          <a:endParaRPr lang="ru-RU"/>
        </a:p>
      </dgm:t>
    </dgm:pt>
    <dgm:pt modelId="{ECFDE09E-D3A8-4037-B0AE-0729270D8C37}" type="pres">
      <dgm:prSet presAssocID="{32C206A6-DE6A-4255-907B-ADD101B4A9DB}" presName="arrowDiagram" presStyleCnt="0">
        <dgm:presLayoutVars>
          <dgm:chMax val="5"/>
          <dgm:dir/>
          <dgm:resizeHandles val="exact"/>
        </dgm:presLayoutVars>
      </dgm:prSet>
      <dgm:spPr/>
    </dgm:pt>
    <dgm:pt modelId="{631969F7-E944-4AD5-AC7A-CD0007506194}" type="pres">
      <dgm:prSet presAssocID="{32C206A6-DE6A-4255-907B-ADD101B4A9DB}" presName="arrow" presStyleLbl="bgShp" presStyleIdx="0" presStyleCnt="1" custLinFactNeighborX="-1055"/>
      <dgm:spPr/>
    </dgm:pt>
    <dgm:pt modelId="{27D70C11-37AE-425B-AC85-81CDF7E69656}" type="pres">
      <dgm:prSet presAssocID="{32C206A6-DE6A-4255-907B-ADD101B4A9DB}" presName="arrowDiagram3" presStyleCnt="0"/>
      <dgm:spPr/>
    </dgm:pt>
    <dgm:pt modelId="{23EE7FC5-500A-4D52-B911-62E3E9BC533D}" type="pres">
      <dgm:prSet presAssocID="{E66E94C2-7D9A-4B33-8BEC-5A4E5DEE01FE}" presName="bullet3a" presStyleLbl="node1" presStyleIdx="0" presStyleCnt="3"/>
      <dgm:spPr>
        <a:solidFill>
          <a:srgbClr val="C00000"/>
        </a:solidFill>
      </dgm:spPr>
    </dgm:pt>
    <dgm:pt modelId="{0482F1D1-7092-413F-B531-F537BC75EB4F}" type="pres">
      <dgm:prSet presAssocID="{E66E94C2-7D9A-4B33-8BEC-5A4E5DEE01FE}" presName="textBox3a" presStyleLbl="revTx" presStyleIdx="0" presStyleCnt="3" custLinFactNeighborX="4527" custLinFactNeighborY="11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7FF00-E8DD-4C17-9DF9-078A38A251C6}" type="pres">
      <dgm:prSet presAssocID="{F3207313-AC10-400E-88D4-CAB59EA43C64}" presName="bullet3b" presStyleLbl="node1" presStyleIdx="1" presStyleCnt="3"/>
      <dgm:spPr>
        <a:solidFill>
          <a:srgbClr val="C00000"/>
        </a:solidFill>
      </dgm:spPr>
    </dgm:pt>
    <dgm:pt modelId="{CF49C038-3DA2-4FA2-A741-62D1929E3F4A}" type="pres">
      <dgm:prSet presAssocID="{F3207313-AC10-400E-88D4-CAB59EA43C64}" presName="textBox3b" presStyleLbl="revTx" presStyleIdx="1" presStyleCnt="3" custLinFactNeighborX="8668" custLinFactNeighborY="1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8DCBB-36D1-4EDA-B1AD-ED0513770BA8}" type="pres">
      <dgm:prSet presAssocID="{E81A2BA2-BEB2-4075-9AAF-82D2AF4673B7}" presName="bullet3c" presStyleLbl="node1" presStyleIdx="2" presStyleCnt="3"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4E446908-DC62-40FF-88A5-CCDB69379B8E}" type="pres">
      <dgm:prSet presAssocID="{E81A2BA2-BEB2-4075-9AAF-82D2AF4673B7}" presName="textBox3c" presStyleLbl="revTx" presStyleIdx="2" presStyleCnt="3" custScaleX="121150" custLinFactNeighborX="7909" custLinFactNeighborY="1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ED709E-03EF-415F-AB83-0DBAC467E7CE}" type="presOf" srcId="{32C206A6-DE6A-4255-907B-ADD101B4A9DB}" destId="{ECFDE09E-D3A8-4037-B0AE-0729270D8C37}" srcOrd="0" destOrd="0" presId="urn:microsoft.com/office/officeart/2005/8/layout/arrow2"/>
    <dgm:cxn modelId="{E697A535-E1EA-48F4-9DA0-79C684587ACB}" type="presOf" srcId="{E66E94C2-7D9A-4B33-8BEC-5A4E5DEE01FE}" destId="{0482F1D1-7092-413F-B531-F537BC75EB4F}" srcOrd="0" destOrd="0" presId="urn:microsoft.com/office/officeart/2005/8/layout/arrow2"/>
    <dgm:cxn modelId="{89B8F397-06E5-4604-B6F6-E8D9282169DC}" srcId="{32C206A6-DE6A-4255-907B-ADD101B4A9DB}" destId="{E81A2BA2-BEB2-4075-9AAF-82D2AF4673B7}" srcOrd="2" destOrd="0" parTransId="{EE535537-AE7A-4C29-8F60-EB21E26FACF0}" sibTransId="{9FF15F4D-9381-44D3-BF16-33A86EF81E14}"/>
    <dgm:cxn modelId="{38776F0A-7828-401A-AF46-C2D9ED8F7AF0}" srcId="{32C206A6-DE6A-4255-907B-ADD101B4A9DB}" destId="{E66E94C2-7D9A-4B33-8BEC-5A4E5DEE01FE}" srcOrd="0" destOrd="0" parTransId="{C93171D8-4085-45ED-AAD8-6DAA652A4BF6}" sibTransId="{1202A181-1327-4266-AF95-F73C9D1E710C}"/>
    <dgm:cxn modelId="{53860694-9B55-4AA5-BB31-915E83C44A58}" srcId="{32C206A6-DE6A-4255-907B-ADD101B4A9DB}" destId="{F3207313-AC10-400E-88D4-CAB59EA43C64}" srcOrd="1" destOrd="0" parTransId="{5B12CD66-44D0-442E-9542-2B4014D2DE0A}" sibTransId="{ED7F2520-2B4F-46ED-9DB6-B92E4F263CF3}"/>
    <dgm:cxn modelId="{4C0C034D-F462-4ED4-B28F-A83FAE6D51A6}" type="presOf" srcId="{E81A2BA2-BEB2-4075-9AAF-82D2AF4673B7}" destId="{4E446908-DC62-40FF-88A5-CCDB69379B8E}" srcOrd="0" destOrd="0" presId="urn:microsoft.com/office/officeart/2005/8/layout/arrow2"/>
    <dgm:cxn modelId="{3FE8850B-F1FD-47FA-BFA2-D01DAAFBE460}" type="presOf" srcId="{F3207313-AC10-400E-88D4-CAB59EA43C64}" destId="{CF49C038-3DA2-4FA2-A741-62D1929E3F4A}" srcOrd="0" destOrd="0" presId="urn:microsoft.com/office/officeart/2005/8/layout/arrow2"/>
    <dgm:cxn modelId="{FF144677-3088-40B2-A3E2-3257A5E219EF}" type="presParOf" srcId="{ECFDE09E-D3A8-4037-B0AE-0729270D8C37}" destId="{631969F7-E944-4AD5-AC7A-CD0007506194}" srcOrd="0" destOrd="0" presId="urn:microsoft.com/office/officeart/2005/8/layout/arrow2"/>
    <dgm:cxn modelId="{724CFBEE-ABEF-40FF-A2F5-8B53738639A8}" type="presParOf" srcId="{ECFDE09E-D3A8-4037-B0AE-0729270D8C37}" destId="{27D70C11-37AE-425B-AC85-81CDF7E69656}" srcOrd="1" destOrd="0" presId="urn:microsoft.com/office/officeart/2005/8/layout/arrow2"/>
    <dgm:cxn modelId="{2D1F97D7-75F1-4DAC-B15B-8DD42B5BF5EB}" type="presParOf" srcId="{27D70C11-37AE-425B-AC85-81CDF7E69656}" destId="{23EE7FC5-500A-4D52-B911-62E3E9BC533D}" srcOrd="0" destOrd="0" presId="urn:microsoft.com/office/officeart/2005/8/layout/arrow2"/>
    <dgm:cxn modelId="{E81427FF-D305-463D-A1B1-9C7C99FDD388}" type="presParOf" srcId="{27D70C11-37AE-425B-AC85-81CDF7E69656}" destId="{0482F1D1-7092-413F-B531-F537BC75EB4F}" srcOrd="1" destOrd="0" presId="urn:microsoft.com/office/officeart/2005/8/layout/arrow2"/>
    <dgm:cxn modelId="{26959A31-4D0F-46EF-8707-042827B43947}" type="presParOf" srcId="{27D70C11-37AE-425B-AC85-81CDF7E69656}" destId="{C997FF00-E8DD-4C17-9DF9-078A38A251C6}" srcOrd="2" destOrd="0" presId="urn:microsoft.com/office/officeart/2005/8/layout/arrow2"/>
    <dgm:cxn modelId="{B7BE5656-0ADC-4CEC-A616-DC8414B998D7}" type="presParOf" srcId="{27D70C11-37AE-425B-AC85-81CDF7E69656}" destId="{CF49C038-3DA2-4FA2-A741-62D1929E3F4A}" srcOrd="3" destOrd="0" presId="urn:microsoft.com/office/officeart/2005/8/layout/arrow2"/>
    <dgm:cxn modelId="{8F251708-04D7-4583-90A9-0E93AA2CF37A}" type="presParOf" srcId="{27D70C11-37AE-425B-AC85-81CDF7E69656}" destId="{1FB8DCBB-36D1-4EDA-B1AD-ED0513770BA8}" srcOrd="4" destOrd="0" presId="urn:microsoft.com/office/officeart/2005/8/layout/arrow2"/>
    <dgm:cxn modelId="{574242DF-B413-40B2-A91E-B07CC02219CD}" type="presParOf" srcId="{27D70C11-37AE-425B-AC85-81CDF7E69656}" destId="{4E446908-DC62-40FF-88A5-CCDB69379B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DA50B-BE7E-4CFF-94EB-C80E494D334E}">
      <dsp:nvSpPr>
        <dsp:cNvPr id="0" name=""/>
        <dsp:cNvSpPr/>
      </dsp:nvSpPr>
      <dsp:spPr>
        <a:xfrm>
          <a:off x="1860711" y="537682"/>
          <a:ext cx="3681032" cy="3681032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27630-2EC6-416E-9929-E2903BC793CD}">
      <dsp:nvSpPr>
        <dsp:cNvPr id="0" name=""/>
        <dsp:cNvSpPr/>
      </dsp:nvSpPr>
      <dsp:spPr>
        <a:xfrm>
          <a:off x="1860711" y="537682"/>
          <a:ext cx="3681032" cy="3681032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E0C87-5032-48E3-A73F-A238825F01DF}">
      <dsp:nvSpPr>
        <dsp:cNvPr id="0" name=""/>
        <dsp:cNvSpPr/>
      </dsp:nvSpPr>
      <dsp:spPr>
        <a:xfrm>
          <a:off x="1860711" y="537682"/>
          <a:ext cx="3681032" cy="3681032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0E213-B7F4-4AC1-AAE0-D5F81BBC4127}">
      <dsp:nvSpPr>
        <dsp:cNvPr id="0" name=""/>
        <dsp:cNvSpPr/>
      </dsp:nvSpPr>
      <dsp:spPr>
        <a:xfrm>
          <a:off x="1860711" y="537682"/>
          <a:ext cx="3681032" cy="3681032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A58CF-D995-4292-8A48-29F250BC1DBE}">
      <dsp:nvSpPr>
        <dsp:cNvPr id="0" name=""/>
        <dsp:cNvSpPr/>
      </dsp:nvSpPr>
      <dsp:spPr>
        <a:xfrm>
          <a:off x="1860711" y="537682"/>
          <a:ext cx="3681032" cy="3681032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906FF-48B8-4D57-875F-CB19E0107C2A}">
      <dsp:nvSpPr>
        <dsp:cNvPr id="0" name=""/>
        <dsp:cNvSpPr/>
      </dsp:nvSpPr>
      <dsp:spPr>
        <a:xfrm>
          <a:off x="1860711" y="537682"/>
          <a:ext cx="3681032" cy="3681032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59058-ACC6-4730-B56C-9437FD13486C}">
      <dsp:nvSpPr>
        <dsp:cNvPr id="0" name=""/>
        <dsp:cNvSpPr/>
      </dsp:nvSpPr>
      <dsp:spPr>
        <a:xfrm>
          <a:off x="2875318" y="1552289"/>
          <a:ext cx="1651817" cy="1651817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MaxPatrol SIEM</a:t>
          </a:r>
          <a:endParaRPr lang="ru-RU" sz="2100" kern="1200" dirty="0"/>
        </a:p>
      </dsp:txBody>
      <dsp:txXfrm>
        <a:off x="3117221" y="1794192"/>
        <a:ext cx="1168011" cy="1168011"/>
      </dsp:txXfrm>
    </dsp:sp>
    <dsp:sp modelId="{58248A95-74A0-4DF5-9651-F08629686F6A}">
      <dsp:nvSpPr>
        <dsp:cNvPr id="0" name=""/>
        <dsp:cNvSpPr/>
      </dsp:nvSpPr>
      <dsp:spPr>
        <a:xfrm>
          <a:off x="3123091" y="1172"/>
          <a:ext cx="1156272" cy="11562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292423" y="170504"/>
        <a:ext cx="817608" cy="817608"/>
      </dsp:txXfrm>
    </dsp:sp>
    <dsp:sp modelId="{EE5CB0D3-9AD4-43E9-AE7B-4F42FB0CC0F6}">
      <dsp:nvSpPr>
        <dsp:cNvPr id="0" name=""/>
        <dsp:cNvSpPr/>
      </dsp:nvSpPr>
      <dsp:spPr>
        <a:xfrm>
          <a:off x="4680976" y="900617"/>
          <a:ext cx="1156272" cy="11562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850308" y="1069949"/>
        <a:ext cx="817608" cy="817608"/>
      </dsp:txXfrm>
    </dsp:sp>
    <dsp:sp modelId="{DB4AFE8B-3AE1-4B33-BC2C-E565C92F08FF}">
      <dsp:nvSpPr>
        <dsp:cNvPr id="0" name=""/>
        <dsp:cNvSpPr/>
      </dsp:nvSpPr>
      <dsp:spPr>
        <a:xfrm>
          <a:off x="4680976" y="2699507"/>
          <a:ext cx="1156272" cy="11562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850308" y="2868839"/>
        <a:ext cx="817608" cy="817608"/>
      </dsp:txXfrm>
    </dsp:sp>
    <dsp:sp modelId="{8245C7EB-AD5B-4E47-B0C7-6978C9F5BBED}">
      <dsp:nvSpPr>
        <dsp:cNvPr id="0" name=""/>
        <dsp:cNvSpPr/>
      </dsp:nvSpPr>
      <dsp:spPr>
        <a:xfrm>
          <a:off x="3123091" y="3598952"/>
          <a:ext cx="1156272" cy="11562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292423" y="3768284"/>
        <a:ext cx="817608" cy="817608"/>
      </dsp:txXfrm>
    </dsp:sp>
    <dsp:sp modelId="{34FD446A-C23E-4153-93E8-EBB5A1155174}">
      <dsp:nvSpPr>
        <dsp:cNvPr id="0" name=""/>
        <dsp:cNvSpPr/>
      </dsp:nvSpPr>
      <dsp:spPr>
        <a:xfrm>
          <a:off x="1565206" y="2699507"/>
          <a:ext cx="1156272" cy="11562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734538" y="2868839"/>
        <a:ext cx="817608" cy="817608"/>
      </dsp:txXfrm>
    </dsp:sp>
    <dsp:sp modelId="{C250242A-4161-4DF6-946C-69FFD0F8E83F}">
      <dsp:nvSpPr>
        <dsp:cNvPr id="0" name=""/>
        <dsp:cNvSpPr/>
      </dsp:nvSpPr>
      <dsp:spPr>
        <a:xfrm>
          <a:off x="1565206" y="900617"/>
          <a:ext cx="1156272" cy="115627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734538" y="1069949"/>
        <a:ext cx="817608" cy="817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969F7-E944-4AD5-AC7A-CD0007506194}">
      <dsp:nvSpPr>
        <dsp:cNvPr id="0" name=""/>
        <dsp:cNvSpPr/>
      </dsp:nvSpPr>
      <dsp:spPr>
        <a:xfrm>
          <a:off x="0" y="828145"/>
          <a:ext cx="6019800" cy="37623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E7FC5-500A-4D52-B911-62E3E9BC533D}">
      <dsp:nvSpPr>
        <dsp:cNvPr id="0" name=""/>
        <dsp:cNvSpPr/>
      </dsp:nvSpPr>
      <dsp:spPr>
        <a:xfrm>
          <a:off x="764514" y="3424937"/>
          <a:ext cx="156514" cy="15651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2F1D1-7092-413F-B531-F537BC75EB4F}">
      <dsp:nvSpPr>
        <dsp:cNvPr id="0" name=""/>
        <dsp:cNvSpPr/>
      </dsp:nvSpPr>
      <dsp:spPr>
        <a:xfrm>
          <a:off x="906268" y="3630194"/>
          <a:ext cx="1402613" cy="1087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3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Визуализация состава сети</a:t>
          </a:r>
          <a:endParaRPr lang="ru-RU" sz="1700" kern="1200" dirty="0"/>
        </a:p>
      </dsp:txBody>
      <dsp:txXfrm>
        <a:off x="906268" y="3630194"/>
        <a:ext cx="1402613" cy="1087326"/>
      </dsp:txXfrm>
    </dsp:sp>
    <dsp:sp modelId="{C997FF00-E8DD-4C17-9DF9-078A38A251C6}">
      <dsp:nvSpPr>
        <dsp:cNvPr id="0" name=""/>
        <dsp:cNvSpPr/>
      </dsp:nvSpPr>
      <dsp:spPr>
        <a:xfrm>
          <a:off x="2146058" y="2402323"/>
          <a:ext cx="282930" cy="28293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9C038-3DA2-4FA2-A741-62D1929E3F4A}">
      <dsp:nvSpPr>
        <dsp:cNvPr id="0" name=""/>
        <dsp:cNvSpPr/>
      </dsp:nvSpPr>
      <dsp:spPr>
        <a:xfrm>
          <a:off x="2412755" y="2797788"/>
          <a:ext cx="1444752" cy="2046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19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Построение схемы сети уровней </a:t>
          </a:r>
          <a:r>
            <a:rPr lang="en-US" sz="1700" kern="1200" dirty="0" smtClean="0"/>
            <a:t>L2, L3</a:t>
          </a:r>
          <a:endParaRPr lang="ru-RU" sz="1700" kern="1200" dirty="0"/>
        </a:p>
      </dsp:txBody>
      <dsp:txXfrm>
        <a:off x="2412755" y="2797788"/>
        <a:ext cx="1444752" cy="2046732"/>
      </dsp:txXfrm>
    </dsp:sp>
    <dsp:sp modelId="{1FB8DCBB-36D1-4EDA-B1AD-ED0513770BA8}">
      <dsp:nvSpPr>
        <dsp:cNvPr id="0" name=""/>
        <dsp:cNvSpPr/>
      </dsp:nvSpPr>
      <dsp:spPr>
        <a:xfrm>
          <a:off x="3807523" y="1780026"/>
          <a:ext cx="391287" cy="391287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46908-DC62-40FF-88A5-CCDB69379B8E}">
      <dsp:nvSpPr>
        <dsp:cNvPr id="0" name=""/>
        <dsp:cNvSpPr/>
      </dsp:nvSpPr>
      <dsp:spPr>
        <a:xfrm>
          <a:off x="3964649" y="2369336"/>
          <a:ext cx="1750317" cy="2614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3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Отображение текущей активности и изменений</a:t>
          </a:r>
          <a:endParaRPr lang="ru-RU" sz="1800" kern="1200" dirty="0"/>
        </a:p>
      </dsp:txBody>
      <dsp:txXfrm>
        <a:off x="3964649" y="2369336"/>
        <a:ext cx="1750317" cy="2614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CE1FC-DEFB-4127-87C7-AD6BDCF72D67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4DCFA-49D2-4C49-AE9F-CCB1F628E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DCF1-93C0-4D3F-A593-CB8BF9E71D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9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9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aseline="0" dirty="0" smtClean="0"/>
              <a:t>В случае если в группу активов с низким уровнем критичности включается актив с более высокой критичностью, критичность всей группы повышается.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aseline="0" dirty="0" smtClean="0"/>
              <a:t>При расчете критичности актива учитываются выявленные уязвимости.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3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Функции:</a:t>
            </a:r>
          </a:p>
          <a:p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Активное построение карты сети.</a:t>
            </a:r>
            <a:r>
              <a:rPr lang="ru-RU" dirty="0" smtClean="0"/>
              <a:t> В ходе анализа защищенности</a:t>
            </a:r>
            <a:r>
              <a:rPr lang="ru-RU" baseline="0" dirty="0" smtClean="0"/>
              <a:t> аудиторам часто не хватает автоматизации: нужно подгружать данные в стороннюю систему, анализировать результаты, снова собирать данные, подгружать и т.д. Наша система позволяет автоматизировать процесс. Аудитор создает задачу, заводит учетные данные, выбирает цель. Далее, система автоматически подключается к системам, собирая всю необходимую информацию и «расширяя» границы видимости сети (по данным из </a:t>
            </a:r>
            <a:r>
              <a:rPr lang="en-US" baseline="0" dirty="0" smtClean="0"/>
              <a:t>ARP-</a:t>
            </a:r>
            <a:r>
              <a:rPr lang="ru-RU" baseline="0" dirty="0" smtClean="0"/>
              <a:t>таблицы, </a:t>
            </a:r>
            <a:r>
              <a:rPr lang="en-US" baseline="0" dirty="0" smtClean="0"/>
              <a:t>STP, CDP </a:t>
            </a:r>
            <a:r>
              <a:rPr lang="ru-RU" baseline="0" dirty="0" smtClean="0"/>
              <a:t>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), выделяя новые, неизвестный ей устройства. В том числе, работа с зонами, позволяет пользователю задать внутренние сети своей Компании. При этом все сети, не относящиеся к внутренним будут относится к потенциально опасным и визуально выделяются на карте сети. Таким же образом можно выявлять внешние границы с Интернетом.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Ведение актуальной информации по топологии сети, Внедрение средств безопасности, Планирование и развитие инфраструктуры сети. </a:t>
            </a:r>
            <a:r>
              <a:rPr lang="ru-RU" dirty="0" smtClean="0"/>
              <a:t>Сети динамичны. Зачастую</a:t>
            </a:r>
            <a:r>
              <a:rPr lang="ru-RU" baseline="0" dirty="0" smtClean="0"/>
              <a:t> схема сети имеется лишь в том виде, который клиенту предоставил  интегратор, либо это схема содержится «в голове» одного ведущего сетевого администратора. Поэтому возникают проблемы. Например: в компании нужно ввести в эксплуатацию недавно приобретенный ими </a:t>
            </a:r>
            <a:r>
              <a:rPr lang="en-US" baseline="0" dirty="0" smtClean="0"/>
              <a:t>PT WAF. </a:t>
            </a:r>
            <a:r>
              <a:rPr lang="ru-RU" baseline="0" dirty="0" smtClean="0"/>
              <a:t>Где его ставить, как ставить? С использование нашей системы, вы сможете передать схему сети интегратору с целью выявления наиболее подходящего места для установки нового средства безопасности</a:t>
            </a:r>
            <a:r>
              <a:rPr lang="en-US" baseline="0" dirty="0" smtClean="0"/>
              <a:t>. </a:t>
            </a:r>
            <a:r>
              <a:rPr lang="ru-RU" dirty="0" smtClean="0"/>
              <a:t>Но при внедрении нового средства ИБ К</a:t>
            </a:r>
            <a:r>
              <a:rPr lang="ru-RU" baseline="0" dirty="0" smtClean="0"/>
              <a:t>лиенту наверняка не хочется передавать всю информацию о сети интегратору. В таком варианте возможна передача только определенной части сети, которая затрагивает ту задачу которую стоит решить.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dirty="0" smtClean="0"/>
              <a:t>Инвентаризация оборудования, Контроль изменений (объекты, сервисы, установленное ПО), Контроль изменений сети (объекты, сервисы, связи, маршруты, списки доступа), Контроль изменений списков доступа (визуализация).</a:t>
            </a:r>
            <a:r>
              <a:rPr lang="ru-RU" dirty="0" smtClean="0"/>
              <a:t> Как было сказано выше, сети динамичны. В</a:t>
            </a:r>
            <a:r>
              <a:rPr lang="ru-RU" baseline="0" dirty="0" smtClean="0"/>
              <a:t> связи с этим возникают проблемы, связанные с контролем изменений в сети: добавление узла, удаление узла, перемещение узла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. Все это позволяет контролировать наша система. Также, поскольку наша система содержит в себе все события, это позволяет «откатиться» на определенный момент и проанализировать состояние сети в том момент времени. Данный функционал очень полезен администраторам ИБ, которые смогут проанализировать события, предшествующие инциденту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1" baseline="0" dirty="0" smtClean="0"/>
              <a:t>Выявление внешних каналов связи. </a:t>
            </a:r>
            <a:r>
              <a:rPr lang="ru-RU" dirty="0" smtClean="0"/>
              <a:t>Иногда пользователей «смущают» ограничения в политике</a:t>
            </a:r>
            <a:r>
              <a:rPr lang="ru-RU" baseline="0" dirty="0" smtClean="0"/>
              <a:t> безопасности Компании. Одно из решений, подключить </a:t>
            </a:r>
            <a:r>
              <a:rPr lang="en-US" baseline="0" dirty="0" smtClean="0"/>
              <a:t>3g-</a:t>
            </a:r>
            <a:r>
              <a:rPr lang="ru-RU" baseline="0" dirty="0" smtClean="0"/>
              <a:t>модем для выхода в Интернет и работать как удобней. Отличительно особенностью нашей системы является то, что наша система позволяет идентифицировать устройства через которые пользователи могут выходить в Интернет, нарушая границы сети.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baseline="0" dirty="0" smtClean="0"/>
              <a:t>Идентификация источников атаки.</a:t>
            </a:r>
            <a:r>
              <a:rPr lang="ru-RU" baseline="0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тому, что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MPX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топологию не только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L3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L2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уровня, возможна идентификация источника не только по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адресу, но и вплоть до порта коммутатора. Таким образом, решается задача с которой встречаются достаточно часто ИТ-администраторы и сетевые администраторы (например: в случае переезда пользователя когда требуется отключение АРМ от сети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перевод пользователя в другой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VLAN,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работает сетевое подключение, поиск узлов по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адресу когда имеется конфликты по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адресам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дублирование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адресов виртуальных машин при неправильном их клонировании) – найти порт коммутатора в который подключена рабочая станция пользователя. Как эта задача решается сейчас? Администраторы либо держат всю картинку в голове, либо в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-файлах. Но все эти меры либо ограничены, либо имеют достаточно низкий срок жизни в больших сетях, поскольку сети динамичны. В результате, администраторам каждый раз приходится вручную искать источники, путем прохода по всем коммутаторам. Задачи ИБ отличаются от задач ИТ. Как вариант, нужно найти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источник, осуществляющий попытку несанкционированного доступа, либо источник, распространяющий вирусы. Работа на уровне L2 позволяет идентифицировать злоумышленника вплоть по порта коммутатора без дополнительных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усилий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дополнение, зачастую ИБ нужно найти источник по историческим данным, чтобы восстановить предысторию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 произошедшим инцидентом.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/>
              <a:t>Активное обновление данных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dirty="0" smtClean="0"/>
              <a:t>В отличии</a:t>
            </a:r>
            <a:r>
              <a:rPr lang="ru-RU" baseline="0" dirty="0" smtClean="0"/>
              <a:t> от других систем, </a:t>
            </a:r>
            <a:r>
              <a:rPr lang="en-US" baseline="0" dirty="0" smtClean="0"/>
              <a:t>MaxPatrol SIEM </a:t>
            </a:r>
            <a:r>
              <a:rPr lang="ru-RU" baseline="0" dirty="0" smtClean="0"/>
              <a:t>позволяет обновлять данные не только путем пересканирования системы, а также по событиям </a:t>
            </a:r>
            <a:r>
              <a:rPr lang="en-US" baseline="0" dirty="0" smtClean="0"/>
              <a:t>syslog, </a:t>
            </a:r>
            <a:r>
              <a:rPr lang="en-US" baseline="0" dirty="0" err="1" smtClean="0"/>
              <a:t>snmp</a:t>
            </a:r>
            <a:r>
              <a:rPr lang="en-US" baseline="0" dirty="0" smtClean="0"/>
              <a:t> traps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opsec</a:t>
            </a:r>
            <a:r>
              <a:rPr lang="en-US" baseline="0" dirty="0" smtClean="0"/>
              <a:t> lea.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baseline="0" dirty="0" smtClean="0"/>
              <a:t>В результате передачи логов на наши агенты, возможно обновление данных о системах без активного пересканирования, таких как: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PT Sans" pitchFamily="34" charset="-52"/>
              </a:rPr>
              <a:t>Добавление</a:t>
            </a:r>
            <a:r>
              <a:rPr lang="en-US" sz="1200" dirty="0" smtClean="0">
                <a:latin typeface="PT Sans" pitchFamily="34" charset="-52"/>
              </a:rPr>
              <a:t>/</a:t>
            </a:r>
            <a:r>
              <a:rPr lang="ru-RU" sz="1200" dirty="0" smtClean="0">
                <a:latin typeface="PT Sans" pitchFamily="34" charset="-52"/>
              </a:rPr>
              <a:t>удаление устройств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PT Sans" pitchFamily="34" charset="-52"/>
              </a:rPr>
              <a:t>Обновление статуса сервиса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PT Sans" pitchFamily="34" charset="-52"/>
              </a:rPr>
              <a:t>Обновление информации о пользователях</a:t>
            </a:r>
          </a:p>
          <a:p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Фильтрация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aseline="0" dirty="0" smtClean="0"/>
              <a:t>В зависимости от потребностей Заказчика можно использовать гибкий функционал динамических групп.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aseline="0" dirty="0" smtClean="0"/>
              <a:t>Например: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baseline="0" dirty="0" smtClean="0"/>
              <a:t>фильтрация на карте сети узлов по определенному признаку: по названию ОС. Как вариант:  </a:t>
            </a:r>
            <a:r>
              <a:rPr lang="en-US" baseline="0" dirty="0" smtClean="0"/>
              <a:t>IT </a:t>
            </a:r>
            <a:r>
              <a:rPr lang="ru-RU" baseline="0" dirty="0" smtClean="0"/>
              <a:t>администратору выдано задание чтобы в сети не было ОС </a:t>
            </a:r>
            <a:r>
              <a:rPr lang="en-US" baseline="0" dirty="0" smtClean="0"/>
              <a:t>Windows </a:t>
            </a:r>
            <a:r>
              <a:rPr lang="ru-RU" baseline="0" dirty="0" smtClean="0"/>
              <a:t>версии </a:t>
            </a:r>
            <a:r>
              <a:rPr lang="en-US" baseline="0" dirty="0" smtClean="0"/>
              <a:t>XP. </a:t>
            </a:r>
            <a:r>
              <a:rPr lang="ru-RU" baseline="0" dirty="0" smtClean="0"/>
              <a:t>Путем фильтрации на карте сети </a:t>
            </a:r>
            <a:r>
              <a:rPr lang="en-US" baseline="0" dirty="0" smtClean="0"/>
              <a:t>IT </a:t>
            </a:r>
            <a:r>
              <a:rPr lang="ru-RU" baseline="0" dirty="0" smtClean="0"/>
              <a:t>администратор выявляет узлы и планирует работы по их замене.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ИБ администратором в отличие от </a:t>
            </a:r>
            <a:r>
              <a:rPr lang="en-US" dirty="0" smtClean="0"/>
              <a:t>IT </a:t>
            </a:r>
            <a:r>
              <a:rPr lang="ru-RU" dirty="0" smtClean="0"/>
              <a:t>администратора</a:t>
            </a:r>
            <a:r>
              <a:rPr lang="ru-RU" baseline="0" dirty="0" smtClean="0"/>
              <a:t> будут интересней решить задачу по выявлению наиболее уязвимых узлов в сети и отображение их на карте. Визуальное представление в виде карты сети помогает оценить критичность не только самого узла, но и его расположение. Как вариант, визуально можно понять находится ли узел во внешней сети Интернета, либо во внутренней сети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Так же возможен вариант когда нужно вычислить ответственного за это оборудование. </a:t>
            </a: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Решаемые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задачи:</a:t>
            </a:r>
            <a:endParaRPr lang="en-US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aseline="0" dirty="0" smtClean="0"/>
              <a:t>Сетевые администраторы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актуальной информации по топологии сети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и развитие инфраструктуры сети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узких мест по пропускной способности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Отображение загрузки каналов (для планирования), Мониторинг состояния оборудования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изменений сети (объекты, сервисы, связи, маршруты, списки доступа)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резервными каналами связи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привязки хоста к сетевому оборудованию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Инвентаризация оборудования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ИБ администраторы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внешних каналов связи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доступа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входа пользователей в систему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изменений списков доступа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средств безопасности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источников угроз в реальном времени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узлов по критичности уязвимостей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Фильтрация узлов по уязвимостям (CVE, CVSS)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Отображение узлов / групп по ответственным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Отображение исходящей / входящей сетевой активности по узлу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lang="ru-RU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доступных сервисов (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ftp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т.п.).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по историческим данным</a:t>
            </a:r>
            <a:r>
              <a:rPr lang="ru-RU" baseline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(предыстория перед инцидентом)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aseline="0" dirty="0" smtClean="0"/>
              <a:t>ИТ-администраторы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и развитие инфраструктуры сети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изменений (объекты, сервисы, установленное ПО)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систем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Инвентаризация оборудования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ИТ </a:t>
            </a:r>
            <a:r>
              <a:rPr lang="en-US" baseline="0" dirty="0" smtClean="0"/>
              <a:t>help desk</a:t>
            </a:r>
            <a:endParaRPr lang="ru-RU" baseline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загрузки каналов (выявление проблем)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сервисов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Отображение того, какие сервисы, бизнес-процессы и т.п. упали вместе с выходом из строя оборудования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Отображение плановых отключений и последствий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владельца системы</a:t>
            </a:r>
          </a:p>
          <a:p>
            <a:endParaRPr lang="ru-RU" baseline="0" dirty="0" smtClean="0"/>
          </a:p>
          <a:p>
            <a:r>
              <a:rPr lang="ru-RU" sz="1200" b="0" dirty="0" smtClean="0"/>
              <a:t>ИБ-аудиторы</a:t>
            </a:r>
            <a:endParaRPr lang="ru-RU" b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Отображение самых критичных узлов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Доступность сервисов и хостов из внешних сетей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Сегментирование сети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Документирование сети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Активное построение карты сети (в рамках работ по анализу защищенности)</a:t>
            </a:r>
          </a:p>
          <a:p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старое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ИТ: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Инвентаризация активов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всех IP-хостов (рабочие станции, серверы, телефоны и т.д.).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сетевых устройств (все транзитные устройства, в том числе сервера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вроде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т.д.).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результат - учет IP сетей и используемых IP-адресов.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L2/L1 подключений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напримиер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использование портов доступа).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сетью, развитие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Организовать новое рабочее место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Открыть сетевой доступ, изменить правила доступа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Подключение нового устройства или сети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Поиск и устранение проблем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Проверить сетевой доступ, изменить правила доступа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 разрыва в связях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ИБ:</a:t>
            </a:r>
          </a:p>
          <a:p>
            <a:pPr marL="228600" indent="-228600"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Инвентаризация активов</a:t>
            </a:r>
          </a:p>
          <a:p>
            <a:pPr marL="228600" indent="-228600"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изменений</a:t>
            </a:r>
          </a:p>
          <a:p>
            <a:pPr marL="228600" indent="-228600"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уязвимостями</a:t>
            </a:r>
          </a:p>
          <a:p>
            <a:pPr marL="228600" indent="-228600">
              <a:buAutoNum type="arabicPeriod"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Соответсвтие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требованиям политики ИБ: настройки, правила доступа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Топология сети используется для визуализации векторов атак на информационные ресурсы в режиме реального времени, а также пути атаки на произвольный момент в прошлом. Ретроспективный анализ, учитывающий поведенческий характер пользователей и различных процессов, проходящих в информационных системах и сети, используется для выявления аномалий и локализации различных проблем без предварительного задания признаков инцидента.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 векторов атак, в свою очередь, интегрирован с системой корреляции и обеспечивает автоматическое формирование правил корреляции и приоритезации событий.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33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5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30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09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33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52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26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0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36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3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ряд принципиальных трудностей, с которыми приходится сталкиваться при внедрении SIEM в крупных компаниях:</a:t>
            </a:r>
          </a:p>
          <a:p>
            <a:endParaRPr lang="ru-RU" sz="1200" b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Большое количество разнородных источников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SIEM агрегирует данные от большого количества разнородных источников. В погоне за количеством поддерживаемых систем разработчики SIEM часто идут по простому пути наименьшего сопротивления: сообщения о событиях импортируются без приведения их к унифицированному виду. В результате сообщения об одних и тех же событиях, генерируемые разнотипными устройствами, преобразуются к разному формату с разным набором полей, что превращает разработку правил корреляции в настоящую головоломку.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Низкий уровень автоматизации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определяет высокие затраты времени и ресурсов на работу с системой (например, обработка событий - фильтрация, агрегация, и корреляция)), а также позднюю реакцию на угрозы, или её отсутствие.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Ограниченная интегрируемость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выявление инцидентов важно анализировать сведения разной природы. Например, для осмысленного реагирования на атаки предупреждения систем IDS/IPS нужно коррелировать с результатами сканирования уязвимостей и инвентаризационной информацией. Однако возможности интеграции существующих SIEM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сканерами безопасности, СMDB, прикладными платформами крайне ограничены.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квалифицированных кадров.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Сложность разработки правил корреляции задает очень высокие требования к эксплуатирующему персоналу. На практике после внедрения SIEM и настройки интегратором первичного набора правил компании оказываются не в состоянии адаптировать систему к изменениям в инфраструктуре.</a:t>
            </a: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Сложность внедрения и масштабирования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Серьезные сложности возникают даже на стадии проектирования и внедрения. Современная крупная компания или государственное ведомство часто имеет в своем составе множество удаленных структурных подразделений, соединенных с штаб-квартирой низкоскоростными каналами связи. Централизованный сбор данных аудита в такой требует модернизации каналов связи, а развертыванию отдельных экземпляров SIEM в подразделениях мешает их стоимость.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&lt;Могу потом добавить “низкий уровень автоматизации”, “отсутствие эвристики для новых атак”&gt;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3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en-US" baseline="0" dirty="0" smtClean="0"/>
              <a:t>MP</a:t>
            </a:r>
            <a:r>
              <a:rPr lang="ru-RU" baseline="0" dirty="0" smtClean="0"/>
              <a:t>-</a:t>
            </a:r>
            <a:r>
              <a:rPr lang="en-US" baseline="0" dirty="0" smtClean="0"/>
              <a:t>SIEM </a:t>
            </a:r>
            <a:r>
              <a:rPr lang="ru-RU" baseline="0" dirty="0" smtClean="0"/>
              <a:t>таксономия (количество столбцов) не превышает 70, при загрузке событий в базу мы старается приводить их к унифицированному виду, что значительно упрощает написание правил корреляции или позволяет использовать одно правило для нескольких источников.</a:t>
            </a:r>
          </a:p>
          <a:p>
            <a:r>
              <a:rPr lang="ru-RU" baseline="0" dirty="0" smtClean="0"/>
              <a:t>Автоматизирован механизм группировки новых активов по различным параметрам. Активы могут входить в несколько групп одновременно. На основе </a:t>
            </a:r>
            <a:r>
              <a:rPr lang="en-US" baseline="0" dirty="0" smtClean="0"/>
              <a:t>IP</a:t>
            </a:r>
            <a:r>
              <a:rPr lang="ru-RU" baseline="0" dirty="0" smtClean="0"/>
              <a:t>-адресации, версий ОС, служб или ПО.</a:t>
            </a:r>
          </a:p>
          <a:p>
            <a:r>
              <a:rPr lang="ru-RU" baseline="0" dirty="0" smtClean="0"/>
              <a:t>Реализовано назначение критичности активов для группы</a:t>
            </a:r>
            <a:r>
              <a:rPr lang="en-US" baseline="0" dirty="0" smtClean="0"/>
              <a:t>. </a:t>
            </a:r>
            <a:r>
              <a:rPr lang="ru-RU" baseline="0" dirty="0" smtClean="0"/>
              <a:t>Позже расскажу подробнее.</a:t>
            </a:r>
          </a:p>
          <a:p>
            <a:r>
              <a:rPr lang="ru-RU" baseline="0" dirty="0" smtClean="0"/>
              <a:t>Автоматизированы процессы создания инцидентов и управления ими.</a:t>
            </a:r>
          </a:p>
          <a:p>
            <a:r>
              <a:rPr lang="ru-RU" baseline="0" dirty="0" smtClean="0"/>
              <a:t>Есть механизмы мониторинга жизнедеятельности Системы.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0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Отличительная способность системы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 SIEM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объединение систем анализа защищенности, контроля соответствия стандартам, управления информационными активами организации, мониторинга и корреляции событий в рамках единой платформы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MaxPatrol 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позволяет на порядок повысить скорость реагирования и эффективность работы системы по сравнению с аналогичными.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Единая система управления активами обеспечивает в автоматическом режиме: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обнаружение активов по результатам активного сканирования в режимах черного и белого ящика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обнаружение активов по результатам анализа событий, поступающих из различных источников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обнаружение активов на основе результатов анализа сетевого трафика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из других систем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ручной ввод данных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сбор информации о конфигурации активов (информация об ОС, установленном ПО, сервисах, открытых портах и сетевых службах, аппаратном обеспечении и т.д.)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построение связей между активами, управление группами активов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отображение событий применительно к активу или группе активов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 дополнительной информации по активу или группе активов (критичность актива, ответственный за актив)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Сбор и мониторинг данных об активах и их конфигурации позволяют принимать решения об изменении их состояния, наличии уязвимости, соблюдении политики безопасности и строить корреляции, что в итоге упрощает выявление угроз в режиме реального времени.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78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Зачем это нужно?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Для совмещения</a:t>
            </a:r>
            <a:r>
              <a:rPr lang="ru-RU" baseline="0" dirty="0" smtClean="0"/>
              <a:t> контекста и собранных событий =</a:t>
            </a:r>
            <a:r>
              <a:rPr lang="en-US" baseline="0" dirty="0" smtClean="0"/>
              <a:t>&gt; </a:t>
            </a:r>
            <a:r>
              <a:rPr lang="ru-RU" baseline="0" dirty="0" smtClean="0"/>
              <a:t>развитая аналитика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Для определения владельца актива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Для отслеживания изменений актива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Для построения топологии сети</a:t>
            </a:r>
            <a:r>
              <a:rPr lang="en-US" baseline="0" dirty="0" smtClean="0"/>
              <a:t> </a:t>
            </a:r>
            <a:r>
              <a:rPr lang="ru-RU" baseline="0" dirty="0" smtClean="0"/>
              <a:t>и векторов атак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0" indent="0">
              <a:buFontTx/>
              <a:buNone/>
            </a:pPr>
            <a:r>
              <a:rPr lang="ru-RU" baseline="0" dirty="0" smtClean="0"/>
              <a:t>В конечном счете: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Полнота сведений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Актуальность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Наглядность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Оперативность (для быстрого реагирования)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Какого рода аналитику получаем?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Данные об уязвимостях и информация о конфигурации могут</a:t>
            </a:r>
            <a:r>
              <a:rPr lang="ru-RU" baseline="0" dirty="0" smtClean="0"/>
              <a:t> быть совмещены с данными о конфигурации сети</a:t>
            </a:r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4DCFA-49D2-4C49-AE9F-CCB1F628E7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3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3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7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5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35394" y="728700"/>
            <a:ext cx="10981220" cy="32403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baseline="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r>
              <a:rPr lang="ru-RU" dirty="0" smtClean="0"/>
              <a:t>Название презентации.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35397" y="4239091"/>
            <a:ext cx="10981216" cy="58506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000" b="1">
                <a:solidFill>
                  <a:srgbClr val="666666"/>
                </a:solidFill>
                <a:latin typeface="PT Sans" pitchFamily="34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35399" y="4734146"/>
            <a:ext cx="10980868" cy="999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200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pPr lvl="0"/>
            <a:r>
              <a:rPr lang="ru-RU" dirty="0" smtClean="0"/>
              <a:t>должность, со строчной буквы                                                          Компания, с прописной буквы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5397" y="6219311"/>
            <a:ext cx="10981216" cy="62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999999"/>
                </a:solidFill>
                <a:latin typeface="PT Sans" pitchFamily="34" charset="-52"/>
              </a:defRPr>
            </a:lvl1pPr>
          </a:lstStyle>
          <a:p>
            <a:pPr lvl="0"/>
            <a:r>
              <a:rPr lang="ru-RU" dirty="0" smtClean="0"/>
              <a:t>Мероприятие, на котором проводится презентация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D3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804375"/>
            <a:ext cx="12192000" cy="72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34" y="259876"/>
            <a:ext cx="1860207" cy="42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5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75390" y="476672"/>
            <a:ext cx="11187033" cy="810090"/>
          </a:xfrm>
          <a:prstGeom prst="rect">
            <a:avLst/>
          </a:prstGeom>
        </p:spPr>
        <p:txBody>
          <a:bodyPr/>
          <a:lstStyle>
            <a:lvl1pPr algn="l">
              <a:defRPr sz="2700" baseline="0">
                <a:latin typeface="PT Sans" pitchFamily="34" charset="-52"/>
              </a:defRPr>
            </a:lvl1pPr>
          </a:lstStyle>
          <a:p>
            <a:r>
              <a:rPr lang="ru-RU" dirty="0" smtClean="0"/>
              <a:t>Заголовок слайда, не пишите много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87" y="1268760"/>
            <a:ext cx="11187032" cy="5112568"/>
          </a:xfrm>
          <a:prstGeom prst="rect">
            <a:avLst/>
          </a:prstGeom>
        </p:spPr>
        <p:txBody>
          <a:bodyPr/>
          <a:lstStyle>
            <a:lvl1pPr marL="257168" indent="-257168">
              <a:buFont typeface="Calibri" pitchFamily="34" charset="0"/>
              <a:buChar char="―"/>
              <a:defRPr sz="1800">
                <a:latin typeface="PT Sans" pitchFamily="34" charset="-52"/>
              </a:defRPr>
            </a:lvl1pPr>
            <a:lvl2pPr marL="557199" indent="-214308">
              <a:buFont typeface="Arial" panose="020B0604020202020204" pitchFamily="34" charset="0"/>
              <a:buChar char="•"/>
              <a:defRPr sz="1650">
                <a:latin typeface="PT Sans" pitchFamily="34" charset="-52"/>
              </a:defRPr>
            </a:lvl2pPr>
            <a:lvl3pPr marL="857228" indent="-171446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3pPr>
            <a:lvl4pPr marL="1200120" indent="-171446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4pPr>
            <a:lvl5pPr marL="1543012" indent="-171446">
              <a:buFont typeface="PT Sans" panose="020B0503020203020204" pitchFamily="34" charset="-52"/>
              <a:buChar char="—"/>
              <a:defRPr sz="1500">
                <a:latin typeface="PT Sans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2097" y="6304240"/>
            <a:ext cx="558587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333333"/>
                </a:solidFill>
                <a:latin typeface="PT Sans" pitchFamily="34" charset="-52"/>
              </a:defRPr>
            </a:lvl1pPr>
          </a:lstStyle>
          <a:p>
            <a:fld id="{98086CEC-D17D-4AB5-89E8-C202B65F74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20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0C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79" y="2766060"/>
            <a:ext cx="5669643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9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5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6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7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7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31AA-C772-429B-8AE0-A8B58ED7BA49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3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security.org/index.cfm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6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png"/><Relationship Id="rId3" Type="http://schemas.openxmlformats.org/officeDocument/2006/relationships/image" Target="../media/image22.e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png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png"/><Relationship Id="rId3" Type="http://schemas.openxmlformats.org/officeDocument/2006/relationships/image" Target="../media/image6.emf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33.emf"/><Relationship Id="rId9" Type="http://schemas.openxmlformats.org/officeDocument/2006/relationships/image" Target="../media/image26.emf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546" y="2257695"/>
            <a:ext cx="8235915" cy="815287"/>
          </a:xfrm>
        </p:spPr>
        <p:txBody>
          <a:bodyPr/>
          <a:lstStyle/>
          <a:p>
            <a:r>
              <a:rPr lang="ru-RU" sz="6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MaxPatrol</a:t>
            </a:r>
            <a:r>
              <a:rPr lang="ru-RU" sz="2800" b="1" dirty="0">
                <a:latin typeface="+mj-lt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SIEM</a:t>
            </a:r>
            <a:r>
              <a:rPr lang="en-US" sz="6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latin typeface="+mj-lt"/>
              </a:rPr>
              <a:t/>
            </a:r>
            <a:br>
              <a:rPr lang="ru-RU" sz="2800" dirty="0">
                <a:latin typeface="+mj-lt"/>
              </a:rPr>
            </a:br>
            <a:r>
              <a:rPr lang="ru-RU" sz="4000" dirty="0">
                <a:latin typeface="+mj-lt"/>
              </a:rPr>
              <a:t>Новый подход к выявлению инцидентов ИБ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91544" y="901170"/>
            <a:ext cx="69819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Positive Technologies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397" y="5303391"/>
            <a:ext cx="10981216" cy="585065"/>
          </a:xfrm>
        </p:spPr>
        <p:txBody>
          <a:bodyPr/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Бенгин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445113"/>
            <a:ext cx="6362700" cy="333996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0" y="264867"/>
            <a:ext cx="1029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Инвентаризация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1" y="1298041"/>
            <a:ext cx="4568136" cy="429621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r>
              <a:rPr lang="ru-RU" sz="2400" b="1" dirty="0" smtClean="0"/>
              <a:t>Инвентаризация</a:t>
            </a:r>
            <a:r>
              <a:rPr lang="ru-RU" sz="2400" dirty="0" smtClean="0"/>
              <a:t> сети в автоматизированном режиме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Структурирование</a:t>
            </a:r>
            <a:r>
              <a:rPr lang="ru-RU" sz="2400" dirty="0" smtClean="0"/>
              <a:t> в соответствии с территориальной, организационной и функциональной структурой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24" y="3382390"/>
            <a:ext cx="4048690" cy="1933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83" y="3002314"/>
            <a:ext cx="2276793" cy="2676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21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0" y="0"/>
            <a:ext cx="9086850" cy="91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83081"/>
            <a:ext cx="88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Приоритезация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09600" y="1234967"/>
            <a:ext cx="111428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метрик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CVSS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активов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Требования к доступности, плотность целей, вероятность нанесения косвенного ущерба, требования к конфиденциальности, требования к целостности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критичности события по метрикам объектов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Автоматическое создание инцидентов с учетом приоритезации 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13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0" y="0"/>
            <a:ext cx="9086850" cy="91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83081"/>
            <a:ext cx="88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сети для ИТ и ИБ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8574275"/>
              </p:ext>
            </p:extLst>
          </p:nvPr>
        </p:nvGraphicFramePr>
        <p:xfrm>
          <a:off x="673100" y="719666"/>
          <a:ext cx="6019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27619" y="1374667"/>
            <a:ext cx="49248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Инвентаризация активов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сетью, определение доступности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Поиск и устранение проблем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изменений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Управление уязвимостями, построение карты сети и векторов атак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соответствия требованиям стандартов и политик ИБ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Мониторинг оборудования, каналов связи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8000" y="283081"/>
            <a:ext cx="88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событий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234967"/>
            <a:ext cx="111428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Весь спектр транспортов удаленного сбора событий - </a:t>
            </a:r>
            <a:r>
              <a:rPr lang="en-US" sz="2400" dirty="0" err="1"/>
              <a:t>SysLog</a:t>
            </a:r>
            <a:r>
              <a:rPr lang="en-US" sz="2400" dirty="0"/>
              <a:t>, </a:t>
            </a:r>
            <a:r>
              <a:rPr lang="en-US" sz="2400" dirty="0" err="1"/>
              <a:t>NetFlow</a:t>
            </a:r>
            <a:r>
              <a:rPr lang="en-US" sz="2400" dirty="0"/>
              <a:t>, SNMP, WMI, RPC, SSH, Telnet, </a:t>
            </a:r>
            <a:r>
              <a:rPr lang="en-US" sz="2400" dirty="0" smtClean="0"/>
              <a:t>ODBC, </a:t>
            </a:r>
            <a:r>
              <a:rPr lang="en-US" sz="2400" dirty="0" err="1" smtClean="0"/>
              <a:t>etc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Детально настраиваемый </a:t>
            </a:r>
            <a:r>
              <a:rPr lang="ru-RU" sz="2400" dirty="0"/>
              <a:t>сбор событий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Сбор событий запуска </a:t>
            </a:r>
            <a:r>
              <a:rPr lang="ru-RU" sz="2400" dirty="0"/>
              <a:t>и завершения процессов ОС, изменения реестра, открытия сетевых портов, а также событий установки и завершения TCP-соединений, отправки </a:t>
            </a:r>
            <a:r>
              <a:rPr lang="ru-RU" sz="2400" dirty="0" smtClean="0"/>
              <a:t>TCP/UDP-данных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Сбор событий с сетевого трафика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288" y="4010205"/>
            <a:ext cx="3530256" cy="18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0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8000" y="283081"/>
            <a:ext cx="88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Корреляция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1234967"/>
            <a:ext cx="111428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Гибкая конструктор правил корреляции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Корреляция на основании данных о конфигурации актива, сетевой топологии, связности активов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Многоуровневая корреляция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Предустановленные правила корреляции 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Распределенная корреляция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Восстановление цепочки событий после сбоя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141" y="2539077"/>
            <a:ext cx="4871081" cy="32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8000" y="283081"/>
            <a:ext cx="88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Инциденты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1231658"/>
            <a:ext cx="6743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113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Автоматическое создание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инцидентов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0113" indent="-45720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Оповещение об инцидентах ИБ различными способами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0113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Гибкие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инструменты ролевого разграничения прав и механизмы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workflow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00113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Лучшее реагирование – предотвращение</a:t>
            </a:r>
          </a:p>
          <a:p>
            <a:pPr marL="900113" indent="-457200" fontAlgn="auto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s://wikidownload.com/Download/incident-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3" y="1900989"/>
            <a:ext cx="3659082" cy="36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1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64867"/>
            <a:ext cx="1029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35" y="990442"/>
            <a:ext cx="3955494" cy="4983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075463"/>
            <a:ext cx="3565055" cy="47765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629" y="977083"/>
            <a:ext cx="4159209" cy="49972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0" y="0"/>
            <a:ext cx="9086850" cy="91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371981"/>
            <a:ext cx="88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и масштабирование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19719" y="1374667"/>
            <a:ext cx="49248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Масштабирование с учетом инфраструктуры клиента 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птимизация передачи данных по слабым каналам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Увеличение производительности и объемов хранимых данных без дополнительных лицензий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Удобство развертывания компонентов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Встроенные механизмы диагностики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Программы обучения персонала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Оперативная техническая поддержка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Возможность доработки производителем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285739"/>
            <a:ext cx="6546330" cy="4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0" y="0"/>
            <a:ext cx="9086850" cy="91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98" y="391013"/>
            <a:ext cx="1018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MaxPatrol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SIEM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Центра Информационной Безопасности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115837" y="1851546"/>
            <a:ext cx="3192806" cy="3406254"/>
            <a:chOff x="609600" y="2038808"/>
            <a:chExt cx="3367002" cy="3383444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038808"/>
              <a:ext cx="3138587" cy="822716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2892384"/>
              <a:ext cx="3367002" cy="82271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3745960"/>
              <a:ext cx="3367002" cy="82271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4599536"/>
              <a:ext cx="3138587" cy="82271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8164169" y="1851546"/>
            <a:ext cx="3192806" cy="3406254"/>
            <a:chOff x="609600" y="2038808"/>
            <a:chExt cx="3367002" cy="3383444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038808"/>
              <a:ext cx="3138587" cy="822716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2892384"/>
              <a:ext cx="3367002" cy="82271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3745960"/>
              <a:ext cx="3367002" cy="82271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4599536"/>
              <a:ext cx="3138587" cy="822716"/>
            </a:xfrm>
            <a:prstGeom prst="rect">
              <a:avLst/>
            </a:prstGeom>
          </p:spPr>
        </p:pic>
      </p:grpSp>
      <p:sp>
        <p:nvSpPr>
          <p:cNvPr id="68" name="Полилиния 67"/>
          <p:cNvSpPr/>
          <p:nvPr/>
        </p:nvSpPr>
        <p:spPr>
          <a:xfrm>
            <a:off x="609600" y="3543300"/>
            <a:ext cx="11121923" cy="2044700"/>
          </a:xfrm>
          <a:custGeom>
            <a:avLst/>
            <a:gdLst>
              <a:gd name="connsiteX0" fmla="*/ 10515600 w 10807700"/>
              <a:gd name="connsiteY0" fmla="*/ 0 h 2044700"/>
              <a:gd name="connsiteX1" fmla="*/ 10807700 w 10807700"/>
              <a:gd name="connsiteY1" fmla="*/ 0 h 2044700"/>
              <a:gd name="connsiteX2" fmla="*/ 10807700 w 10807700"/>
              <a:gd name="connsiteY2" fmla="*/ 2044700 h 2044700"/>
              <a:gd name="connsiteX3" fmla="*/ 10693400 w 10807700"/>
              <a:gd name="connsiteY3" fmla="*/ 2044700 h 2044700"/>
              <a:gd name="connsiteX4" fmla="*/ 0 w 10807700"/>
              <a:gd name="connsiteY4" fmla="*/ 2044700 h 2044700"/>
              <a:gd name="connsiteX5" fmla="*/ 0 w 10807700"/>
              <a:gd name="connsiteY5" fmla="*/ 0 h 2044700"/>
              <a:gd name="connsiteX6" fmla="*/ 330200 w 10807700"/>
              <a:gd name="connsiteY6" fmla="*/ 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7700" h="2044700">
                <a:moveTo>
                  <a:pt x="10515600" y="0"/>
                </a:moveTo>
                <a:lnTo>
                  <a:pt x="10807700" y="0"/>
                </a:lnTo>
                <a:lnTo>
                  <a:pt x="10807700" y="2044700"/>
                </a:lnTo>
                <a:lnTo>
                  <a:pt x="10693400" y="2044700"/>
                </a:lnTo>
                <a:lnTo>
                  <a:pt x="0" y="2044700"/>
                </a:lnTo>
                <a:lnTo>
                  <a:pt x="0" y="0"/>
                </a:lnTo>
                <a:lnTo>
                  <a:pt x="330200" y="0"/>
                </a:lnTo>
              </a:path>
            </a:pathLst>
          </a:custGeom>
          <a:noFill/>
          <a:ln w="38100" cap="rnd" cmpd="sng">
            <a:solidFill>
              <a:srgbClr val="C00000"/>
            </a:solidFill>
            <a:prstDash val="sysDot"/>
            <a:round/>
            <a:headEnd type="none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64606" y="1422354"/>
            <a:ext cx="702461" cy="70246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7812751" y="1422354"/>
            <a:ext cx="702461" cy="70246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17719" y="1928790"/>
            <a:ext cx="247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АТАК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17720" y="2832620"/>
            <a:ext cx="2390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инвентаризации и контроля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защищенности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17720" y="3610091"/>
            <a:ext cx="2278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аномалий сетевого трафика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17719" y="4453054"/>
            <a:ext cx="2278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выполнения требований ИБ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479367" y="1928790"/>
            <a:ext cx="250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РАССЛЕДОВАНИЕ ИНЦИДЕНТОВ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479367" y="2941634"/>
            <a:ext cx="2278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сбора доказательств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479367" y="3593293"/>
            <a:ext cx="2278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выявления скомпрометированных узлов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79367" y="4450740"/>
            <a:ext cx="2278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изуализации, отчетности и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KPI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638149" y="1851546"/>
            <a:ext cx="3192806" cy="3406254"/>
            <a:chOff x="609600" y="2038808"/>
            <a:chExt cx="3367002" cy="3383444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038808"/>
              <a:ext cx="3138587" cy="82271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2892384"/>
              <a:ext cx="3367002" cy="822716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3745960"/>
              <a:ext cx="3367002" cy="82271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4599536"/>
              <a:ext cx="3138587" cy="822716"/>
            </a:xfrm>
            <a:prstGeom prst="rect">
              <a:avLst/>
            </a:prstGeom>
          </p:spPr>
        </p:pic>
      </p:grpSp>
      <p:sp>
        <p:nvSpPr>
          <p:cNvPr id="45" name="Овал 44"/>
          <p:cNvSpPr/>
          <p:nvPr/>
        </p:nvSpPr>
        <p:spPr>
          <a:xfrm>
            <a:off x="4286918" y="1422354"/>
            <a:ext cx="702461" cy="70246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86807" y="1921204"/>
            <a:ext cx="227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РЕАГИРОВАНИЕ НА ИНЦИДЕНТЫ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40032" y="2832620"/>
            <a:ext cx="251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анализа угроз и построения векторов атак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40032" y="3610091"/>
            <a:ext cx="2510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сбора событий ИБ и управления инцидентами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40031" y="4453054"/>
            <a:ext cx="24113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еагирования на  атаки на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390" y="0"/>
            <a:ext cx="11187033" cy="117294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компания мирового уровня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1"/>
          <p:cNvGrpSpPr>
            <a:grpSpLocks noChangeAspect="1"/>
          </p:cNvGrpSpPr>
          <p:nvPr/>
        </p:nvGrpSpPr>
        <p:grpSpPr>
          <a:xfrm>
            <a:off x="2529540" y="1471910"/>
            <a:ext cx="9465815" cy="4079575"/>
            <a:chOff x="1797592" y="434043"/>
            <a:chExt cx="8322493" cy="4483991"/>
          </a:xfrm>
        </p:grpSpPr>
        <p:grpSp>
          <p:nvGrpSpPr>
            <p:cNvPr id="25" name="Group 43"/>
            <p:cNvGrpSpPr>
              <a:grpSpLocks noChangeAspect="1"/>
            </p:cNvGrpSpPr>
            <p:nvPr/>
          </p:nvGrpSpPr>
          <p:grpSpPr>
            <a:xfrm>
              <a:off x="1797592" y="434043"/>
              <a:ext cx="8322493" cy="4483991"/>
              <a:chOff x="2008459" y="653144"/>
              <a:chExt cx="9585698" cy="5164580"/>
            </a:xfrm>
            <a:effectLst/>
          </p:grpSpPr>
          <p:pic>
            <p:nvPicPr>
              <p:cNvPr id="29" name="Content Placeholder 3"/>
              <p:cNvPicPr>
                <a:picLocks noChangeAspect="1"/>
              </p:cNvPicPr>
              <p:nvPr/>
            </p:nvPicPr>
            <p:blipFill rotWithShape="1"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944" t="19020" r="4745" b="15148"/>
              <a:stretch/>
            </p:blipFill>
            <p:spPr bwMode="auto">
              <a:xfrm>
                <a:off x="2008459" y="653144"/>
                <a:ext cx="9585698" cy="51645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Oval 45"/>
              <p:cNvSpPr>
                <a:spLocks noChangeAspect="1"/>
              </p:cNvSpPr>
              <p:nvPr/>
            </p:nvSpPr>
            <p:spPr>
              <a:xfrm>
                <a:off x="4534936" y="2529036"/>
                <a:ext cx="172407" cy="161645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46"/>
              <p:cNvSpPr>
                <a:spLocks noChangeAspect="1"/>
              </p:cNvSpPr>
              <p:nvPr/>
            </p:nvSpPr>
            <p:spPr>
              <a:xfrm>
                <a:off x="6830372" y="2561496"/>
                <a:ext cx="101011" cy="94707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47"/>
              <p:cNvSpPr>
                <a:spLocks noChangeAspect="1"/>
              </p:cNvSpPr>
              <p:nvPr/>
            </p:nvSpPr>
            <p:spPr>
              <a:xfrm>
                <a:off x="9816864" y="2684121"/>
                <a:ext cx="101011" cy="94707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48"/>
              <p:cNvSpPr>
                <a:spLocks noChangeAspect="1"/>
              </p:cNvSpPr>
              <p:nvPr/>
            </p:nvSpPr>
            <p:spPr>
              <a:xfrm>
                <a:off x="7435597" y="1846000"/>
                <a:ext cx="256083" cy="240098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49"/>
              <p:cNvSpPr>
                <a:spLocks noChangeAspect="1"/>
              </p:cNvSpPr>
              <p:nvPr/>
            </p:nvSpPr>
            <p:spPr>
              <a:xfrm>
                <a:off x="6453599" y="2096016"/>
                <a:ext cx="148574" cy="139300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50"/>
              <p:cNvSpPr>
                <a:spLocks noChangeAspect="1"/>
              </p:cNvSpPr>
              <p:nvPr/>
            </p:nvSpPr>
            <p:spPr>
              <a:xfrm>
                <a:off x="6698006" y="2746386"/>
                <a:ext cx="101011" cy="94707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51"/>
              <p:cNvSpPr>
                <a:spLocks noChangeAspect="1"/>
              </p:cNvSpPr>
              <p:nvPr/>
            </p:nvSpPr>
            <p:spPr>
              <a:xfrm>
                <a:off x="7937735" y="3197741"/>
                <a:ext cx="101011" cy="94707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234430" y="2198560"/>
                <a:ext cx="1737877" cy="350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Boston, USA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66569" y="1765540"/>
                <a:ext cx="1644273" cy="350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London, UK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171023" y="1543144"/>
                <a:ext cx="1917247" cy="350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Moscow, Russia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22908" y="2286928"/>
                <a:ext cx="879827" cy="3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Rome, Italy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46453" y="2810597"/>
                <a:ext cx="1040761" cy="3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Tunis, Tunisia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841341" y="2913157"/>
                <a:ext cx="894093" cy="3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Dubai, UAE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741508" y="2276487"/>
                <a:ext cx="1143081" cy="3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Seoul, Korea</a:t>
                </a:r>
              </a:p>
            </p:txBody>
          </p:sp>
        </p:grpSp>
        <p:grpSp>
          <p:nvGrpSpPr>
            <p:cNvPr id="26" name="Group 59"/>
            <p:cNvGrpSpPr/>
            <p:nvPr/>
          </p:nvGrpSpPr>
          <p:grpSpPr>
            <a:xfrm>
              <a:off x="7328392" y="2877391"/>
              <a:ext cx="914070" cy="364349"/>
              <a:chOff x="8204344" y="3426105"/>
              <a:chExt cx="914070" cy="364349"/>
            </a:xfrm>
          </p:grpSpPr>
          <p:sp>
            <p:nvSpPr>
              <p:cNvPr id="27" name="Oval 60"/>
              <p:cNvSpPr>
                <a:spLocks noChangeAspect="1"/>
              </p:cNvSpPr>
              <p:nvPr/>
            </p:nvSpPr>
            <p:spPr>
              <a:xfrm>
                <a:off x="8272255" y="3426105"/>
                <a:ext cx="87699" cy="82227"/>
              </a:xfrm>
              <a:prstGeom prst="ellipse">
                <a:avLst/>
              </a:prstGeom>
              <a:solidFill>
                <a:srgbClr val="D3232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04344" y="3519825"/>
                <a:ext cx="914070" cy="270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Mumbai, India</a:t>
                </a:r>
              </a:p>
            </p:txBody>
          </p:sp>
        </p:grpSp>
      </p:grpSp>
      <p:sp>
        <p:nvSpPr>
          <p:cNvPr id="45" name="Rectangle 2"/>
          <p:cNvSpPr/>
          <p:nvPr/>
        </p:nvSpPr>
        <p:spPr>
          <a:xfrm>
            <a:off x="386855" y="3822042"/>
            <a:ext cx="3298768" cy="1015663"/>
          </a:xfrm>
          <a:prstGeom prst="rect">
            <a:avLst/>
          </a:prstGeom>
          <a:ln w="12700">
            <a:solidFill>
              <a:srgbClr val="F991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ru-RU" sz="2000" dirty="0" smtClean="0"/>
              <a:t>Основана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en-US" sz="2000" dirty="0" smtClean="0"/>
              <a:t>2002</a:t>
            </a:r>
            <a:r>
              <a:rPr lang="ru-RU" sz="2000" dirty="0" smtClean="0"/>
              <a:t> году</a:t>
            </a:r>
            <a:endParaRPr lang="en-US" sz="2000" dirty="0"/>
          </a:p>
          <a:p>
            <a:pPr marL="285750" indent="-285750"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000" dirty="0"/>
              <a:t>400 </a:t>
            </a:r>
            <a:r>
              <a:rPr lang="ru-RU" sz="2000" dirty="0" smtClean="0"/>
              <a:t>Сотрудников</a:t>
            </a:r>
            <a:endParaRPr lang="en-US" sz="2000" dirty="0"/>
          </a:p>
          <a:p>
            <a:pPr marL="285750" indent="-285750"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</a:pPr>
            <a:r>
              <a:rPr lang="en-US" sz="2000" dirty="0" smtClean="0"/>
              <a:t>1,000+ </a:t>
            </a:r>
            <a:r>
              <a:rPr lang="ru-RU" sz="2000" dirty="0" smtClean="0"/>
              <a:t>клиентов</a:t>
            </a:r>
            <a:endParaRPr lang="en-US" sz="2000" dirty="0"/>
          </a:p>
        </p:txBody>
      </p:sp>
      <p:sp>
        <p:nvSpPr>
          <p:cNvPr id="44" name="Rectangle 2"/>
          <p:cNvSpPr/>
          <p:nvPr/>
        </p:nvSpPr>
        <p:spPr>
          <a:xfrm>
            <a:off x="386855" y="4999519"/>
            <a:ext cx="4045564" cy="1107996"/>
          </a:xfrm>
          <a:prstGeom prst="rect">
            <a:avLst/>
          </a:prstGeom>
          <a:ln w="12700">
            <a:solidFill>
              <a:srgbClr val="F991A0"/>
            </a:solidFill>
          </a:ln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D3232A"/>
                </a:solidFill>
                <a:latin typeface="+mj-lt"/>
              </a:rPr>
              <a:t>#</a:t>
            </a:r>
            <a:r>
              <a:rPr lang="en-US" sz="2400" dirty="0" smtClean="0">
                <a:solidFill>
                  <a:srgbClr val="D3232A"/>
                </a:solidFill>
                <a:latin typeface="+mj-lt"/>
              </a:rPr>
              <a:t>1 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из наиболее развивающихся компании по анализу уязвимостей и управлению ИБ по версии</a:t>
            </a:r>
            <a:endParaRPr lang="en-US" sz="1400" dirty="0" smtClean="0">
              <a:solidFill>
                <a:prstClr val="black"/>
              </a:solidFill>
              <a:latin typeface="+mj-lt"/>
            </a:endParaRPr>
          </a:p>
          <a:p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039" y="5661238"/>
            <a:ext cx="1188380" cy="302483"/>
          </a:xfrm>
          <a:prstGeom prst="rect">
            <a:avLst/>
          </a:prstGeom>
        </p:spPr>
      </p:pic>
      <p:sp>
        <p:nvSpPr>
          <p:cNvPr id="47" name="Oval 50"/>
          <p:cNvSpPr>
            <a:spLocks noChangeAspect="1"/>
          </p:cNvSpPr>
          <p:nvPr/>
        </p:nvSpPr>
        <p:spPr>
          <a:xfrm>
            <a:off x="5656969" y="4553556"/>
            <a:ext cx="99748" cy="74810"/>
          </a:xfrm>
          <a:prstGeom prst="ellipse">
            <a:avLst/>
          </a:prstGeom>
          <a:solidFill>
            <a:srgbClr val="D3232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7316" y="4604278"/>
            <a:ext cx="12251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Paolo, Brazil</a:t>
            </a: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609600" y="622016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98225" y="627432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6390087"/>
            <a:ext cx="3198637" cy="1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390" y="0"/>
            <a:ext cx="11187033" cy="1172948"/>
          </a:xfrm>
        </p:spPr>
        <p:txBody>
          <a:bodyPr/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центр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</p:txBody>
      </p:sp>
      <p:cxnSp>
        <p:nvCxnSpPr>
          <p:cNvPr id="49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609600" y="622016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98225" y="627432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390087"/>
            <a:ext cx="3198637" cy="137801"/>
          </a:xfrm>
          <a:prstGeom prst="rect">
            <a:avLst/>
          </a:prstGeom>
        </p:spPr>
      </p:pic>
      <p:sp>
        <p:nvSpPr>
          <p:cNvPr id="55" name="Объект 2"/>
          <p:cNvSpPr>
            <a:spLocks noGrp="1"/>
          </p:cNvSpPr>
          <p:nvPr>
            <p:ph sz="half" idx="1"/>
          </p:nvPr>
        </p:nvSpPr>
        <p:spPr>
          <a:xfrm>
            <a:off x="942343" y="1345871"/>
            <a:ext cx="8497887" cy="4752975"/>
          </a:xfrm>
        </p:spPr>
        <p:txBody>
          <a:bodyPr/>
          <a:lstStyle/>
          <a:p>
            <a:pPr marL="342891" indent="-342891" defTabSz="914377">
              <a:spcBef>
                <a:spcPts val="0"/>
              </a:spcBef>
              <a:spcAft>
                <a:spcPts val="24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  <a:defRPr/>
            </a:pPr>
            <a:r>
              <a:rPr lang="ru-RU" sz="2000" dirty="0"/>
              <a:t>Одна из самых больших научно-исследовательских </a:t>
            </a:r>
          </a:p>
          <a:p>
            <a:pPr marL="0" indent="0" defTabSz="914377">
              <a:spcBef>
                <a:spcPts val="0"/>
              </a:spcBef>
              <a:spcAft>
                <a:spcPts val="2400"/>
              </a:spcAft>
              <a:buClr>
                <a:srgbClr val="C60C30"/>
              </a:buClr>
              <a:buSzPct val="60000"/>
              <a:buNone/>
              <a:defRPr/>
            </a:pPr>
            <a:r>
              <a:rPr lang="ru-RU" sz="2000" dirty="0"/>
              <a:t>        лабораторий по безопасности в Европе</a:t>
            </a:r>
            <a:endParaRPr lang="en-US" sz="2000" dirty="0"/>
          </a:p>
          <a:p>
            <a:pPr marL="1100120" lvl="3" indent="-342891" defTabSz="914377">
              <a:spcBef>
                <a:spcPts val="0"/>
              </a:spcBef>
              <a:spcAft>
                <a:spcPts val="24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  <a:defRPr/>
            </a:pPr>
            <a:r>
              <a:rPr lang="en-US" dirty="0"/>
              <a:t>100+ </a:t>
            </a:r>
            <a:r>
              <a:rPr lang="ru-RU" dirty="0"/>
              <a:t>обнаружений</a:t>
            </a:r>
            <a:r>
              <a:rPr lang="en-US" dirty="0"/>
              <a:t> 0-day </a:t>
            </a:r>
            <a:r>
              <a:rPr lang="ru-RU" dirty="0"/>
              <a:t>уязвимостей в год</a:t>
            </a:r>
            <a:endParaRPr lang="en-US" dirty="0"/>
          </a:p>
          <a:p>
            <a:pPr marL="1100120" lvl="3" indent="-342891" defTabSz="914377">
              <a:spcBef>
                <a:spcPts val="0"/>
              </a:spcBef>
              <a:spcAft>
                <a:spcPts val="24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  <a:defRPr/>
            </a:pPr>
            <a:r>
              <a:rPr lang="en-US" dirty="0"/>
              <a:t>150+ </a:t>
            </a:r>
            <a:r>
              <a:rPr lang="ru-RU" dirty="0"/>
              <a:t>обнаружений</a:t>
            </a:r>
            <a:r>
              <a:rPr lang="en-US" dirty="0"/>
              <a:t> 0-day </a:t>
            </a:r>
            <a:r>
              <a:rPr lang="ru-RU" dirty="0"/>
              <a:t>уязвимостей в</a:t>
            </a:r>
            <a:r>
              <a:rPr lang="en-US" dirty="0"/>
              <a:t> SCADA </a:t>
            </a:r>
          </a:p>
          <a:p>
            <a:pPr marL="1100120" lvl="3" indent="-342891" defTabSz="914377">
              <a:spcBef>
                <a:spcPts val="0"/>
              </a:spcBef>
              <a:spcAft>
                <a:spcPts val="24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  <a:defRPr/>
            </a:pPr>
            <a:r>
              <a:rPr lang="en-US" dirty="0"/>
              <a:t>30+ </a:t>
            </a:r>
            <a:r>
              <a:rPr lang="ru-RU" dirty="0"/>
              <a:t>обнаружений</a:t>
            </a:r>
            <a:r>
              <a:rPr lang="en-US" dirty="0"/>
              <a:t> 0-day </a:t>
            </a:r>
            <a:r>
              <a:rPr lang="ru-RU" dirty="0"/>
              <a:t>уязвимостей в</a:t>
            </a:r>
            <a:r>
              <a:rPr lang="en-US" dirty="0"/>
              <a:t> Telco </a:t>
            </a:r>
          </a:p>
          <a:p>
            <a:pPr marL="1100120" lvl="3" indent="-342891" defTabSz="914377">
              <a:spcBef>
                <a:spcPts val="0"/>
              </a:spcBef>
              <a:spcAft>
                <a:spcPts val="2400"/>
              </a:spcAft>
              <a:buClr>
                <a:srgbClr val="C60C30"/>
              </a:buClr>
              <a:buSzPct val="60000"/>
              <a:buFont typeface="Wingdings 2" panose="05020102010507070707" pitchFamily="18" charset="2"/>
              <a:buChar char="É"/>
              <a:defRPr/>
            </a:pPr>
            <a:r>
              <a:rPr lang="ru-RU" dirty="0"/>
              <a:t>Наши знания используют ключевые промышленные центры</a:t>
            </a:r>
            <a:endParaRPr lang="en-US" dirty="0"/>
          </a:p>
          <a:p>
            <a:pPr marL="0" indent="0" defTabSz="914377">
              <a:spcBef>
                <a:spcPts val="0"/>
              </a:spcBef>
              <a:spcAft>
                <a:spcPts val="2400"/>
              </a:spcAft>
              <a:buClr>
                <a:srgbClr val="C60C30"/>
              </a:buClr>
              <a:buSzPct val="60000"/>
              <a:buNone/>
              <a:defRPr/>
            </a:pPr>
            <a:r>
              <a:rPr lang="en-US" sz="1800" dirty="0"/>
              <a:t> 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16" y="5574917"/>
            <a:ext cx="936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59" y="5548450"/>
            <a:ext cx="1152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12" y="4385679"/>
            <a:ext cx="959757" cy="71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60" y="4582296"/>
            <a:ext cx="2617291" cy="4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Center for Internet Security">
            <a:hlinkClick r:id="rId8" tooltip="link to Center for Internet Security Home Pag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30" y="4678865"/>
            <a:ext cx="1401129" cy="33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41" y="5372289"/>
            <a:ext cx="6699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81" y="5474682"/>
            <a:ext cx="7302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51" y="5547929"/>
            <a:ext cx="6794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52" y="5560562"/>
            <a:ext cx="12398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67" y="5488970"/>
            <a:ext cx="12731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10" y="5547929"/>
            <a:ext cx="1590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 descr="http://static.squarespace.com/static/5312b2c3e4b06c7ef09b263b/t/53150bc5e4b0e179eb02f569/1393888198803/research-head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10" y="1067191"/>
            <a:ext cx="1666116" cy="16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4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0" y="0"/>
            <a:ext cx="9086850" cy="91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8000" y="267955"/>
            <a:ext cx="765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цифрах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713922"/>
          </a:xfrm>
        </p:spPr>
        <p:txBody>
          <a:bodyPr/>
          <a:lstStyle/>
          <a:p>
            <a:r>
              <a:rPr lang="ru-RU" dirty="0" smtClean="0"/>
              <a:t>Периметр </a:t>
            </a:r>
            <a:r>
              <a:rPr lang="ru-RU" b="1" dirty="0" smtClean="0">
                <a:solidFill>
                  <a:srgbClr val="B21117"/>
                </a:solidFill>
              </a:rPr>
              <a:t>87%</a:t>
            </a:r>
            <a:r>
              <a:rPr lang="ru-RU" dirty="0" smtClean="0"/>
              <a:t>  корпоративных локальных вычислительных сетей не останавливают проникновение</a:t>
            </a:r>
          </a:p>
          <a:p>
            <a:r>
              <a:rPr lang="ru-RU" b="1" dirty="0" smtClean="0">
                <a:solidFill>
                  <a:srgbClr val="B21117"/>
                </a:solidFill>
              </a:rPr>
              <a:t>61%</a:t>
            </a:r>
            <a:r>
              <a:rPr lang="ru-RU" dirty="0" smtClean="0"/>
              <a:t> корпоративных информационных систем может взломать неквалифицированный хакер</a:t>
            </a:r>
          </a:p>
          <a:p>
            <a:r>
              <a:rPr lang="ru-RU" dirty="0" smtClean="0"/>
              <a:t>Взлом ЛВС компании занимает </a:t>
            </a:r>
            <a:r>
              <a:rPr lang="ru-RU" b="1" dirty="0" smtClean="0">
                <a:solidFill>
                  <a:srgbClr val="B21117"/>
                </a:solidFill>
              </a:rPr>
              <a:t>3-5 дней</a:t>
            </a:r>
          </a:p>
          <a:p>
            <a:r>
              <a:rPr lang="ru-RU" dirty="0" smtClean="0"/>
              <a:t>Действия </a:t>
            </a:r>
            <a:r>
              <a:rPr lang="ru-RU" dirty="0" err="1" smtClean="0"/>
              <a:t>пентестеров</a:t>
            </a:r>
            <a:r>
              <a:rPr lang="ru-RU" dirty="0" smtClean="0"/>
              <a:t> обнаруживаются только в </a:t>
            </a:r>
            <a:r>
              <a:rPr lang="ru-RU" b="1" dirty="0" smtClean="0">
                <a:solidFill>
                  <a:srgbClr val="B21117"/>
                </a:solidFill>
              </a:rPr>
              <a:t>2%</a:t>
            </a:r>
            <a:r>
              <a:rPr lang="ru-RU" dirty="0" smtClean="0"/>
              <a:t> тестов на проникновение</a:t>
            </a:r>
          </a:p>
          <a:p>
            <a:r>
              <a:rPr lang="ru-RU" b="1" dirty="0" smtClean="0">
                <a:solidFill>
                  <a:srgbClr val="B21117"/>
                </a:solidFill>
              </a:rPr>
              <a:t>Ни разу</a:t>
            </a:r>
            <a:r>
              <a:rPr lang="ru-RU" dirty="0" smtClean="0"/>
              <a:t> </a:t>
            </a:r>
            <a:r>
              <a:rPr lang="ru-RU" dirty="0" err="1" smtClean="0"/>
              <a:t>пентестерам</a:t>
            </a:r>
            <a:r>
              <a:rPr lang="ru-RU" dirty="0" smtClean="0"/>
              <a:t> не оказывалось организованное противодействие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9535956" y="2615608"/>
            <a:ext cx="1501198" cy="34809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20373" y="2615609"/>
            <a:ext cx="1501198" cy="348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232367" y="2615608"/>
            <a:ext cx="1501198" cy="348098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1498" y="2270182"/>
            <a:ext cx="1501198" cy="38264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0" y="152455"/>
            <a:ext cx="852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497" y="3189115"/>
            <a:ext cx="242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Много </a:t>
            </a:r>
          </a:p>
          <a:p>
            <a:r>
              <a:rPr lang="ru-RU" b="1" dirty="0" smtClean="0">
                <a:cs typeface="Arial" panose="020B0604020202020204" pitchFamily="34" charset="0"/>
              </a:rPr>
              <a:t>разнородных источников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3550" y="3182992"/>
            <a:ext cx="228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Ограниченная интегрируемость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2367" y="3978069"/>
            <a:ext cx="228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Нехватка кадров или квалификации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2924" y="3191549"/>
            <a:ext cx="228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Сложность внедрения и масштабирования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 rot="16200000">
            <a:off x="494829" y="1521170"/>
            <a:ext cx="1737709" cy="1498025"/>
          </a:xfrm>
          <a:prstGeom prst="hexagon">
            <a:avLst/>
          </a:prstGeom>
          <a:solidFill>
            <a:srgbClr val="C0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 rot="16200000">
            <a:off x="4803708" y="1519364"/>
            <a:ext cx="1737709" cy="1498025"/>
          </a:xfrm>
          <a:prstGeom prst="hexagon">
            <a:avLst/>
          </a:prstGeom>
          <a:solidFill>
            <a:srgbClr val="C0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7121088" y="2265376"/>
            <a:ext cx="1737709" cy="1498025"/>
          </a:xfrm>
          <a:prstGeom prst="hexagon">
            <a:avLst/>
          </a:prstGeom>
          <a:solidFill>
            <a:srgbClr val="C0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9421504" y="1519364"/>
            <a:ext cx="1737709" cy="1498025"/>
          </a:xfrm>
          <a:prstGeom prst="hexagon">
            <a:avLst/>
          </a:prstGeom>
          <a:solidFill>
            <a:srgbClr val="C0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2342" y="3011225"/>
            <a:ext cx="1501198" cy="30676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729329" y="3974572"/>
            <a:ext cx="228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Arial" panose="020B0604020202020204" pitchFamily="34" charset="0"/>
              </a:rPr>
              <a:t>Низкий уровень автоматизации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 rot="16200000">
            <a:off x="2598850" y="2267434"/>
            <a:ext cx="1737709" cy="1498025"/>
          </a:xfrm>
          <a:prstGeom prst="hexagon">
            <a:avLst/>
          </a:prstGeom>
          <a:solidFill>
            <a:srgbClr val="C00000"/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742" y="1760109"/>
            <a:ext cx="762867" cy="10073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250" y="2512592"/>
            <a:ext cx="762867" cy="10073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22" y="1769630"/>
            <a:ext cx="762867" cy="100730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216" y="2522110"/>
            <a:ext cx="762867" cy="100730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746" y="1774396"/>
            <a:ext cx="762867" cy="10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50623" y="245380"/>
            <a:ext cx="886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MaxPatrol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775460" y="833718"/>
            <a:ext cx="1041654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775460" y="6169166"/>
            <a:ext cx="1041654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8225" y="6150751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99544" y="346484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359974" y="2540906"/>
            <a:ext cx="1623778" cy="1866411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6379" tIns="344190" rIns="306380" bIns="3441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5" name="Rectangle 4"/>
          <p:cNvSpPr/>
          <p:nvPr/>
        </p:nvSpPr>
        <p:spPr>
          <a:xfrm>
            <a:off x="8033025" y="1332038"/>
            <a:ext cx="2082914" cy="111984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4606294" y="2540906"/>
            <a:ext cx="1623778" cy="1866411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039" tIns="290850" rIns="253040" bIns="29084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479774" y="4125115"/>
            <a:ext cx="1623778" cy="1866411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1619" tIns="359430" rIns="321620" bIns="3594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6860" y="2916248"/>
            <a:ext cx="2015723" cy="111984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7233454" y="4125115"/>
            <a:ext cx="1623778" cy="1866411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039" tIns="290850" rIns="253040" bIns="29084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200" kern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33025" y="4500457"/>
            <a:ext cx="2082914" cy="111984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eform 3"/>
          <p:cNvSpPr/>
          <p:nvPr/>
        </p:nvSpPr>
        <p:spPr>
          <a:xfrm>
            <a:off x="5490112" y="956693"/>
            <a:ext cx="1623778" cy="1866411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6379" tIns="344190" rIns="306380" bIns="3441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45" y="4655863"/>
            <a:ext cx="1606055" cy="854421"/>
          </a:xfrm>
          <a:prstGeom prst="rect">
            <a:avLst/>
          </a:prstGeom>
        </p:spPr>
      </p:pic>
      <p:sp>
        <p:nvSpPr>
          <p:cNvPr id="49" name="Freeform 19"/>
          <p:cNvSpPr/>
          <p:nvPr/>
        </p:nvSpPr>
        <p:spPr>
          <a:xfrm>
            <a:off x="3696543" y="4125115"/>
            <a:ext cx="1623778" cy="1866411"/>
          </a:xfrm>
          <a:custGeom>
            <a:avLst/>
            <a:gdLst>
              <a:gd name="connsiteX0" fmla="*/ 0 w 1866410"/>
              <a:gd name="connsiteY0" fmla="*/ 811889 h 1623777"/>
              <a:gd name="connsiteX1" fmla="*/ 405944 w 1866410"/>
              <a:gd name="connsiteY1" fmla="*/ 0 h 1623777"/>
              <a:gd name="connsiteX2" fmla="*/ 1460466 w 1866410"/>
              <a:gd name="connsiteY2" fmla="*/ 0 h 1623777"/>
              <a:gd name="connsiteX3" fmla="*/ 1866410 w 1866410"/>
              <a:gd name="connsiteY3" fmla="*/ 811889 h 1623777"/>
              <a:gd name="connsiteX4" fmla="*/ 1460466 w 1866410"/>
              <a:gd name="connsiteY4" fmla="*/ 1623777 h 1623777"/>
              <a:gd name="connsiteX5" fmla="*/ 405944 w 1866410"/>
              <a:gd name="connsiteY5" fmla="*/ 1623777 h 1623777"/>
              <a:gd name="connsiteX6" fmla="*/ 0 w 1866410"/>
              <a:gd name="connsiteY6" fmla="*/ 811889 h 162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6410" h="1623777">
                <a:moveTo>
                  <a:pt x="933204" y="0"/>
                </a:moveTo>
                <a:lnTo>
                  <a:pt x="1866409" y="353172"/>
                </a:lnTo>
                <a:lnTo>
                  <a:pt x="1866409" y="1270605"/>
                </a:lnTo>
                <a:lnTo>
                  <a:pt x="933204" y="1623777"/>
                </a:lnTo>
                <a:lnTo>
                  <a:pt x="1" y="1270605"/>
                </a:lnTo>
                <a:lnTo>
                  <a:pt x="1" y="353172"/>
                </a:lnTo>
                <a:lnTo>
                  <a:pt x="933204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3039" tIns="290850" rIns="253040" bIns="29084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200" kern="1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719" y="4580172"/>
            <a:ext cx="1097425" cy="10001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435" y="4580172"/>
            <a:ext cx="1097425" cy="100011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238" y="2960744"/>
            <a:ext cx="1097425" cy="10001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469" y="2960744"/>
            <a:ext cx="1097425" cy="1000116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701" y="1396624"/>
            <a:ext cx="1097425" cy="1000116"/>
          </a:xfrm>
          <a:prstGeom prst="rect">
            <a:avLst/>
          </a:prstGeom>
        </p:spPr>
      </p:pic>
      <p:pic>
        <p:nvPicPr>
          <p:cNvPr id="25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460" y="6266517"/>
            <a:ext cx="3198637" cy="13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6666" y="4605956"/>
            <a:ext cx="1924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Vulnerability Management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75641" y="4675718"/>
            <a:ext cx="192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Policy Compliance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8904" y="3052916"/>
            <a:ext cx="192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Network Forensic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94891" y="3062124"/>
            <a:ext cx="192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Anti  APT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1863" y="1442696"/>
            <a:ext cx="1924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Attack Evaluation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6860" y="1472211"/>
            <a:ext cx="213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MaxPatrol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Threat Management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353068" y="4068050"/>
            <a:ext cx="1410180" cy="2028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49" name="Шестиугольник 48"/>
          <p:cNvSpPr/>
          <p:nvPr/>
        </p:nvSpPr>
        <p:spPr>
          <a:xfrm rot="16200000">
            <a:off x="5275027" y="3261023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4608" y="3509128"/>
            <a:ext cx="1410180" cy="25874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43" name="Шестиугольник 42"/>
          <p:cNvSpPr/>
          <p:nvPr/>
        </p:nvSpPr>
        <p:spPr>
          <a:xfrm rot="16200000">
            <a:off x="672930" y="3261023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9543" y="2106841"/>
            <a:ext cx="2402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Обнаружение источников и сбор событий</a:t>
            </a:r>
            <a:endParaRPr lang="ru-RU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78393" y="3509128"/>
            <a:ext cx="1410180" cy="25874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33" name="Шестиугольник 32"/>
          <p:cNvSpPr/>
          <p:nvPr/>
        </p:nvSpPr>
        <p:spPr>
          <a:xfrm rot="16200000">
            <a:off x="2967694" y="3261023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2550" y="0"/>
            <a:ext cx="9086850" cy="91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000" y="283081"/>
            <a:ext cx="889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Реальная автоматизация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70507" y="3509128"/>
            <a:ext cx="1410180" cy="258746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7559808" y="3261023"/>
            <a:ext cx="1633537" cy="1408221"/>
          </a:xfrm>
          <a:prstGeom prst="hexagon">
            <a:avLst/>
          </a:prstGeom>
          <a:solidFill>
            <a:srgbClr val="C00000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95765" y="2167853"/>
            <a:ext cx="202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Агрегация и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приоритезация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5124" y="1900089"/>
            <a:ext cx="2852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Формирование инцидентов при обнаружении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критически важных 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событий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9" y="3372525"/>
            <a:ext cx="1115362" cy="11770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388" y="3520482"/>
            <a:ext cx="872273" cy="826016"/>
          </a:xfrm>
          <a:prstGeom prst="rect">
            <a:avLst/>
          </a:prstGeom>
        </p:spPr>
      </p:pic>
      <p:pic>
        <p:nvPicPr>
          <p:cNvPr id="46" name="Picture 2" descr="Image result for &amp;vcy;&amp;ocy;&amp;rcy;&amp;ocy;&amp;ncy;&amp;k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06" y="3445154"/>
            <a:ext cx="1039959" cy="103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04260" y="2012835"/>
            <a:ext cx="2502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Формирование правил корреляции на основе модели активов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447" y="3467143"/>
            <a:ext cx="762867" cy="100730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2" name="Прямоугольник 51"/>
          <p:cNvSpPr/>
          <p:nvPr/>
        </p:nvSpPr>
        <p:spPr>
          <a:xfrm>
            <a:off x="9987946" y="4033466"/>
            <a:ext cx="1410180" cy="202854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53" name="Шестиугольник 52"/>
          <p:cNvSpPr/>
          <p:nvPr/>
        </p:nvSpPr>
        <p:spPr>
          <a:xfrm rot="16200000">
            <a:off x="9877247" y="3233043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644331" y="2206243"/>
            <a:ext cx="209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Мониторинг системы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6612" y="3447154"/>
            <a:ext cx="834805" cy="9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385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40114" y="285795"/>
            <a:ext cx="774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сбора данных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775460" y="972268"/>
            <a:ext cx="1041654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775460" y="6183021"/>
            <a:ext cx="1041654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6280372"/>
            <a:ext cx="3198637" cy="13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8225" y="6164606"/>
            <a:ext cx="585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99544" y="485034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2612401" y="1334656"/>
          <a:ext cx="7402455" cy="475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9182" y="1426771"/>
            <a:ext cx="938017" cy="938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23" y="2379348"/>
            <a:ext cx="876961" cy="8769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30" y="4186631"/>
            <a:ext cx="866597" cy="866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3818" y="4209737"/>
            <a:ext cx="843491" cy="8434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6" y="5053228"/>
            <a:ext cx="966833" cy="9668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00" y="2364788"/>
            <a:ext cx="891521" cy="8915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46222" y="1083369"/>
            <a:ext cx="28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Анализ событий от источников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5362" y="2308472"/>
            <a:ext cx="288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Активное сканирование в режиме черного и белого ящика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83248" y="4247707"/>
            <a:ext cx="288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Мониторинг низкоуровневой активности источников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14818" y="5565143"/>
            <a:ext cx="288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Анализ сетевого трафика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66926" y="4433974"/>
            <a:ext cx="28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Сбор информации о конфигурации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644" y="2413006"/>
            <a:ext cx="288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Автоматическое обнаружение новых активов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Шестиугольник 67"/>
          <p:cNvSpPr/>
          <p:nvPr/>
        </p:nvSpPr>
        <p:spPr>
          <a:xfrm rot="16200000">
            <a:off x="2421557" y="2986957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00" y="258985"/>
            <a:ext cx="852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Расширение контекста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 rot="16200000">
            <a:off x="1655381" y="1609128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Шестиугольник 32"/>
          <p:cNvSpPr/>
          <p:nvPr/>
        </p:nvSpPr>
        <p:spPr>
          <a:xfrm rot="16200000">
            <a:off x="3188649" y="4370743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Шестиугольник 33"/>
          <p:cNvSpPr/>
          <p:nvPr/>
        </p:nvSpPr>
        <p:spPr>
          <a:xfrm rot="16200000">
            <a:off x="5374401" y="2948848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Шестиугольник 34"/>
          <p:cNvSpPr/>
          <p:nvPr/>
        </p:nvSpPr>
        <p:spPr>
          <a:xfrm rot="16200000">
            <a:off x="8189039" y="3018006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Шестиугольник 36"/>
          <p:cNvSpPr/>
          <p:nvPr/>
        </p:nvSpPr>
        <p:spPr>
          <a:xfrm rot="16200000">
            <a:off x="7375889" y="4408656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4309" y="1011129"/>
            <a:ext cx="226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Выходные данные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35437" y="1011129"/>
            <a:ext cx="226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Входные данные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2078" y="2344213"/>
            <a:ext cx="141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Данные об активах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24850" y="5120323"/>
            <a:ext cx="146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Сетевая активность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49" name="Шестиугольник 48"/>
          <p:cNvSpPr/>
          <p:nvPr/>
        </p:nvSpPr>
        <p:spPr>
          <a:xfrm rot="16200000">
            <a:off x="1651724" y="4370743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71503" y="5056665"/>
            <a:ext cx="146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События безопасности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51" name="Шестиугольник 50"/>
          <p:cNvSpPr/>
          <p:nvPr/>
        </p:nvSpPr>
        <p:spPr>
          <a:xfrm rot="16200000">
            <a:off x="3175724" y="1589443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Шестиугольник 52"/>
          <p:cNvSpPr/>
          <p:nvPr/>
        </p:nvSpPr>
        <p:spPr>
          <a:xfrm rot="16200000">
            <a:off x="7365080" y="1618351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20039" y="2166241"/>
            <a:ext cx="1411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Уязвимости и данные конфигурации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337234" y="3321922"/>
            <a:ext cx="1029977" cy="738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 rot="16200000">
            <a:off x="9012998" y="1618351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16643" y="2432372"/>
            <a:ext cx="146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Инциденты ИБ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43356" y="4942793"/>
            <a:ext cx="1462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Контроль изменений конфигурации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60" name="Шестиугольник 59"/>
          <p:cNvSpPr/>
          <p:nvPr/>
        </p:nvSpPr>
        <p:spPr>
          <a:xfrm rot="16200000">
            <a:off x="9012998" y="4421258"/>
            <a:ext cx="1633537" cy="1408221"/>
          </a:xfrm>
          <a:prstGeom prst="hexagon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06843" y="5049091"/>
            <a:ext cx="146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Конфигурация и карта сети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65916" y="3816647"/>
            <a:ext cx="146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Модель актива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88" y="4497649"/>
            <a:ext cx="497542" cy="5241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016" y="1610548"/>
            <a:ext cx="437724" cy="568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447" y="1741350"/>
            <a:ext cx="793536" cy="552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777" y="4433707"/>
            <a:ext cx="679928" cy="6758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3208" y="2949296"/>
            <a:ext cx="778605" cy="77860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3874" y="4402004"/>
            <a:ext cx="500363" cy="57907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22" y="4436247"/>
            <a:ext cx="621375" cy="62137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27900" y="1729641"/>
            <a:ext cx="723431" cy="44451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469796" y="2228313"/>
            <a:ext cx="121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Контекстные метрики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04635" y="3703627"/>
            <a:ext cx="153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Низкоуровневые события</a:t>
            </a:r>
          </a:p>
        </p:txBody>
      </p:sp>
      <p:pic>
        <p:nvPicPr>
          <p:cNvPr id="67" name="Picture 2" descr="https://cdn3.iconfinder.com/data/icons/computers-programming/512/Registry-12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83" y="3085128"/>
            <a:ext cx="593100" cy="5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Стрелка вправо 68"/>
          <p:cNvSpPr/>
          <p:nvPr/>
        </p:nvSpPr>
        <p:spPr>
          <a:xfrm>
            <a:off x="7028367" y="3321922"/>
            <a:ext cx="1029977" cy="738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8367316" y="3727201"/>
            <a:ext cx="146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cs typeface="Arial" panose="020B0604020202020204" pitchFamily="34" charset="0"/>
              </a:rPr>
              <a:t>Выявление слабых мест</a:t>
            </a:r>
            <a:endParaRPr lang="ru-RU" sz="1400" dirty="0"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73232" y="3130007"/>
            <a:ext cx="614413" cy="614413"/>
          </a:xfrm>
          <a:prstGeom prst="rect">
            <a:avLst/>
          </a:prstGeom>
        </p:spPr>
      </p:pic>
      <p:pic>
        <p:nvPicPr>
          <p:cNvPr id="72" name="Picture 6" descr="http://rombelgo.ru/images/icon06.png"/>
          <p:cNvPicPr>
            <a:picLocks noChangeAspect="1" noChangeArrowheads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395" y="1720066"/>
            <a:ext cx="649346" cy="6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5XQ8HZCIIAVWNVP7QDECURD1YGCAHB" val="True"/>
  <p:tag name="5XQ8HZCIIAVWNVP7QDECURD1YGCAHB_5XQ8HZCIIAVWNVP7QDECURD1YGCAHB" val="{&#10;  &quot;$type&quot;: &quot;ProgressBar.Tag.TagContainer, Progress Bar for Microsoft PowerPoint&quot;,&#10;  &quot;ActiveColor&quot;: &quot;166, 6, 4&quot;,&#10;  &quot;DisableFirstSlideChecked&quot;: false,&#10;  &quot;Bar&quot;: {&#10;    &quot;$type&quot;: &quot;ProgressBar.BuiltInPresentation.DottedBar, Progress Bar for Microsoft PowerPoint&quot;&#10;  },&#10;  &quot;InactiveColor&quot;: &quot;235, 235, 235&quot;,&#10;  &quot;PositionOptions&quot;: {&#10;    &quot;$type&quot;: &quot;ProgressBar.Bar.PositionOptions, Progress Bar for Microsoft PowerPoint&quot;,&#10;    &quot;Bottom&quot;: {&#10;      &quot;$type&quot;: &quot;ProgressBar.Bar.Location, Progress Bar for Microsoft PowerPoint&quot;,&#10;      &quot;Available&quot;: true,&#10;      &quot;Selected&quot;: true&#10;    },&#10;    &quot;Left&quot;: {&#10;      &quot;$type&quot;: &quot;ProgressBar.Bar.Location, Progress Bar for Microsoft PowerPoint&quot;,&#10;      &quot;Available&quot;: true,&#10;      &quot;Selected&quot;: false&#10;    },&#10;    &quot;Right&quot;: {&#10;      &quot;$type&quot;: &quot;ProgressBar.Bar.Location, Progress Bar for Microsoft PowerPoint&quot;,&#10;      &quot;Available&quot;: true,&#10;      &quot;Selected&quot;: true&#10;    },&#10;    &quot;Top&quot;: {&#10;      &quot;$type&quot;: &quot;ProgressBar.Bar.Location, Progress Bar for Microsoft PowerPoint&quot;,&#10;      &quot;Available&quot;: true,&#10;      &quot;Selected&quot;: false&#10;    }&#10;  },&#10;  &quot;SizeSelectedItemIndex&quot;: 11,&#10;  &quot;ThemeSelectedItemIndex&quot;: 0&#10;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3D2E6361A05F0419163B6761275D337" ma:contentTypeVersion="4" ma:contentTypeDescription="Создание документа." ma:contentTypeScope="" ma:versionID="64d2e5a63d259ef6673055a87ac7b899">
  <xsd:schema xmlns:xsd="http://www.w3.org/2001/XMLSchema" xmlns:xs="http://www.w3.org/2001/XMLSchema" xmlns:p="http://schemas.microsoft.com/office/2006/metadata/properties" xmlns:ns2="2d9c103a-4076-4170-bae1-a60619e50e6a" targetNamespace="http://schemas.microsoft.com/office/2006/metadata/properties" ma:root="true" ma:fieldsID="83c7d77c2ca68c0164310e1b8ffab4e7" ns2:_="">
    <xsd:import namespace="2d9c103a-4076-4170-bae1-a60619e50e6a"/>
    <xsd:element name="properties">
      <xsd:complexType>
        <xsd:sequence>
          <xsd:element name="documentManagement">
            <xsd:complexType>
              <xsd:all>
                <xsd:element ref="ns2:p8gp" minOccurs="0"/>
                <xsd:element ref="ns2:_x041e__x043f__x0438__x0441__x0430__x043d__x0438__x0435_1" minOccurs="0"/>
                <xsd:element ref="ns2:_x0411__x0443__x043a__x0432__x044b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c103a-4076-4170-bae1-a60619e50e6a" elementFormDefault="qualified">
    <xsd:import namespace="http://schemas.microsoft.com/office/2006/documentManagement/types"/>
    <xsd:import namespace="http://schemas.microsoft.com/office/infopath/2007/PartnerControls"/>
    <xsd:element name="p8gp" ma:index="8" nillable="true" ma:displayName="Описание_удалить" ma:internalName="p8gp">
      <xsd:simpleType>
        <xsd:restriction base="dms:Text"/>
      </xsd:simpleType>
    </xsd:element>
    <xsd:element name="_x041e__x043f__x0438__x0441__x0430__x043d__x0438__x0435_1" ma:index="9" nillable="true" ma:displayName="Описание" ma:format="Hyperlink" ma:internalName="_x041e__x043f__x0438__x0441__x0430__x043d__x0438__x0435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411__x0443__x043a__x0432__x044b_" ma:index="11" nillable="true" ma:displayName="1" ma:description="Video" ma:format="Hyperlink" ma:internalName="_x0411__x0443__x043a__x0432__x044b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1__x0443__x043a__x0432__x044b_ xmlns="2d9c103a-4076-4170-bae1-a60619e50e6a">
      <Url xsi:nil="true"/>
      <Description xsi:nil="true"/>
    </_x0411__x0443__x043a__x0432__x044b_>
    <_x041e__x043f__x0438__x0441__x0430__x043d__x0438__x0435_1 xmlns="2d9c103a-4076-4170-bae1-a60619e50e6a">
      <Url xsi:nil="true"/>
      <Description xsi:nil="true"/>
    </_x041e__x043f__x0438__x0441__x0430__x043d__x0438__x0435_1>
    <p8gp xmlns="2d9c103a-4076-4170-bae1-a60619e50e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230E9-8B71-4318-8E63-CAC22C573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9c103a-4076-4170-bae1-a60619e50e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2196DF-BDF3-41C8-BB51-86BF9BA4976D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2d9c103a-4076-4170-bae1-a60619e50e6a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66AC59-0948-4824-A855-EC5FE0CBF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20065</TotalTime>
  <Words>2472</Words>
  <Application>Microsoft Office PowerPoint</Application>
  <PresentationFormat>Произвольный</PresentationFormat>
  <Paragraphs>346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MaxPatrol SIEM  Новый подход к выявлению инцидентов ИБ</vt:lpstr>
      <vt:lpstr>Российская компания мирового уровня</vt:lpstr>
      <vt:lpstr>Исследовательский центр Positive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MaxPatrol SIEM 3.9.1</dc:title>
  <dc:creator>Roman Polushin</dc:creator>
  <cp:lastModifiedBy>Neiger Sergey</cp:lastModifiedBy>
  <cp:revision>366</cp:revision>
  <cp:lastPrinted>2015-05-18T13:38:13Z</cp:lastPrinted>
  <dcterms:created xsi:type="dcterms:W3CDTF">2015-04-15T07:28:01Z</dcterms:created>
  <dcterms:modified xsi:type="dcterms:W3CDTF">2015-10-01T07:36:19Z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0x01010093D2E6361A05F0419163B6761275D337</vt:lpwstr>
  </property>
</Properties>
</file>