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99" r:id="rId4"/>
  </p:sldMasterIdLst>
  <p:notesMasterIdLst>
    <p:notesMasterId r:id="rId41"/>
  </p:notesMasterIdLst>
  <p:handoutMasterIdLst>
    <p:handoutMasterId r:id="rId42"/>
  </p:handoutMasterIdLst>
  <p:sldIdLst>
    <p:sldId id="302" r:id="rId5"/>
    <p:sldId id="613" r:id="rId6"/>
    <p:sldId id="706" r:id="rId7"/>
    <p:sldId id="660" r:id="rId8"/>
    <p:sldId id="722" r:id="rId9"/>
    <p:sldId id="714" r:id="rId10"/>
    <p:sldId id="715" r:id="rId11"/>
    <p:sldId id="699" r:id="rId12"/>
    <p:sldId id="724" r:id="rId13"/>
    <p:sldId id="727" r:id="rId14"/>
    <p:sldId id="728" r:id="rId15"/>
    <p:sldId id="606" r:id="rId16"/>
    <p:sldId id="574" r:id="rId17"/>
    <p:sldId id="668" r:id="rId18"/>
    <p:sldId id="716" r:id="rId19"/>
    <p:sldId id="701" r:id="rId20"/>
    <p:sldId id="725" r:id="rId21"/>
    <p:sldId id="726" r:id="rId22"/>
    <p:sldId id="717" r:id="rId23"/>
    <p:sldId id="700" r:id="rId24"/>
    <p:sldId id="705" r:id="rId25"/>
    <p:sldId id="719" r:id="rId26"/>
    <p:sldId id="718" r:id="rId27"/>
    <p:sldId id="603" r:id="rId28"/>
    <p:sldId id="627" r:id="rId29"/>
    <p:sldId id="628" r:id="rId30"/>
    <p:sldId id="723" r:id="rId31"/>
    <p:sldId id="687" r:id="rId32"/>
    <p:sldId id="688" r:id="rId33"/>
    <p:sldId id="690" r:id="rId34"/>
    <p:sldId id="693" r:id="rId35"/>
    <p:sldId id="694" r:id="rId36"/>
    <p:sldId id="696" r:id="rId37"/>
    <p:sldId id="697" r:id="rId38"/>
    <p:sldId id="698" r:id="rId39"/>
    <p:sldId id="412" r:id="rId4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1pPr>
    <a:lvl2pPr marL="455613" indent="1588" algn="l"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2pPr>
    <a:lvl3pPr marL="912813" indent="1588" algn="l"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3pPr>
    <a:lvl4pPr marL="1370013" indent="1588" algn="l"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4pPr>
    <a:lvl5pPr marL="1827213" indent="1588" algn="l" rtl="0" fontAlgn="base">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5pPr>
    <a:lvl6pPr marL="22860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6pPr>
    <a:lvl7pPr marL="27432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7pPr>
    <a:lvl8pPr marL="32004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8pPr>
    <a:lvl9pPr marL="36576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Автор"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777777"/>
    <a:srgbClr val="C0C0C0"/>
    <a:srgbClr val="EAEAEA"/>
    <a:srgbClr val="969696"/>
    <a:srgbClr val="B2B2B2"/>
    <a:srgbClr val="F8F8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0A15C55-8517-42AA-B614-E9B94910E393}">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561" autoAdjust="0"/>
    <p:restoredTop sz="79172" autoAdjust="0"/>
  </p:normalViewPr>
  <p:slideViewPr>
    <p:cSldViewPr snapToGrid="0" showGuides="1">
      <p:cViewPr varScale="1">
        <p:scale>
          <a:sx n="105" d="100"/>
          <a:sy n="105" d="100"/>
        </p:scale>
        <p:origin x="-1794" y="-90"/>
      </p:cViewPr>
      <p:guideLst>
        <p:guide orient="horz" pos="2158"/>
        <p:guide orient="horz" pos="3888"/>
        <p:guide orient="horz" pos="240"/>
        <p:guide orient="horz" pos="864"/>
        <p:guide pos="2882"/>
        <p:guide pos="240"/>
        <p:guide pos="5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874"/>
    </p:cViewPr>
  </p:sorterViewPr>
  <p:notesViewPr>
    <p:cSldViewPr snapToGrid="0" showGuides="1">
      <p:cViewPr varScale="1">
        <p:scale>
          <a:sx n="70" d="100"/>
          <a:sy n="70" d="100"/>
        </p:scale>
        <p:origin x="-3294" y="-108"/>
      </p:cViewPr>
      <p:guideLst>
        <p:guide orient="horz" pos="2880"/>
        <p:guide orient="horz" pos="179"/>
        <p:guide pos="2160"/>
        <p:guide pos="204"/>
        <p:guide pos="411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Sales</c:v>
                </c:pt>
              </c:strCache>
            </c:strRef>
          </c:tx>
          <c:cat>
            <c:strRef>
              <c:f>Sheet1!$A$2:$A$3</c:f>
              <c:strCache>
                <c:ptCount val="2"/>
                <c:pt idx="0">
                  <c:v>1st Qtr</c:v>
                </c:pt>
                <c:pt idx="1">
                  <c:v>2nd Qtr</c:v>
                </c:pt>
              </c:strCache>
            </c:strRef>
          </c:cat>
          <c:val>
            <c:numRef>
              <c:f>Sheet1!$B$2:$B$3</c:f>
              <c:numCache>
                <c:formatCode>General</c:formatCode>
                <c:ptCount val="2"/>
                <c:pt idx="0">
                  <c:v>97</c:v>
                </c:pt>
                <c:pt idx="1">
                  <c:v>3</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ru-RU"/>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atin typeface="Calibri" pitchFamily="34" charset="0"/>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ea typeface="+mn-ea"/>
                <a:cs typeface="+mn-cs"/>
              </a:defRPr>
            </a:lvl1pPr>
          </a:lstStyle>
          <a:p>
            <a:pPr>
              <a:defRPr/>
            </a:pPr>
            <a:fld id="{8B10D3AB-32C4-5C47-8087-DF38F2990283}" type="datetime1">
              <a:rPr lang="en-US"/>
              <a:pPr>
                <a:defRPr/>
              </a:pPr>
              <a:t>10/16/2012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dirty="0">
                <a:latin typeface="Calibri" pitchFamily="34" charset="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Calibri" pitchFamily="34" charset="0"/>
                <a:ea typeface="+mn-ea"/>
                <a:cs typeface="+mn-cs"/>
              </a:defRPr>
            </a:lvl1pPr>
          </a:lstStyle>
          <a:p>
            <a:pPr>
              <a:defRPr/>
            </a:pPr>
            <a:fld id="{2E01EDE1-DE20-134F-82DD-DA0E4118C670}" type="slidenum">
              <a:rPr lang="en-US"/>
              <a:pPr>
                <a:defRPr/>
              </a:pPr>
              <a:t>‹#›</a:t>
            </a:fld>
            <a:endParaRPr lang="en-US" dirty="0"/>
          </a:p>
        </p:txBody>
      </p:sp>
    </p:spTree>
    <p:extLst>
      <p:ext uri="{BB962C8B-B14F-4D97-AF65-F5344CB8AC3E}">
        <p14:creationId xmlns:p14="http://schemas.microsoft.com/office/powerpoint/2010/main" val="3712783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5" name="Rectangle 5"/>
          <p:cNvSpPr>
            <a:spLocks noGrp="1" noChangeArrowheads="1"/>
          </p:cNvSpPr>
          <p:nvPr>
            <p:ph type="body" sz="quarter" idx="3"/>
          </p:nvPr>
        </p:nvSpPr>
        <p:spPr bwMode="auto">
          <a:xfrm>
            <a:off x="323850" y="3200400"/>
            <a:ext cx="6210300" cy="5230813"/>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1001713" y="8591550"/>
            <a:ext cx="3535362" cy="273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dirty="0">
                <a:latin typeface="Calibri" pitchFamily="34" charset="0"/>
                <a:ea typeface="+mn-ea"/>
                <a:cs typeface="+mn-cs"/>
              </a:defRPr>
            </a:lvl1pPr>
          </a:lstStyle>
          <a:p>
            <a:pPr>
              <a:defRPr/>
            </a:pPr>
            <a:endParaRPr lang="en-US" dirty="0"/>
          </a:p>
        </p:txBody>
      </p:sp>
      <p:sp>
        <p:nvSpPr>
          <p:cNvPr id="10247" name="Rectangle 7"/>
          <p:cNvSpPr>
            <a:spLocks noGrp="1" noChangeArrowheads="1"/>
          </p:cNvSpPr>
          <p:nvPr>
            <p:ph type="sldNum" sz="quarter" idx="5"/>
          </p:nvPr>
        </p:nvSpPr>
        <p:spPr bwMode="auto">
          <a:xfrm>
            <a:off x="323850" y="8591550"/>
            <a:ext cx="527050" cy="2682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smtClean="0">
                <a:latin typeface="Calibri" pitchFamily="34" charset="0"/>
                <a:ea typeface="+mn-ea"/>
                <a:cs typeface="+mn-cs"/>
              </a:defRPr>
            </a:lvl1pPr>
          </a:lstStyle>
          <a:p>
            <a:pPr>
              <a:defRPr/>
            </a:pPr>
            <a:fld id="{3BBDB385-C14E-114A-9C75-2669E4756250}" type="slidenum">
              <a:rPr lang="en-US"/>
              <a:pPr>
                <a:defRPr/>
              </a:pPr>
              <a:t>‹#›</a:t>
            </a:fld>
            <a:endParaRPr lang="en-US" dirty="0"/>
          </a:p>
        </p:txBody>
      </p:sp>
      <p:sp>
        <p:nvSpPr>
          <p:cNvPr id="8" name="Slide Image Placeholder 7"/>
          <p:cNvSpPr>
            <a:spLocks noGrp="1" noRot="1" noChangeAspect="1"/>
          </p:cNvSpPr>
          <p:nvPr>
            <p:ph type="sldImg" idx="2"/>
          </p:nvPr>
        </p:nvSpPr>
        <p:spPr>
          <a:xfrm>
            <a:off x="1558925" y="284163"/>
            <a:ext cx="3740150" cy="2805112"/>
          </a:xfrm>
          <a:prstGeom prst="rect">
            <a:avLst/>
          </a:prstGeom>
          <a:noFill/>
          <a:ln w="12700">
            <a:solidFill>
              <a:prstClr val="black"/>
            </a:solidFill>
          </a:ln>
        </p:spPr>
        <p:txBody>
          <a:bodyPr vert="horz" lIns="91440" tIns="45720" rIns="91440" bIns="45720" rtlCol="0" anchor="ctr"/>
          <a:lstStyle/>
          <a:p>
            <a:pPr lvl="0"/>
            <a:endParaRPr lang="en-US" noProof="0" dirty="0"/>
          </a:p>
        </p:txBody>
      </p:sp>
      <p:pic>
        <p:nvPicPr>
          <p:cNvPr id="18438" name="Picture 9" descr="Symantec.jpg"/>
          <p:cNvPicPr>
            <a:picLocks noChangeAspect="1"/>
          </p:cNvPicPr>
          <p:nvPr/>
        </p:nvPicPr>
        <p:blipFill>
          <a:blip r:embed="rId2">
            <a:grayscl/>
          </a:blip>
          <a:srcRect/>
          <a:stretch>
            <a:fillRect/>
          </a:stretch>
        </p:blipFill>
        <p:spPr bwMode="auto">
          <a:xfrm>
            <a:off x="5295900" y="8545513"/>
            <a:ext cx="1238250" cy="339725"/>
          </a:xfrm>
          <a:prstGeom prst="rect">
            <a:avLst/>
          </a:prstGeom>
          <a:noFill/>
          <a:ln w="9525">
            <a:noFill/>
            <a:miter lim="800000"/>
            <a:headEnd/>
            <a:tailEnd/>
          </a:ln>
        </p:spPr>
      </p:pic>
    </p:spTree>
    <p:extLst>
      <p:ext uri="{BB962C8B-B14F-4D97-AF65-F5344CB8AC3E}">
        <p14:creationId xmlns:p14="http://schemas.microsoft.com/office/powerpoint/2010/main" val="163058562"/>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20000"/>
      </a:spcBef>
      <a:spcAft>
        <a:spcPct val="20000"/>
      </a:spcAft>
      <a:defRPr sz="1200" kern="1200">
        <a:solidFill>
          <a:schemeClr val="tx1"/>
        </a:solidFill>
        <a:latin typeface="Calibri" pitchFamily="34" charset="0"/>
        <a:ea typeface="ＭＳ Ｐゴシック" pitchFamily="-106" charset="-128"/>
        <a:cs typeface="ＭＳ Ｐゴシック" pitchFamily="-106" charset="-128"/>
      </a:defRPr>
    </a:lvl1pPr>
    <a:lvl2pPr marL="37931725" indent="-37474525" algn="l" rtl="0" eaLnBrk="0" fontAlgn="base" hangingPunct="0">
      <a:lnSpc>
        <a:spcPct val="90000"/>
      </a:lnSpc>
      <a:spcBef>
        <a:spcPct val="20000"/>
      </a:spcBef>
      <a:spcAft>
        <a:spcPct val="20000"/>
      </a:spcAft>
      <a:defRPr sz="1200" kern="1200">
        <a:solidFill>
          <a:schemeClr val="tx1"/>
        </a:solidFill>
        <a:latin typeface="Calibri" pitchFamily="34" charset="0"/>
        <a:ea typeface="ＭＳ Ｐゴシック" pitchFamily="-106" charset="-128"/>
        <a:cs typeface="+mn-cs"/>
      </a:defRPr>
    </a:lvl2pPr>
    <a:lvl3pPr marL="914192" algn="l" rtl="0" eaLnBrk="0" fontAlgn="base" hangingPunct="0">
      <a:lnSpc>
        <a:spcPct val="90000"/>
      </a:lnSpc>
      <a:spcBef>
        <a:spcPct val="20000"/>
      </a:spcBef>
      <a:spcAft>
        <a:spcPct val="20000"/>
      </a:spcAft>
      <a:defRPr sz="1200" kern="1200">
        <a:solidFill>
          <a:schemeClr val="tx1"/>
        </a:solidFill>
        <a:latin typeface="Calibri" pitchFamily="34" charset="0"/>
        <a:ea typeface="ＭＳ Ｐゴシック" pitchFamily="-106" charset="-128"/>
        <a:cs typeface="+mn-cs"/>
      </a:defRPr>
    </a:lvl3pPr>
    <a:lvl4pPr marL="1371288" algn="l" rtl="0" eaLnBrk="0" fontAlgn="base" hangingPunct="0">
      <a:lnSpc>
        <a:spcPct val="90000"/>
      </a:lnSpc>
      <a:spcBef>
        <a:spcPct val="20000"/>
      </a:spcBef>
      <a:spcAft>
        <a:spcPct val="20000"/>
      </a:spcAft>
      <a:defRPr sz="1200" kern="1200">
        <a:solidFill>
          <a:schemeClr val="tx1"/>
        </a:solidFill>
        <a:latin typeface="Calibri" pitchFamily="34" charset="0"/>
        <a:ea typeface="ＭＳ Ｐゴシック" pitchFamily="-106" charset="-128"/>
        <a:cs typeface="+mn-cs"/>
      </a:defRPr>
    </a:lvl4pPr>
    <a:lvl5pPr marL="1828385" algn="l" rtl="0" eaLnBrk="0" fontAlgn="base" hangingPunct="0">
      <a:lnSpc>
        <a:spcPct val="90000"/>
      </a:lnSpc>
      <a:spcBef>
        <a:spcPct val="20000"/>
      </a:spcBef>
      <a:spcAft>
        <a:spcPct val="20000"/>
      </a:spcAft>
      <a:defRPr sz="1200" kern="1200">
        <a:solidFill>
          <a:schemeClr val="tx1"/>
        </a:solidFill>
        <a:latin typeface="Calibri" pitchFamily="34" charset="0"/>
        <a:ea typeface="ＭＳ Ｐゴシック" pitchFamily="-106" charset="-128"/>
        <a:cs typeface="+mn-cs"/>
      </a:defRPr>
    </a:lvl5pPr>
    <a:lvl6pPr marL="2285480" algn="l" defTabSz="914192" rtl="0" eaLnBrk="1" latinLnBrk="0" hangingPunct="1">
      <a:defRPr sz="1200" kern="1200">
        <a:solidFill>
          <a:schemeClr val="tx1"/>
        </a:solidFill>
        <a:latin typeface="+mn-lt"/>
        <a:ea typeface="+mn-ea"/>
        <a:cs typeface="+mn-cs"/>
      </a:defRPr>
    </a:lvl6pPr>
    <a:lvl7pPr marL="2742577" algn="l" defTabSz="914192" rtl="0" eaLnBrk="1" latinLnBrk="0" hangingPunct="1">
      <a:defRPr sz="1200" kern="1200">
        <a:solidFill>
          <a:schemeClr val="tx1"/>
        </a:solidFill>
        <a:latin typeface="+mn-lt"/>
        <a:ea typeface="+mn-ea"/>
        <a:cs typeface="+mn-cs"/>
      </a:defRPr>
    </a:lvl7pPr>
    <a:lvl8pPr marL="3199673" algn="l" defTabSz="914192" rtl="0" eaLnBrk="1" latinLnBrk="0" hangingPunct="1">
      <a:defRPr sz="1200" kern="1200">
        <a:solidFill>
          <a:schemeClr val="tx1"/>
        </a:solidFill>
        <a:latin typeface="+mn-lt"/>
        <a:ea typeface="+mn-ea"/>
        <a:cs typeface="+mn-cs"/>
      </a:defRPr>
    </a:lvl8pPr>
    <a:lvl9pPr marL="3656769" algn="l" defTabSz="9141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a:noFill/>
          <a:ln/>
        </p:spPr>
        <p:txBody>
          <a:bodyPr/>
          <a:lstStyle/>
          <a:p>
            <a:endParaRPr lang="en-US" dirty="0">
              <a:latin typeface="Calibri" pitchFamily="-106" charset="0"/>
            </a:endParaRPr>
          </a:p>
        </p:txBody>
      </p:sp>
      <p:sp>
        <p:nvSpPr>
          <p:cNvPr id="20484" name="Slide Number Placeholder 3"/>
          <p:cNvSpPr>
            <a:spLocks noGrp="1"/>
          </p:cNvSpPr>
          <p:nvPr>
            <p:ph type="sldNum" sz="quarter" idx="5"/>
          </p:nvPr>
        </p:nvSpPr>
        <p:spPr>
          <a:noFill/>
        </p:spPr>
        <p:txBody>
          <a:bodyPr/>
          <a:lstStyle/>
          <a:p>
            <a:fld id="{3C6C128E-4E93-7E4E-871E-7E93744E63E4}" type="slidenum">
              <a:rPr lang="en-US">
                <a:latin typeface="Calibri" pitchFamily="-106" charset="0"/>
                <a:ea typeface="ＭＳ Ｐゴシック" pitchFamily="-106" charset="-128"/>
                <a:cs typeface="ＭＳ Ｐゴシック" pitchFamily="-106" charset="-128"/>
              </a:rPr>
              <a:pPr/>
              <a:t>1</a:t>
            </a:fld>
            <a:endParaRPr lang="en-US" dirty="0">
              <a:latin typeface="Calibri" pitchFamily="-106" charset="0"/>
              <a:ea typeface="ＭＳ Ｐゴシック" pitchFamily="-106" charset="-128"/>
              <a:cs typeface="ＭＳ Ｐゴシック" pitchFamily="-106"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rPr>
              <a:t>CSP has the ability</a:t>
            </a:r>
            <a:r>
              <a:rPr lang="en-US" baseline="0" dirty="0" smtClean="0">
                <a:latin typeface="Arial" pitchFamily="34" charset="0"/>
              </a:rPr>
              <a:t> out of the box with the Core Prevention Policy to protect the OS from being tampered with malware or vulnerable applications.  CSP behavior  blocking and containment protects applications and the OS  from each other.  The policy will contain any bad behavior on the system.  Out of the Box the Core Prevention Policy will allow applications to run on the system, but will prevent these applications from making any changes to the OS.  Other prevention policies like the Strict or Limited will not only protect the core OS but will offer tighter application protection.</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rPr>
              <a:t>CSP has the ability</a:t>
            </a:r>
            <a:r>
              <a:rPr lang="en-US" baseline="0" dirty="0" smtClean="0">
                <a:latin typeface="Arial" pitchFamily="34" charset="0"/>
              </a:rPr>
              <a:t> out of the box with the Core Prevention Policy to protect the OS from being tampered with malware or vulnerable applications.  CSP behavior  blocking and containment protects applications and the OS  from each other.  The policy will contain any bad behavior on the system.  Out of the Box the Core Prevention Policy will allow applications to run on the system, but will prevent these applications from making any changes to the OS.  Other prevention policies like the Strict or Limited will not only protect the core OS but will offer tighter application protection.</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a:t>
            </a:r>
            <a:r>
              <a:rPr lang="en-US" baseline="0" dirty="0" smtClean="0"/>
              <a:t> products in the market place that do traditional white listing.  White listing will control what applications can run but do not prevent a trusted application from doing something malicious on the system.   </a:t>
            </a:r>
          </a:p>
          <a:p>
            <a:endParaRPr lang="en-US" baseline="0" dirty="0" smtClean="0"/>
          </a:p>
          <a:p>
            <a:r>
              <a:rPr lang="en-US" baseline="0" dirty="0" smtClean="0"/>
              <a:t>CSP prevention policies provides least privilege application control (LPAC) to all applications running on the system.  LPAC controls what applications are allowed and not allowed to do on the system.  If an application attempts to access part of the system that it is not suppose to, the attempt is blocked. </a:t>
            </a:r>
          </a:p>
          <a:p>
            <a:endParaRPr lang="en-US" baseline="0" dirty="0"/>
          </a:p>
          <a:p>
            <a:r>
              <a:rPr lang="en-US" baseline="0" dirty="0" smtClean="0"/>
              <a:t>Certain applications will run on the system under the system or root account and will have more privileges then what is required. When these applications are exploited the hacker now has root or system access to the system and is able to make changes or install malicious applications. </a:t>
            </a:r>
          </a:p>
          <a:p>
            <a:endParaRPr lang="en-US" baseline="0" dirty="0" smtClean="0"/>
          </a:p>
          <a:p>
            <a:r>
              <a:rPr lang="en-US" baseline="0" dirty="0" smtClean="0"/>
              <a:t>CSP will sandbox (confine) any sort of bad behavior from an application.  If a exploit occurs against a vulnerable application and that exploit tries to access a resource or launch a command shell, LPAC will sandbox that request. </a:t>
            </a:r>
          </a:p>
          <a:p>
            <a:endParaRPr lang="en-US" baseline="0" dirty="0" smtClean="0"/>
          </a:p>
          <a:p>
            <a:r>
              <a:rPr lang="en-US" baseline="0" dirty="0" smtClean="0"/>
              <a:t>CSP wraps a shim around each application and service. The shim has a set of rules that govern the behavior of that application or service. </a:t>
            </a:r>
          </a:p>
          <a:p>
            <a:endParaRPr lang="en-US" baseline="0" dirty="0" smtClean="0"/>
          </a:p>
          <a:p>
            <a:r>
              <a:rPr lang="en-US" baseline="0" dirty="0" smtClean="0"/>
              <a:t>CSP can be used as a method of patch mitigation.   Patches are usually installed to mitigate a vulnerability found within an application or service.  These are the vulnerabilities that allow remote execution or access to resources on the system.   CSP LPAC prevents application bad behavior so eliminates a vulnerable application from execution or accessing a system resource </a:t>
            </a:r>
          </a:p>
        </p:txBody>
      </p:sp>
      <p:sp>
        <p:nvSpPr>
          <p:cNvPr id="4" name="Slide Number Placeholder 3"/>
          <p:cNvSpPr>
            <a:spLocks noGrp="1"/>
          </p:cNvSpPr>
          <p:nvPr>
            <p:ph type="sldNum" sz="quarter" idx="10"/>
          </p:nvPr>
        </p:nvSpPr>
        <p:spPr/>
        <p:txBody>
          <a:bodyPr/>
          <a:lstStyle/>
          <a:p>
            <a:fld id="{A524B55F-FF69-BF4A-BF53-96B426FC411F}" type="slidenum">
              <a:rPr lang="en-US" smtClean="0"/>
              <a:pPr/>
              <a:t>12</a:t>
            </a:fld>
            <a:endParaRPr lang="en-US"/>
          </a:p>
        </p:txBody>
      </p:sp>
    </p:spTree>
    <p:extLst>
      <p:ext uri="{BB962C8B-B14F-4D97-AF65-F5344CB8AC3E}">
        <p14:creationId xmlns:p14="http://schemas.microsoft.com/office/powerpoint/2010/main" val="1077130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n-US" dirty="0" smtClean="0"/>
              <a:t>CSP</a:t>
            </a:r>
            <a:r>
              <a:rPr lang="en-US" baseline="0" dirty="0" smtClean="0"/>
              <a:t> LPAC can prevent zero day attacks by preventing the malware from accessing resources on the system that it needs to modify for loading or replacing executables.  LPAC will prevent the modification of executables as well as preventing important registry keys from modification.  When attacks occur and they try and load themselves on the system they will often try and replace system executables and modify registry keys so they can start if the machine is restarted. </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CSP</a:t>
            </a:r>
            <a:r>
              <a:rPr lang="en-US" baseline="0" dirty="0" smtClean="0"/>
              <a:t> Application Control (LPAC) can prevent a user from installing malicious (unauthorized) applications even if they are being launched by a privileged user. CSP monitors what resources an application is attempting to access and makes a determination if that application should have access to that resource and blocks unauthorized attempts.  </a:t>
            </a:r>
          </a:p>
          <a:p>
            <a:endParaRPr lang="en-US" baseline="0" dirty="0" smtClean="0"/>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CSP is one of the only</a:t>
            </a:r>
            <a:r>
              <a:rPr lang="en-US" baseline="0" dirty="0" smtClean="0"/>
              <a:t> products on the market that offers the best set of features to provide real time visibility and maximum control on your servers. </a:t>
            </a:r>
          </a:p>
          <a:p>
            <a:endParaRPr lang="en-US" baseline="0" dirty="0" smtClean="0"/>
          </a:p>
          <a:p>
            <a:r>
              <a:rPr lang="en-US" baseline="0" dirty="0" smtClean="0"/>
              <a:t>When we break down the main features that CSP provides we can place them into several buckets (Prevention and Detection)</a:t>
            </a:r>
          </a:p>
          <a:p>
            <a:endParaRPr lang="en-US" baseline="0" dirty="0" smtClean="0"/>
          </a:p>
          <a:p>
            <a:r>
              <a:rPr lang="en-US" baseline="0" dirty="0" smtClean="0"/>
              <a:t>Application Control (Prevention)</a:t>
            </a:r>
          </a:p>
          <a:p>
            <a:endParaRPr lang="en-US" baseline="0" dirty="0" smtClean="0"/>
          </a:p>
          <a:p>
            <a:r>
              <a:rPr lang="en-US" baseline="0" dirty="0" smtClean="0"/>
              <a:t>When we discuss with customers the capabilities that CSP provides from a protection and prevention point of view it is important to understand how these components work.  The Application Control capability of CSP uses polices to control bad behavior on the system as well as which applications can run. These polices are written to control good behavior of  the applications and services that are running on the system.  If an exploit occurs CSP will detect that the exploit is trying to access a resource or execute a command or modify a executable and prevent that from occurring.  If I trust an application to run on the system I do not want someone to use the trust of that application to make modifications to the system.  This is much different then applications that only provide white listing capabilities.  White listing will control if an application can start, but once the application is started it does not control its behavior.  </a:t>
            </a:r>
          </a:p>
          <a:p>
            <a:endParaRPr lang="en-US" baseline="0" dirty="0" smtClean="0"/>
          </a:p>
          <a:p>
            <a:r>
              <a:rPr lang="en-US" dirty="0" smtClean="0"/>
              <a:t>System Control (Prevention)</a:t>
            </a:r>
          </a:p>
          <a:p>
            <a:endParaRPr lang="en-US" dirty="0" smtClean="0"/>
          </a:p>
          <a:p>
            <a:r>
              <a:rPr lang="en-US" dirty="0" smtClean="0"/>
              <a:t>CSP prevention capability can also be used</a:t>
            </a:r>
            <a:r>
              <a:rPr lang="en-US" baseline="0" dirty="0" smtClean="0"/>
              <a:t> to lock down configuration files as well as intellectual property.  This help prevent configuration drift or changes to the configuration that could result in a weaker system.  CSP can also control user privileges.  Even if a user has admin rights, CSP intercepts everything at the kernel level and makes a call on rather to grant that action. CSP can control access to registry, files and directories on the system as well as prevent removable drive use. </a:t>
            </a:r>
          </a:p>
          <a:p>
            <a:endParaRPr lang="en-US" baseline="0" dirty="0" smtClean="0"/>
          </a:p>
          <a:p>
            <a:r>
              <a:rPr lang="en-US" baseline="0" dirty="0" smtClean="0"/>
              <a:t>Network Protection (Prevention)</a:t>
            </a:r>
          </a:p>
          <a:p>
            <a:r>
              <a:rPr lang="en-US" baseline="0" dirty="0" smtClean="0"/>
              <a:t>The network protection side of prevention can control access to and from the system based on IP and Port. The firewall does not provide deep packet inspection and does not look at any other protocols then TCP and UDP.  Firewall rules can be written to control what applications are allowed to communicate and to where. Firewall rules can also be used to control when an application is communicating under what user is it allowed to make those connections. </a:t>
            </a:r>
          </a:p>
          <a:p>
            <a:endParaRPr lang="en-US" baseline="0" dirty="0" smtClean="0"/>
          </a:p>
          <a:p>
            <a:r>
              <a:rPr lang="en-US" baseline="0" dirty="0" smtClean="0"/>
              <a:t>Auditing and Alerting (Detection) CSP provides file and log inspection.  In Real-time CSP will monitor files for changes and will inspect log files for strings and patterns.  If CSP detects a change or pattern it will send an event to the CSP MGR for logging, reporting and alerting. </a:t>
            </a:r>
          </a:p>
          <a:p>
            <a:endParaRPr lang="en-US" baseline="0" dirty="0" smtClean="0"/>
          </a:p>
          <a:p>
            <a:r>
              <a:rPr lang="en-US" baseline="0" dirty="0" smtClean="0"/>
              <a:t>CSP can send out alerts via SMTP and SNMP.  CSP provides out of the box queries that can be placed in reports for reporting against the data stored in the database. CSP provides a monitor tab that can be used to view and search on events in real-time. </a:t>
            </a:r>
            <a:endParaRPr lang="en-US" dirty="0"/>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In</a:t>
            </a:r>
            <a:r>
              <a:rPr lang="en-IE" baseline="0" dirty="0" smtClean="0"/>
              <a:t> many breaches that have occurred they were successful because of a </a:t>
            </a:r>
            <a:r>
              <a:rPr lang="en-IE" baseline="0" dirty="0" err="1" smtClean="0"/>
              <a:t>misconfiguration</a:t>
            </a:r>
            <a:r>
              <a:rPr lang="en-IE" baseline="0" dirty="0" smtClean="0"/>
              <a:t> or a weak password on the server.  Verizon reported that a large number of breaches happen because of simple mistakes made by the customer</a:t>
            </a:r>
            <a:endParaRPr lang="en-IE" dirty="0"/>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Hackers want</a:t>
            </a:r>
            <a:r>
              <a:rPr lang="en-US" baseline="0" dirty="0" smtClean="0"/>
              <a:t> privileged access to a system and will either try and brute force password attack an account that is a privileged  user or try and elevate a compromised user account. Once on the system hackers will attempt to make changes to the system to weaken the security, install backdoors. </a:t>
            </a:r>
          </a:p>
          <a:p>
            <a:endParaRPr lang="en-US" baseline="0" dirty="0" smtClean="0"/>
          </a:p>
          <a:p>
            <a:r>
              <a:rPr lang="en-US" baseline="0" dirty="0" smtClean="0"/>
              <a:t>Resources (file, directory, network connections )are servers should be protected from unauthorized changes.  Resources are the primary target of APT’s.  APT will target resources in attempt to make changes to them to steal or to make use of for spreading to other systems. </a:t>
            </a:r>
          </a:p>
          <a:p>
            <a:endParaRPr lang="en-US" baseline="0" dirty="0" smtClean="0"/>
          </a:p>
          <a:p>
            <a:r>
              <a:rPr lang="en-US" baseline="0" dirty="0" smtClean="0"/>
              <a:t>Over the past few years we have seen a number of malware (</a:t>
            </a:r>
            <a:r>
              <a:rPr lang="en-US" baseline="0" dirty="0" err="1" smtClean="0"/>
              <a:t>confiker</a:t>
            </a:r>
            <a:r>
              <a:rPr lang="en-US" baseline="0" dirty="0" smtClean="0"/>
              <a:t>, </a:t>
            </a:r>
            <a:r>
              <a:rPr lang="en-US" baseline="0" dirty="0" err="1" smtClean="0"/>
              <a:t>stuxnet</a:t>
            </a:r>
            <a:r>
              <a:rPr lang="en-US" baseline="0" dirty="0" smtClean="0"/>
              <a:t>, Flamer) that would use USB drives as infection points to then move from one system to another.  </a:t>
            </a:r>
          </a:p>
          <a:p>
            <a:endParaRPr lang="en-US" baseline="0" dirty="0" smtClean="0"/>
          </a:p>
          <a:p>
            <a:r>
              <a:rPr lang="en-US" baseline="0" dirty="0" smtClean="0"/>
              <a:t>Removable drives have also been a method that IT Ops or Service techs use to perform software updates on systems </a:t>
            </a:r>
            <a:r>
              <a:rPr lang="en-US" baseline="0" dirty="0" err="1" smtClean="0"/>
              <a:t>espcially</a:t>
            </a:r>
            <a:r>
              <a:rPr lang="en-US" baseline="0" dirty="0" smtClean="0"/>
              <a:t> systems that are not connected to the internet like ATM, POS or Plant Control systems.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CSP prevention policy</a:t>
            </a:r>
            <a:r>
              <a:rPr lang="en-US" baseline="0" dirty="0" smtClean="0"/>
              <a:t> provides full control over the resources on the system. This prevents inappropriate user activity like installation unauthorized applications to someone accidently sticking an infected USB drive into the system.</a:t>
            </a:r>
            <a:endParaRPr lang="en-US" dirty="0"/>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CSP is one of the only</a:t>
            </a:r>
            <a:r>
              <a:rPr lang="en-US" baseline="0" dirty="0" smtClean="0"/>
              <a:t> products on the market that offers the best set of features to provide real time visibility and maximum control on your servers. </a:t>
            </a:r>
          </a:p>
          <a:p>
            <a:endParaRPr lang="en-US" baseline="0" dirty="0" smtClean="0"/>
          </a:p>
          <a:p>
            <a:r>
              <a:rPr lang="en-US" baseline="0" dirty="0" smtClean="0"/>
              <a:t>When we break down the main features that CSP provides we can place them into several buckets (Prevention and Detection)</a:t>
            </a:r>
          </a:p>
          <a:p>
            <a:endParaRPr lang="en-US" baseline="0" dirty="0" smtClean="0"/>
          </a:p>
          <a:p>
            <a:r>
              <a:rPr lang="en-US" baseline="0" dirty="0" smtClean="0"/>
              <a:t>Application Control (Prevention)</a:t>
            </a:r>
          </a:p>
          <a:p>
            <a:endParaRPr lang="en-US" baseline="0" dirty="0" smtClean="0"/>
          </a:p>
          <a:p>
            <a:r>
              <a:rPr lang="en-US" baseline="0" dirty="0" smtClean="0"/>
              <a:t>When we discuss with customers the capabilities that CSP provides from a protection and prevention point of view it is important to understand how these components work.  The Application Control capability of CSP uses polices to control bad behavior on the system as well as which applications can run. These polices are written to control good behavior of  the applications and services that are running on the system.  If an exploit occurs CSP will detect that the exploit is trying to access a resource or execute a command or modify a executable and prevent that from occurring.  If I trust an application to run on the system I do not want someone to use the trust of that application to make modifications to the system.  This is much different then applications that only provide white listing capabilities.  White listing will control if an application can start, but once the application is started it does not control its behavior.  </a:t>
            </a:r>
          </a:p>
          <a:p>
            <a:endParaRPr lang="en-US" baseline="0" dirty="0" smtClean="0"/>
          </a:p>
          <a:p>
            <a:r>
              <a:rPr lang="en-US" dirty="0" smtClean="0"/>
              <a:t>System Control (Prevention)</a:t>
            </a:r>
          </a:p>
          <a:p>
            <a:endParaRPr lang="en-US" dirty="0" smtClean="0"/>
          </a:p>
          <a:p>
            <a:r>
              <a:rPr lang="en-US" dirty="0" smtClean="0"/>
              <a:t>CSP prevention capability can also be used</a:t>
            </a:r>
            <a:r>
              <a:rPr lang="en-US" baseline="0" dirty="0" smtClean="0"/>
              <a:t> to lock down configuration files as well as intellectual property.  This help prevent configuration drift or changes to the configuration that could result in a weaker system.  CSP can also control user privileges.  Even if a user has admin rights, CSP intercepts everything at the kernel level and makes a call on rather to grant that action. CSP can control access to registry, files and directories on the system as well as prevent removable drive use. </a:t>
            </a:r>
          </a:p>
          <a:p>
            <a:endParaRPr lang="en-US" baseline="0" dirty="0" smtClean="0"/>
          </a:p>
          <a:p>
            <a:r>
              <a:rPr lang="en-US" baseline="0" dirty="0" smtClean="0"/>
              <a:t>Network Protection (Prevention)</a:t>
            </a:r>
          </a:p>
          <a:p>
            <a:r>
              <a:rPr lang="en-US" baseline="0" dirty="0" smtClean="0"/>
              <a:t>The network protection side of prevention can control access to and from the system based on IP and Port. The firewall does not provide deep packet inspection and does not look at any other protocols then TCP and UDP.  Firewall rules can be written to control what applications are allowed to communicate and to where. Firewall rules can also be used to control when an application is communicating under what user is it allowed to make those connections. </a:t>
            </a:r>
          </a:p>
          <a:p>
            <a:endParaRPr lang="en-US" baseline="0" dirty="0" smtClean="0"/>
          </a:p>
          <a:p>
            <a:r>
              <a:rPr lang="en-US" baseline="0" dirty="0" smtClean="0"/>
              <a:t>Auditing and Alerting (Detection) CSP provides file and log inspection.  In Real-time CSP will monitor files for changes and will inspect log files for strings and patterns.  If CSP detects a change or pattern it will send an event to the CSP MGR for logging, reporting and alerting. </a:t>
            </a:r>
          </a:p>
          <a:p>
            <a:endParaRPr lang="en-US" baseline="0" dirty="0" smtClean="0"/>
          </a:p>
          <a:p>
            <a:r>
              <a:rPr lang="en-US" baseline="0" dirty="0" smtClean="0"/>
              <a:t>CSP can send out alerts via SMTP and SNMP.  CSP provides out of the box queries that can be placed in reports for reporting against the data stored in the database. CSP provides a monitor tab that can be used to view and search on events in real-time. </a:t>
            </a:r>
            <a:endParaRPr lang="en-US" dirty="0"/>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the past few</a:t>
            </a:r>
            <a:r>
              <a:rPr lang="en-US" baseline="0" dirty="0" smtClean="0"/>
              <a:t> years we have seen a number of large scale data breaches occur. In the majority of these breaches the attack that was performed was not overly sophisticated and in most cases took advantage of vulnerabilities that were not patched or </a:t>
            </a:r>
            <a:r>
              <a:rPr lang="en-US" baseline="0" dirty="0" err="1" smtClean="0"/>
              <a:t>misconfigurations</a:t>
            </a:r>
            <a:r>
              <a:rPr lang="en-US" baseline="0" dirty="0" smtClean="0"/>
              <a:t> in systems. </a:t>
            </a:r>
          </a:p>
          <a:p>
            <a:endParaRPr lang="en-US" baseline="0" dirty="0" smtClean="0"/>
          </a:p>
          <a:p>
            <a:r>
              <a:rPr lang="en-US" baseline="0" dirty="0" smtClean="0"/>
              <a:t>Breaches usually target critical assets where intellectual property resides . These critical assets or usually systems that are performing duties like card processing, database servers or file servers that could contain source code or other data that could be sold on the black market</a:t>
            </a:r>
          </a:p>
          <a:p>
            <a:endParaRPr lang="en-US" baseline="0" dirty="0" smtClean="0"/>
          </a:p>
          <a:p>
            <a:r>
              <a:rPr lang="en-US" baseline="0" dirty="0" smtClean="0"/>
              <a:t>More records are stolen from servers then any other system. The majority of compromises against servers is usually caused from hacking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What's worse is that every bit of data we took wasn't encrypted. Sony stored over 1,000,000 passwords of its customers in plaintext, which means it's just a matter of taking it. This is disgraceful and insecure: they were asking for it. </a:t>
            </a:r>
            <a:endParaRPr lang="en-IE" dirty="0"/>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breaches</a:t>
            </a:r>
            <a:r>
              <a:rPr lang="en-US" baseline="0" dirty="0" smtClean="0"/>
              <a:t> have occurred over the past because of </a:t>
            </a:r>
            <a:r>
              <a:rPr lang="en-US" baseline="0" dirty="0" err="1" smtClean="0"/>
              <a:t>misconfigurations</a:t>
            </a:r>
            <a:r>
              <a:rPr lang="en-US" baseline="0" dirty="0" smtClean="0"/>
              <a:t> on the firewall that allowed unauthorized traffic to get into the network or servers not properly being segmented.  </a:t>
            </a:r>
          </a:p>
          <a:p>
            <a:endParaRPr lang="en-US" baseline="0" dirty="0" smtClean="0"/>
          </a:p>
          <a:p>
            <a:r>
              <a:rPr lang="en-US" baseline="0" dirty="0" smtClean="0"/>
              <a:t>Many cases once the compromise occurred or a malware infects a system data is lifted from that system back to the hacker or to other systems.   Many times servers are allowed to communicate not only on the internal network but to external systems as well without any control of who they can talk to.  Many times FTP is allowed to and  from these systems which allows for each extract of data. </a:t>
            </a:r>
            <a:endParaRPr lang="en-US" dirty="0"/>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a:t>
            </a:r>
            <a:r>
              <a:rPr lang="en-US" baseline="0" dirty="0" smtClean="0"/>
              <a:t> seen a lot of PCI breaches over the past few years.  Where companies that are suppose to be in compliant with the digital dozen are still compromised.  In many cases the system that were compromised were either not segmented from the rest of the network or allowed FTP traffic from that system to the outside world. </a:t>
            </a:r>
          </a:p>
          <a:p>
            <a:endParaRPr lang="en-US" baseline="0" dirty="0" smtClean="0"/>
          </a:p>
          <a:p>
            <a:r>
              <a:rPr lang="en-US" baseline="0" dirty="0" smtClean="0"/>
              <a:t>CSP network protection can be used to segment traffic from these servers to only other authorized systems in the network as well as prevent FTP or other applications to send data to the outside world.</a:t>
            </a:r>
          </a:p>
          <a:p>
            <a:endParaRPr lang="en-US" baseline="0" dirty="0" smtClean="0"/>
          </a:p>
          <a:p>
            <a:r>
              <a:rPr lang="en-US" baseline="0" dirty="0" smtClean="0"/>
              <a:t>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CSP is one of the only</a:t>
            </a:r>
            <a:r>
              <a:rPr lang="en-US" baseline="0" dirty="0" smtClean="0"/>
              <a:t> products on the market that offers the best set of features to provide real time visibility and maximum control on your servers. </a:t>
            </a:r>
          </a:p>
          <a:p>
            <a:endParaRPr lang="en-US" baseline="0" dirty="0" smtClean="0"/>
          </a:p>
          <a:p>
            <a:r>
              <a:rPr lang="en-US" baseline="0" dirty="0" smtClean="0"/>
              <a:t>When we break down the main features that CSP provides we can place them into several buckets (Prevention and Detection)</a:t>
            </a:r>
          </a:p>
          <a:p>
            <a:endParaRPr lang="en-US" baseline="0" dirty="0" smtClean="0"/>
          </a:p>
          <a:p>
            <a:r>
              <a:rPr lang="en-US" baseline="0" dirty="0" smtClean="0"/>
              <a:t>Application Control (Prevention)</a:t>
            </a:r>
          </a:p>
          <a:p>
            <a:endParaRPr lang="en-US" baseline="0" dirty="0" smtClean="0"/>
          </a:p>
          <a:p>
            <a:r>
              <a:rPr lang="en-US" baseline="0" dirty="0" smtClean="0"/>
              <a:t>When we discuss with customers the capabilities that CSP provides from a protection and prevention point of view it is important to understand how these components work.  The Application Control capability of CSP uses polices to control bad behavior on the system as well as which applications can run. These polices are written to control good behavior of  the applications and services that are running on the system.  If an exploit occurs CSP will detect that the exploit is trying to access a resource or execute a command or modify a executable and prevent that from occurring.  If I trust an application to run on the system I do not want someone to use the trust of that application to make modifications to the system.  This is much different then applications that only provide white listing capabilities.  White listing will control if an application can start, but once the application is started it does not control its behavior.  </a:t>
            </a:r>
          </a:p>
          <a:p>
            <a:endParaRPr lang="en-US" baseline="0" dirty="0" smtClean="0"/>
          </a:p>
          <a:p>
            <a:r>
              <a:rPr lang="en-US" dirty="0" smtClean="0"/>
              <a:t>System Control (Prevention)</a:t>
            </a:r>
          </a:p>
          <a:p>
            <a:endParaRPr lang="en-US" dirty="0" smtClean="0"/>
          </a:p>
          <a:p>
            <a:r>
              <a:rPr lang="en-US" dirty="0" smtClean="0"/>
              <a:t>CSP prevention capability can also be used</a:t>
            </a:r>
            <a:r>
              <a:rPr lang="en-US" baseline="0" dirty="0" smtClean="0"/>
              <a:t> to lock down configuration files as well as intellectual property.  This help prevent configuration drift or changes to the configuration that could result in a weaker system.  CSP can also control user privileges.  Even if a user has admin rights, CSP intercepts everything at the kernel level and makes a call on rather to grant that action. CSP can control access to registry, files and directories on the system as well as prevent removable drive use. </a:t>
            </a:r>
          </a:p>
          <a:p>
            <a:endParaRPr lang="en-US" baseline="0" dirty="0" smtClean="0"/>
          </a:p>
          <a:p>
            <a:r>
              <a:rPr lang="en-US" baseline="0" dirty="0" smtClean="0"/>
              <a:t>Network Protection (Prevention)</a:t>
            </a:r>
          </a:p>
          <a:p>
            <a:r>
              <a:rPr lang="en-US" baseline="0" dirty="0" smtClean="0"/>
              <a:t>The network protection side of prevention can control access to and from the system based on IP and Port. The firewall does not provide deep packet inspection and does not look at any other protocols then TCP and UDP.  Firewall rules can be written to control what applications are allowed to communicate and to where. Firewall rules can also be used to control when an application is communicating under what user is it allowed to make those connections. </a:t>
            </a:r>
          </a:p>
          <a:p>
            <a:endParaRPr lang="en-US" baseline="0" dirty="0" smtClean="0"/>
          </a:p>
          <a:p>
            <a:r>
              <a:rPr lang="en-US" baseline="0" dirty="0" smtClean="0"/>
              <a:t>Auditing and Alerting (Detection) CSP provides file and log inspection.  In Real-time CSP will monitor files for changes and will inspect log files for strings and patterns.  If CSP detects a change or pattern it will send an event to the CSP MGR for logging, reporting and alerting. </a:t>
            </a:r>
          </a:p>
          <a:p>
            <a:endParaRPr lang="en-US" baseline="0" dirty="0" smtClean="0"/>
          </a:p>
          <a:p>
            <a:r>
              <a:rPr lang="en-US" baseline="0" dirty="0" smtClean="0"/>
              <a:t>CSP can send out alerts via SMTP and SNMP.  CSP provides out of the box queries that can be placed in reports for reporting against the data stored in the database. CSP provides a monitor tab that can be used to view and search on events in real-time. </a:t>
            </a:r>
            <a:endParaRPr lang="en-US" dirty="0"/>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B9EDA-7497-46F7-BEAC-0E6220D616D9}" type="slidenum">
              <a:rPr lang="en-US"/>
              <a:pPr/>
              <a:t>24</a:t>
            </a:fld>
            <a:endParaRPr lang="en-US"/>
          </a:p>
        </p:txBody>
      </p:sp>
      <p:sp>
        <p:nvSpPr>
          <p:cNvPr id="578562" name="Rectangle 2"/>
          <p:cNvSpPr>
            <a:spLocks noGrp="1" noRot="1" noChangeAspect="1" noChangeArrowheads="1" noTextEdit="1"/>
          </p:cNvSpPr>
          <p:nvPr>
            <p:ph type="sldImg"/>
          </p:nvPr>
        </p:nvSpPr>
        <p:spPr>
          <a:xfrm>
            <a:off x="1143000" y="685800"/>
            <a:ext cx="4572000" cy="3429000"/>
          </a:xfrm>
          <a:ln/>
        </p:spPr>
      </p:sp>
      <p:sp>
        <p:nvSpPr>
          <p:cNvPr id="578563" name="Rectangle 3"/>
          <p:cNvSpPr>
            <a:spLocks noGrp="1" noChangeArrowheads="1"/>
          </p:cNvSpPr>
          <p:nvPr>
            <p:ph type="body" idx="1"/>
          </p:nvPr>
        </p:nvSpPr>
        <p:spPr>
          <a:xfrm>
            <a:off x="914400" y="4343400"/>
            <a:ext cx="5029200" cy="4114800"/>
          </a:xfrm>
        </p:spPr>
        <p:txBody>
          <a:bodyPr/>
          <a:lstStyle/>
          <a:p>
            <a:r>
              <a:rPr lang="en-US" dirty="0" smtClean="0"/>
              <a:t>CSP provides</a:t>
            </a:r>
            <a:r>
              <a:rPr lang="en-US" baseline="0" dirty="0" smtClean="0"/>
              <a:t> pre-built detection policies that can monitor OS and application logs files looking for patterns and strings.  The pre-built polices look for certain event ID codes and patterns to match on that determines that certain activity is occurring on the system.  </a:t>
            </a:r>
          </a:p>
          <a:p>
            <a:endParaRPr lang="en-US" baseline="0" dirty="0" smtClean="0"/>
          </a:p>
          <a:p>
            <a:r>
              <a:rPr lang="en-US" baseline="0" dirty="0" smtClean="0"/>
              <a:t>CSP detection policies also monitor critical OS and application binary and registry keys. When one of these components is accessed, modified, deleted or created, CSP will alert of the change.</a:t>
            </a:r>
          </a:p>
          <a:p>
            <a:endParaRPr lang="en-US" baseline="0" dirty="0" smtClean="0"/>
          </a:p>
          <a:p>
            <a:endParaRPr lang="en-US" baseline="0" dirty="0" smtClean="0"/>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CSP takes a hash</a:t>
            </a:r>
            <a:r>
              <a:rPr lang="en-US" baseline="0" dirty="0" smtClean="0"/>
              <a:t> of a file and monitors to see if that hash changes in real-time. Real-time file integrity monitoring occurs on when the file is on the local fixed disk system. If the file resides on a removable or network share then CSP uses polling. CSP does not require Windows auditing to be enabled. When setting up FIM capability in CSP you can monitor an individual file or you can use wild cards to monitor an entire sub directory and directories underneath it </a:t>
            </a:r>
          </a:p>
          <a:p>
            <a:endParaRPr lang="en-US" baseline="0" dirty="0" smtClean="0"/>
          </a:p>
          <a:p>
            <a:r>
              <a:rPr lang="en-US" baseline="0" dirty="0" smtClean="0"/>
              <a:t>This is different then some of the competitors (Tripwire) that uses a polling method that is not real-time or requires Windows auditing to be enabled for real-time. </a:t>
            </a:r>
          </a:p>
          <a:p>
            <a:endParaRPr lang="en-US" baseline="0" dirty="0" smtClean="0"/>
          </a:p>
          <a:p>
            <a:r>
              <a:rPr lang="en-US" baseline="0" dirty="0" smtClean="0"/>
              <a:t>CSP will report on who, what and when a file has changed. It will also display what has changed in the file. </a:t>
            </a:r>
            <a:endParaRPr lang="en-US" dirty="0"/>
          </a:p>
        </p:txBody>
      </p:sp>
      <p:sp>
        <p:nvSpPr>
          <p:cNvPr id="4" name="Slide Number Placeholder 3"/>
          <p:cNvSpPr>
            <a:spLocks noGrp="1"/>
          </p:cNvSpPr>
          <p:nvPr>
            <p:ph type="sldNum" sz="quarter" idx="10"/>
          </p:nvPr>
        </p:nvSpPr>
        <p:spPr/>
        <p:txBody>
          <a:bodyPr/>
          <a:lstStyle/>
          <a:p>
            <a:fld id="{A48A38BA-9135-4D34-93FD-CFF38F3CF41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B9EDA-7497-46F7-BEAC-0E6220D616D9}" type="slidenum">
              <a:rPr lang="en-US"/>
              <a:pPr/>
              <a:t>26</a:t>
            </a:fld>
            <a:endParaRPr lang="en-US"/>
          </a:p>
        </p:txBody>
      </p:sp>
      <p:sp>
        <p:nvSpPr>
          <p:cNvPr id="578562" name="Rectangle 2"/>
          <p:cNvSpPr>
            <a:spLocks noGrp="1" noRot="1" noChangeAspect="1" noChangeArrowheads="1" noTextEdit="1"/>
          </p:cNvSpPr>
          <p:nvPr>
            <p:ph type="sldImg"/>
          </p:nvPr>
        </p:nvSpPr>
        <p:spPr>
          <a:xfrm>
            <a:off x="1143000" y="685800"/>
            <a:ext cx="4572000" cy="3429000"/>
          </a:xfrm>
          <a:ln/>
        </p:spPr>
      </p:sp>
      <p:sp>
        <p:nvSpPr>
          <p:cNvPr id="578563" name="Rectangle 3"/>
          <p:cNvSpPr>
            <a:spLocks noGrp="1" noChangeArrowheads="1"/>
          </p:cNvSpPr>
          <p:nvPr>
            <p:ph type="body" idx="1"/>
          </p:nvPr>
        </p:nvSpPr>
        <p:spPr>
          <a:xfrm>
            <a:off x="914400" y="4343400"/>
            <a:ext cx="5029200" cy="4114800"/>
          </a:xfrm>
        </p:spPr>
        <p:txBody>
          <a:bodyPr/>
          <a:lstStyle/>
          <a:p>
            <a:r>
              <a:rPr lang="en-US" dirty="0" smtClean="0"/>
              <a:t>CSP detection</a:t>
            </a:r>
            <a:r>
              <a:rPr lang="en-US" baseline="0" dirty="0" smtClean="0"/>
              <a:t> polices can monitor all aspects of the system or application. It can monitor for logins or failed login attempts as well as monitor for services that fail to start.  </a:t>
            </a:r>
          </a:p>
          <a:p>
            <a:endParaRPr lang="en-US" baseline="0" dirty="0" smtClean="0"/>
          </a:p>
          <a:p>
            <a:r>
              <a:rPr lang="en-US" baseline="0" dirty="0" smtClean="0"/>
              <a:t>CSP can monitor application log files like IIS and look for activity that indicates a SQL Injection attack , Directory Transversal or URL attacks.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pPr algn="l"/>
            <a:r>
              <a:rPr lang="en-IE" b="1" dirty="0" smtClean="0"/>
              <a:t>Slide Objective: Demonstrate customer/industry success</a:t>
            </a:r>
          </a:p>
          <a:p>
            <a:pPr algn="l"/>
            <a:endParaRPr lang="en-US" i="0" baseline="0" dirty="0" smtClean="0"/>
          </a:p>
          <a:p>
            <a:pPr algn="l"/>
            <a:r>
              <a:rPr lang="en-US" i="0" dirty="0" smtClean="0"/>
              <a:t>Key to this slide is OUT of the BOX policies!</a:t>
            </a:r>
          </a:p>
          <a:p>
            <a:pPr algn="l"/>
            <a:endParaRPr lang="en-US" i="0" dirty="0" smtClean="0"/>
          </a:p>
          <a:p>
            <a:pPr algn="l"/>
            <a:r>
              <a:rPr lang="en-US" i="0" dirty="0" smtClean="0"/>
              <a:t>JPMC have been brought up on Whitelisting…(Cigna Cert, app signing,</a:t>
            </a:r>
            <a:r>
              <a:rPr lang="en-US" i="0" baseline="0" dirty="0" smtClean="0"/>
              <a:t> Bit 9….etc.)</a:t>
            </a:r>
          </a:p>
          <a:p>
            <a:pPr algn="l"/>
            <a:endParaRPr lang="en-US" i="0" baseline="0" dirty="0" smtClean="0"/>
          </a:p>
          <a:p>
            <a:pPr algn="l"/>
            <a:r>
              <a:rPr lang="en-US" i="0" baseline="0" dirty="0" smtClean="0"/>
              <a:t>SCSP is much easier to manage than those products.</a:t>
            </a:r>
          </a:p>
          <a:p>
            <a:pPr algn="l"/>
            <a:endParaRPr lang="en-US" i="0" baseline="0" dirty="0" smtClean="0"/>
          </a:p>
          <a:p>
            <a:pPr algn="l"/>
            <a:endParaRPr lang="en-US" i="0" dirty="0" smtClean="0"/>
          </a:p>
          <a:p>
            <a:pPr algn="l"/>
            <a:r>
              <a:rPr lang="en-US" dirty="0" smtClean="0"/>
              <a:t>Recently at the </a:t>
            </a:r>
            <a:r>
              <a:rPr lang="en-US" dirty="0" err="1" smtClean="0"/>
              <a:t>BlackHat</a:t>
            </a:r>
            <a:r>
              <a:rPr lang="en-US" dirty="0" smtClean="0"/>
              <a:t> Technical</a:t>
            </a:r>
            <a:r>
              <a:rPr lang="en-US" baseline="0" dirty="0" smtClean="0"/>
              <a:t> Security Conference, </a:t>
            </a:r>
            <a:r>
              <a:rPr lang="en-IE" sz="1300" dirty="0" smtClean="0">
                <a:latin typeface="+mn-lt"/>
              </a:rPr>
              <a:t>the </a:t>
            </a:r>
            <a:r>
              <a:rPr lang="en-US" sz="1300" dirty="0" smtClean="0">
                <a:latin typeface="+mn-lt"/>
              </a:rPr>
              <a:t>Critical System Protection team set up a test allowing anyone to try their luck at retrieving a ‘flag’ hidden on an un-patched XP workstation. The goal was to have security professionals and hackers help Symantec improve the Critical System Protection product by pointing out existing gaps. The flag was secured using Critical System Protection’s out-of-the box strict prevention policies on XP un-patched workstation. The XP workstation, which had 10 known OS vulnerabilities reported by Rapid 7®, was vulnerable to attacks and had open shares that allowed external access. </a:t>
            </a:r>
          </a:p>
          <a:p>
            <a:pPr algn="l"/>
            <a:r>
              <a:rPr lang="en-US" dirty="0" smtClean="0"/>
              <a:t>Hackers</a:t>
            </a:r>
            <a:r>
              <a:rPr lang="en-US" baseline="0" dirty="0" smtClean="0"/>
              <a:t> and pen testers from various renowned groups like  the National Security Agency, Department of Defense, Defense Information Systems Agency and people who claimed to be from the Anonymous hacker group tried but failed to capture the flag.</a:t>
            </a:r>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a:noFill/>
          <a:ln/>
        </p:spPr>
        <p:txBody>
          <a:bodyPr/>
          <a:lstStyle/>
          <a:p>
            <a:pPr>
              <a:buFont typeface="Arial" pitchFamily="34" charset="0"/>
              <a:buNone/>
            </a:pPr>
            <a:endParaRPr lang="en-US" dirty="0">
              <a:latin typeface="Calibri" pitchFamily="-106" charset="0"/>
            </a:endParaRPr>
          </a:p>
        </p:txBody>
      </p:sp>
      <p:sp>
        <p:nvSpPr>
          <p:cNvPr id="26628" name="Slide Number Placeholder 3"/>
          <p:cNvSpPr>
            <a:spLocks noGrp="1"/>
          </p:cNvSpPr>
          <p:nvPr>
            <p:ph type="sldNum" sz="quarter" idx="5"/>
          </p:nvPr>
        </p:nvSpPr>
        <p:spPr>
          <a:noFill/>
        </p:spPr>
        <p:txBody>
          <a:bodyPr/>
          <a:lstStyle/>
          <a:p>
            <a:fld id="{FC6A557B-53B9-4F47-8500-7406ABA7E778}" type="slidenum">
              <a:rPr lang="en-US">
                <a:latin typeface="Calibri" pitchFamily="-106" charset="0"/>
                <a:ea typeface="ＭＳ Ｐゴシック" pitchFamily="-106" charset="-128"/>
                <a:cs typeface="ＭＳ Ｐゴシック" pitchFamily="-106" charset="-128"/>
              </a:rPr>
              <a:pPr/>
              <a:t>28</a:t>
            </a:fld>
            <a:endParaRPr lang="en-US" dirty="0">
              <a:latin typeface="Calibri" pitchFamily="-106" charset="0"/>
              <a:ea typeface="ＭＳ Ｐゴシック" pitchFamily="-106" charset="-128"/>
              <a:cs typeface="ＭＳ Ｐゴシック" pitchFamily="-106"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r>
              <a:rPr lang="en-US" smtClean="0"/>
              <a:t>Because the unexpected happens in business. </a:t>
            </a:r>
          </a:p>
          <a:p>
            <a:pPr eaLnBrk="1" hangingPunct="1"/>
            <a:r>
              <a:rPr lang="en-US" smtClean="0"/>
              <a:t>Change control and application control reduces the “control gap” and gets you in control of your IT infrastructure to run your business</a:t>
            </a:r>
          </a:p>
        </p:txBody>
      </p:sp>
      <p:sp>
        <p:nvSpPr>
          <p:cNvPr id="45060" name="Slide Number Placeholder 3"/>
          <p:cNvSpPr txBox="1">
            <a:spLocks noGrp="1"/>
          </p:cNvSpPr>
          <p:nvPr/>
        </p:nvSpPr>
        <p:spPr bwMode="auto">
          <a:xfrm>
            <a:off x="3885579" y="8687110"/>
            <a:ext cx="2972421" cy="456890"/>
          </a:xfrm>
          <a:prstGeom prst="rect">
            <a:avLst/>
          </a:prstGeom>
          <a:noFill/>
          <a:ln w="9525">
            <a:noFill/>
            <a:miter lim="800000"/>
            <a:headEnd/>
            <a:tailEnd/>
          </a:ln>
        </p:spPr>
        <p:txBody>
          <a:bodyPr lIns="91006" tIns="45503" rIns="91006" bIns="45503" anchor="b"/>
          <a:lstStyle/>
          <a:p>
            <a:pPr algn="r" defTabSz="910151"/>
            <a:fld id="{CFB3D444-1CD1-404C-B29B-8A73C1769132}" type="slidenum">
              <a:rPr lang="en-US" sz="1200"/>
              <a:pPr algn="r" defTabSz="910151"/>
              <a:t>29</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Top-5 (% Assets Breached):  Web/App Servers</a:t>
            </a:r>
            <a:r>
              <a:rPr lang="en-US" baseline="0" dirty="0" smtClean="0"/>
              <a:t> (33%), Database Server (33%), ATMs (13%) Desktop/Workstations (12%), Mail Server (10%)</a:t>
            </a:r>
          </a:p>
          <a:p>
            <a:pPr marL="0" marR="0" indent="0" algn="l" defTabSz="914400" rtl="0" eaLnBrk="0" fontAlgn="base" latinLnBrk="0" hangingPunct="0">
              <a:lnSpc>
                <a:spcPct val="90000"/>
              </a:lnSpc>
              <a:spcBef>
                <a:spcPct val="20000"/>
              </a:spcBef>
              <a:spcAft>
                <a:spcPct val="20000"/>
              </a:spcAft>
              <a:buClrTx/>
              <a:buSzTx/>
              <a:buFontTx/>
              <a:buNone/>
              <a:tabLst/>
              <a:defRPr/>
            </a:pPr>
            <a:r>
              <a:rPr lang="en-US" dirty="0" smtClean="0"/>
              <a:t>Top-5 (Data Compromised</a:t>
            </a:r>
            <a:r>
              <a:rPr lang="en-US" baseline="0" dirty="0" smtClean="0"/>
              <a:t> by </a:t>
            </a:r>
            <a:r>
              <a:rPr lang="en-US" dirty="0" smtClean="0"/>
              <a:t>Breaches):  Authentication </a:t>
            </a:r>
            <a:r>
              <a:rPr lang="en-US" baseline="0" dirty="0" smtClean="0"/>
              <a:t>(35%), Payment Card #s (33%), Personal Info (27%), Org. Info (22%), Sys. Info (15%)</a:t>
            </a:r>
          </a:p>
          <a:p>
            <a:endParaRPr lang="en-US" baseline="0" dirty="0" smtClean="0"/>
          </a:p>
          <a:p>
            <a:r>
              <a:rPr lang="en-US" baseline="0" dirty="0" smtClean="0"/>
              <a:t>“</a:t>
            </a:r>
            <a:r>
              <a:rPr lang="en-US" i="1" baseline="0" dirty="0" smtClean="0"/>
              <a:t> …. </a:t>
            </a:r>
            <a:r>
              <a:rPr lang="en-US" sz="1200" i="1" kern="1200" baseline="0" dirty="0" smtClean="0">
                <a:solidFill>
                  <a:schemeClr val="tx1"/>
                </a:solidFill>
                <a:latin typeface="+mn-lt"/>
                <a:ea typeface="+mn-ea"/>
                <a:cs typeface="+mn-cs"/>
              </a:rPr>
              <a:t>More often Endpoints simply provide an initial “foothold” into the organization, from which the intruder stages the rest of their attack.</a:t>
            </a:r>
            <a:r>
              <a:rPr lang="en-US" sz="1200" kern="1200" baseline="0" dirty="0" smtClean="0">
                <a:solidFill>
                  <a:schemeClr val="tx1"/>
                </a:solidFill>
                <a:latin typeface="+mn-lt"/>
                <a:ea typeface="+mn-ea"/>
                <a:cs typeface="+mn-cs"/>
              </a:rPr>
              <a:t>”</a:t>
            </a:r>
          </a:p>
          <a:p>
            <a:endParaRPr lang="en-IE" sz="1200" b="1" kern="1200" baseline="0" dirty="0" smtClean="0">
              <a:solidFill>
                <a:schemeClr val="tx1"/>
              </a:solidFill>
              <a:latin typeface="+mn-lt"/>
              <a:ea typeface="+mn-ea"/>
              <a:cs typeface="+mn-cs"/>
            </a:endParaRPr>
          </a:p>
          <a:p>
            <a:r>
              <a:rPr lang="en-IE" sz="1200" b="0" kern="1200" baseline="0" dirty="0" smtClean="0">
                <a:solidFill>
                  <a:schemeClr val="tx1"/>
                </a:solidFill>
                <a:latin typeface="+mn-lt"/>
                <a:ea typeface="+mn-ea"/>
                <a:cs typeface="+mn-cs"/>
              </a:rPr>
              <a:t>2012 Report:  Covers 855 incidents, 174 million compromised records.  Participating Entities:  </a:t>
            </a:r>
            <a:r>
              <a:rPr lang="en-US" sz="1200" b="0" kern="1200" baseline="0" dirty="0" smtClean="0">
                <a:solidFill>
                  <a:schemeClr val="tx1"/>
                </a:solidFill>
                <a:latin typeface="+mn-lt"/>
                <a:ea typeface="+mn-ea"/>
                <a:cs typeface="+mn-cs"/>
              </a:rPr>
              <a:t>United States Secret Service (USSS), Dutch National High Tech Crime Unit (NHTCU), the Australian Federal Police (AFP), the Irish Reporting &amp; Information Security Service (IRISSCERT), </a:t>
            </a:r>
            <a:r>
              <a:rPr lang="en-US" sz="1200" kern="1200" baseline="0" dirty="0" smtClean="0">
                <a:solidFill>
                  <a:schemeClr val="tx1"/>
                </a:solidFill>
                <a:latin typeface="+mn-lt"/>
                <a:ea typeface="+mn-ea"/>
                <a:cs typeface="+mn-cs"/>
              </a:rPr>
              <a:t>the Police Central </a:t>
            </a:r>
            <a:r>
              <a:rPr lang="en-IE" sz="1200" kern="1200" baseline="0" dirty="0" smtClean="0">
                <a:solidFill>
                  <a:schemeClr val="tx1"/>
                </a:solidFill>
                <a:latin typeface="+mn-lt"/>
                <a:ea typeface="+mn-ea"/>
                <a:cs typeface="+mn-cs"/>
              </a:rPr>
              <a:t>e-Crime Unit (</a:t>
            </a:r>
            <a:r>
              <a:rPr lang="en-IE" sz="1200" kern="1200" baseline="0" dirty="0" err="1" smtClean="0">
                <a:solidFill>
                  <a:schemeClr val="tx1"/>
                </a:solidFill>
                <a:latin typeface="+mn-lt"/>
                <a:ea typeface="+mn-ea"/>
                <a:cs typeface="+mn-cs"/>
              </a:rPr>
              <a:t>PCeU</a:t>
            </a:r>
            <a:r>
              <a:rPr lang="en-IE" sz="1200" kern="1200" baseline="0" dirty="0" smtClean="0">
                <a:solidFill>
                  <a:schemeClr val="tx1"/>
                </a:solidFill>
                <a:latin typeface="+mn-lt"/>
                <a:ea typeface="+mn-ea"/>
                <a:cs typeface="+mn-cs"/>
              </a:rPr>
              <a:t>) of the London Metropolitan Police.</a:t>
            </a:r>
            <a:endParaRPr lang="en-IE"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r>
              <a:rPr lang="en-US" smtClean="0"/>
              <a:t>Because the unexpected happens in business. </a:t>
            </a:r>
          </a:p>
          <a:p>
            <a:pPr eaLnBrk="1" hangingPunct="1"/>
            <a:r>
              <a:rPr lang="en-US" smtClean="0"/>
              <a:t>Change control and application control reduces the “control gap” and gets you in control of your IT infrastructure to run your business</a:t>
            </a:r>
          </a:p>
        </p:txBody>
      </p:sp>
      <p:sp>
        <p:nvSpPr>
          <p:cNvPr id="47108" name="Slide Number Placeholder 3"/>
          <p:cNvSpPr txBox="1">
            <a:spLocks noGrp="1"/>
          </p:cNvSpPr>
          <p:nvPr/>
        </p:nvSpPr>
        <p:spPr bwMode="auto">
          <a:xfrm>
            <a:off x="3885579" y="8687110"/>
            <a:ext cx="2972421" cy="456890"/>
          </a:xfrm>
          <a:prstGeom prst="rect">
            <a:avLst/>
          </a:prstGeom>
          <a:noFill/>
          <a:ln w="9525">
            <a:noFill/>
            <a:miter lim="800000"/>
            <a:headEnd/>
            <a:tailEnd/>
          </a:ln>
        </p:spPr>
        <p:txBody>
          <a:bodyPr lIns="91006" tIns="45503" rIns="91006" bIns="45503" anchor="b"/>
          <a:lstStyle/>
          <a:p>
            <a:pPr algn="r" defTabSz="910151"/>
            <a:fld id="{F76C1B14-B552-41F8-BBF9-7800F411B952}" type="slidenum">
              <a:rPr lang="en-US" sz="1200"/>
              <a:pPr algn="r" defTabSz="910151"/>
              <a:t>30</a:t>
            </a:fld>
            <a:endParaRPr 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txBox="1">
            <a:spLocks noGrp="1"/>
          </p:cNvSpPr>
          <p:nvPr/>
        </p:nvSpPr>
        <p:spPr bwMode="auto">
          <a:xfrm>
            <a:off x="3885579" y="8687110"/>
            <a:ext cx="2972421" cy="456890"/>
          </a:xfrm>
          <a:prstGeom prst="rect">
            <a:avLst/>
          </a:prstGeom>
          <a:noFill/>
          <a:ln w="9525">
            <a:noFill/>
            <a:miter lim="800000"/>
            <a:headEnd/>
            <a:tailEnd/>
          </a:ln>
        </p:spPr>
        <p:txBody>
          <a:bodyPr lIns="91006" tIns="45503" rIns="91006" bIns="45503" anchor="b"/>
          <a:lstStyle/>
          <a:p>
            <a:pPr algn="r" defTabSz="910151"/>
            <a:fld id="{AA94AD33-A93F-491D-AAE3-4272DB6BBE90}" type="slidenum">
              <a:rPr lang="en-US" sz="1200"/>
              <a:pPr algn="r" defTabSz="910151"/>
              <a:t>31</a:t>
            </a:fld>
            <a:endParaRPr 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txBox="1">
            <a:spLocks noGrp="1"/>
          </p:cNvSpPr>
          <p:nvPr/>
        </p:nvSpPr>
        <p:spPr bwMode="auto">
          <a:xfrm>
            <a:off x="3885579" y="8687110"/>
            <a:ext cx="2972421" cy="456890"/>
          </a:xfrm>
          <a:prstGeom prst="rect">
            <a:avLst/>
          </a:prstGeom>
          <a:noFill/>
          <a:ln w="9525">
            <a:noFill/>
            <a:miter lim="800000"/>
            <a:headEnd/>
            <a:tailEnd/>
          </a:ln>
        </p:spPr>
        <p:txBody>
          <a:bodyPr lIns="91006" tIns="45503" rIns="91006" bIns="45503" anchor="b"/>
          <a:lstStyle/>
          <a:p>
            <a:pPr algn="r" defTabSz="910151"/>
            <a:fld id="{852FCDAD-4640-483B-9441-F69291DEC47E}" type="slidenum">
              <a:rPr lang="en-US" sz="1200"/>
              <a:pPr algn="r" defTabSz="910151"/>
              <a:t>32</a:t>
            </a:fld>
            <a:endParaRPr 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r>
              <a:rPr lang="en-US" smtClean="0"/>
              <a:t>Because the unexpected happens in business. </a:t>
            </a:r>
          </a:p>
          <a:p>
            <a:pPr eaLnBrk="1" hangingPunct="1"/>
            <a:r>
              <a:rPr lang="en-US" smtClean="0"/>
              <a:t>Change control and application control reduces the “control gap” and gets you in control of your IT infrastructure to run your business</a:t>
            </a:r>
          </a:p>
        </p:txBody>
      </p:sp>
      <p:sp>
        <p:nvSpPr>
          <p:cNvPr id="56324" name="Slide Number Placeholder 3"/>
          <p:cNvSpPr txBox="1">
            <a:spLocks noGrp="1"/>
          </p:cNvSpPr>
          <p:nvPr/>
        </p:nvSpPr>
        <p:spPr bwMode="auto">
          <a:xfrm>
            <a:off x="3885579" y="8687110"/>
            <a:ext cx="2972421" cy="456890"/>
          </a:xfrm>
          <a:prstGeom prst="rect">
            <a:avLst/>
          </a:prstGeom>
          <a:noFill/>
          <a:ln w="9525">
            <a:noFill/>
            <a:miter lim="800000"/>
            <a:headEnd/>
            <a:tailEnd/>
          </a:ln>
        </p:spPr>
        <p:txBody>
          <a:bodyPr lIns="91006" tIns="45503" rIns="91006" bIns="45503" anchor="b"/>
          <a:lstStyle/>
          <a:p>
            <a:pPr algn="r" defTabSz="910151"/>
            <a:fld id="{9205356A-BCF6-4F94-B6A8-3CAD3ADCF02B}" type="slidenum">
              <a:rPr lang="en-US" sz="1200"/>
              <a:pPr algn="r" defTabSz="910151"/>
              <a:t>33</a:t>
            </a:fld>
            <a:endParaRPr 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r>
              <a:rPr lang="en-US" smtClean="0"/>
              <a:t>Because the unexpected happens in business. </a:t>
            </a:r>
          </a:p>
          <a:p>
            <a:pPr eaLnBrk="1" hangingPunct="1"/>
            <a:r>
              <a:rPr lang="en-US" smtClean="0"/>
              <a:t>Change control and application control reduces the “control gap” and gets you in control of your IT infrastructure to run your business</a:t>
            </a:r>
          </a:p>
        </p:txBody>
      </p:sp>
      <p:sp>
        <p:nvSpPr>
          <p:cNvPr id="56324" name="Slide Number Placeholder 3"/>
          <p:cNvSpPr txBox="1">
            <a:spLocks noGrp="1"/>
          </p:cNvSpPr>
          <p:nvPr/>
        </p:nvSpPr>
        <p:spPr bwMode="auto">
          <a:xfrm>
            <a:off x="3885579" y="8687110"/>
            <a:ext cx="2972421" cy="456890"/>
          </a:xfrm>
          <a:prstGeom prst="rect">
            <a:avLst/>
          </a:prstGeom>
          <a:noFill/>
          <a:ln w="9525">
            <a:noFill/>
            <a:miter lim="800000"/>
            <a:headEnd/>
            <a:tailEnd/>
          </a:ln>
        </p:spPr>
        <p:txBody>
          <a:bodyPr lIns="91006" tIns="45503" rIns="91006" bIns="45503" anchor="b"/>
          <a:lstStyle/>
          <a:p>
            <a:pPr algn="r" defTabSz="910151"/>
            <a:fld id="{9205356A-BCF6-4F94-B6A8-3CAD3ADCF02B}" type="slidenum">
              <a:rPr lang="en-US" sz="1200"/>
              <a:pPr algn="r" defTabSz="910151"/>
              <a:t>34</a:t>
            </a:fld>
            <a:endParaRPr 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dirty="0" smtClean="0"/>
          </a:p>
        </p:txBody>
      </p:sp>
      <p:sp>
        <p:nvSpPr>
          <p:cNvPr id="56324" name="Slide Number Placeholder 3"/>
          <p:cNvSpPr txBox="1">
            <a:spLocks noGrp="1"/>
          </p:cNvSpPr>
          <p:nvPr/>
        </p:nvSpPr>
        <p:spPr bwMode="auto">
          <a:xfrm>
            <a:off x="3885579" y="8687110"/>
            <a:ext cx="2972421" cy="456890"/>
          </a:xfrm>
          <a:prstGeom prst="rect">
            <a:avLst/>
          </a:prstGeom>
          <a:noFill/>
          <a:ln w="9525">
            <a:noFill/>
            <a:miter lim="800000"/>
            <a:headEnd/>
            <a:tailEnd/>
          </a:ln>
        </p:spPr>
        <p:txBody>
          <a:bodyPr lIns="91006" tIns="45503" rIns="91006" bIns="45503" anchor="b"/>
          <a:lstStyle/>
          <a:p>
            <a:pPr algn="r" defTabSz="910151"/>
            <a:fld id="{9205356A-BCF6-4F94-B6A8-3CAD3ADCF02B}" type="slidenum">
              <a:rPr lang="en-US" sz="1200"/>
              <a:pPr algn="r" defTabSz="910151"/>
              <a:t>35</a:t>
            </a:fld>
            <a:endParaRPr lang="en-US"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r>
              <a:rPr lang="en-US" dirty="0" smtClean="0"/>
              <a:t>X-</a:t>
            </a:r>
            <a:fld id="{CF30D23A-C127-4A28-8B5D-3F5ED7D80F74}" type="slidenum">
              <a:rPr lang="en-US" smtClean="0"/>
              <a:pPr/>
              <a:t>36</a:t>
            </a:fld>
            <a:endParaRPr lang="en-US" dirty="0"/>
          </a:p>
        </p:txBody>
      </p:sp>
      <p:sp>
        <p:nvSpPr>
          <p:cNvPr id="7" name="Footer Placeholder 6"/>
          <p:cNvSpPr>
            <a:spLocks noGrp="1"/>
          </p:cNvSpPr>
          <p:nvPr>
            <p:ph type="ftr" sz="quarter" idx="11"/>
          </p:nvPr>
        </p:nvSpPr>
        <p:spPr/>
        <p:txBody>
          <a:bodyPr/>
          <a:lstStyle/>
          <a:p>
            <a:r>
              <a:rPr lang="en-US" dirty="0" smtClean="0"/>
              <a:t>Insert Course Title</a:t>
            </a:r>
            <a:endParaRPr lang="en-US" dirty="0"/>
          </a:p>
        </p:txBody>
      </p:sp>
      <p:sp>
        <p:nvSpPr>
          <p:cNvPr id="12" name="Slide Image Placeholder 11"/>
          <p:cNvSpPr>
            <a:spLocks noGrp="1" noRot="1" noChangeAspect="1"/>
          </p:cNvSpPr>
          <p:nvPr>
            <p:ph type="sldImg"/>
          </p:nvPr>
        </p:nvSpPr>
        <p:spPr>
          <a:xfrm>
            <a:off x="690563" y="134938"/>
            <a:ext cx="5349875" cy="4011612"/>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5E16426A-FA2D-423F-B5B9-0CD7885BC763}" type="slidenum">
              <a:rPr lang="en-US" smtClean="0">
                <a:ea typeface="ＭＳ Ｐゴシック" pitchFamily="34" charset="-128"/>
              </a:rPr>
              <a:pPr/>
              <a:t>4</a:t>
            </a:fld>
            <a:endParaRPr lang="en-US" smtClean="0">
              <a:ea typeface="ＭＳ Ｐゴシック" pitchFamily="34" charset="-128"/>
            </a:endParaRPr>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Organizations that were breached</a:t>
            </a:r>
            <a:r>
              <a:rPr lang="en-US" baseline="0" dirty="0" smtClean="0"/>
              <a:t> could have been avoided if they would have had the right defenses in place.   A lot of the breaches happened from carless mistakes or </a:t>
            </a:r>
            <a:r>
              <a:rPr lang="en-US" baseline="0" dirty="0" err="1" smtClean="0"/>
              <a:t>misconfiguration</a:t>
            </a:r>
            <a:r>
              <a:rPr lang="en-US" baseline="0" dirty="0" smtClean="0"/>
              <a:t> of systems. In the cases where servers where breached because of a vulnerable application , there were usually patches that had been available for a period of time to address it.  </a:t>
            </a:r>
          </a:p>
          <a:p>
            <a:pPr eaLnBrk="1" hangingPunct="1"/>
            <a:endParaRPr lang="en-US" baseline="0" dirty="0" smtClean="0"/>
          </a:p>
          <a:p>
            <a:pPr eaLnBrk="1" hangingPunct="1"/>
            <a:r>
              <a:rPr lang="en-US" baseline="0" dirty="0" smtClean="0"/>
              <a:t>Skillful hackers will discover vulnerabilities that have not been identified by vendors to exploit. These vulnerabilities do not have patches so makes them an easy target for the hacker. This type of attack is referred to as a Zero Day Attack</a:t>
            </a:r>
          </a:p>
          <a:p>
            <a:pPr eaLnBrk="1" hangingPunct="1"/>
            <a:endParaRPr lang="en-US" baseline="0" dirty="0" smtClean="0"/>
          </a:p>
          <a:p>
            <a:pPr eaLnBrk="1" hangingPunct="1"/>
            <a:r>
              <a:rPr lang="en-US" baseline="0" dirty="0" smtClean="0"/>
              <a:t>Users with privilege rights on servers can often make mistakes that causes the security of the server to be weakened. The </a:t>
            </a:r>
            <a:r>
              <a:rPr lang="en-US" baseline="0" dirty="0" err="1" smtClean="0"/>
              <a:t>misconfigurations</a:t>
            </a:r>
            <a:r>
              <a:rPr lang="en-US" baseline="0" dirty="0" smtClean="0"/>
              <a:t> has been one of the leading causes of server breaches over the past few years.  You also have to case of </a:t>
            </a:r>
            <a:r>
              <a:rPr lang="en-US" baseline="0" dirty="0" err="1" smtClean="0"/>
              <a:t>admins</a:t>
            </a:r>
            <a:r>
              <a:rPr lang="en-US" baseline="0" dirty="0" smtClean="0"/>
              <a:t> who become disgruntled and when they are let go, they reach havoc on the environment.  This could be anything from a </a:t>
            </a:r>
            <a:r>
              <a:rPr lang="en-US" baseline="0" dirty="0" err="1" smtClean="0"/>
              <a:t>Vmadmin</a:t>
            </a:r>
            <a:r>
              <a:rPr lang="en-US" baseline="0" dirty="0" smtClean="0"/>
              <a:t> who goes into the </a:t>
            </a:r>
            <a:r>
              <a:rPr lang="en-US" baseline="0" dirty="0" err="1" smtClean="0"/>
              <a:t>Vsphere</a:t>
            </a:r>
            <a:r>
              <a:rPr lang="en-US" baseline="0" dirty="0" smtClean="0"/>
              <a:t> client and deletes guest to a local admin who deletes data from the server. </a:t>
            </a:r>
          </a:p>
          <a:p>
            <a:pPr eaLnBrk="1" hangingPunct="1"/>
            <a:endParaRPr lang="en-US" baseline="0" dirty="0" smtClean="0"/>
          </a:p>
          <a:p>
            <a:pPr eaLnBrk="1" hangingPunct="1"/>
            <a:r>
              <a:rPr lang="en-US" baseline="0" dirty="0" smtClean="0"/>
              <a:t>A lot of these issues can be avoid with the right type of defense in place.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several vendors that offers products to help mitigate and prevent server compromise from occurring.  These types of products are usually referred to as Host Intrusion Protection (HIPS) or Host Intrusion  Detection (HIDS).  </a:t>
            </a:r>
          </a:p>
          <a:p>
            <a:endParaRPr lang="en-US" baseline="0" dirty="0" smtClean="0"/>
          </a:p>
          <a:p>
            <a:r>
              <a:rPr lang="en-US" baseline="0" dirty="0" smtClean="0"/>
              <a:t>HIPS products can take different approach to protection systems.  One approach is locking down the system to prevent unauthorized applications from getting installed (white listing).  Some white listing products will only control what applications can run on the system, but does not control what the trusted application can do on the system.  If the trusted application is exploited then the hacker has rights to the system.  </a:t>
            </a:r>
          </a:p>
          <a:p>
            <a:endParaRPr lang="en-US" baseline="0" dirty="0" smtClean="0"/>
          </a:p>
          <a:p>
            <a:r>
              <a:rPr lang="en-US" baseline="0" dirty="0" smtClean="0"/>
              <a:t> Some HIPS products monitor the wire looking for attacks targeting the system and blocking them. These products perform deep packet inspection of every packet that is coming in looking for a signature match. These types of HIPS products can only block what they know and tend to be resource hogs.</a:t>
            </a:r>
          </a:p>
          <a:p>
            <a:endParaRPr lang="en-US" baseline="0" dirty="0" smtClean="0"/>
          </a:p>
          <a:p>
            <a:r>
              <a:rPr lang="en-US" baseline="0" dirty="0" smtClean="0"/>
              <a:t>HIDS products perform analysis of logs on the system looking for strings or patterns to match on. These strings and patterns are usually written to look for suspicious behavior.  Some HIDS products only perform file integrity monitoring .  They will monitor files on the system looking for tampering and will alert when a file has changed </a:t>
            </a:r>
          </a:p>
          <a:p>
            <a:endParaRPr lang="en-US" baseline="0" dirty="0" smtClean="0"/>
          </a:p>
          <a:p>
            <a:r>
              <a:rPr lang="en-US" baseline="0" dirty="0" smtClean="0"/>
              <a:t>The vendors that are out in the market that provide these products will usually only provide one piece or they will require multiple products to provide the full range of protection </a:t>
            </a:r>
          </a:p>
          <a:p>
            <a:endParaRPr lang="en-US" baseline="0" dirty="0" smtClean="0"/>
          </a:p>
          <a:p>
            <a:r>
              <a:rPr lang="en-US" baseline="0" dirty="0" smtClean="0"/>
              <a:t>Bit 9 -   White listing  (No Application Control) and File Integrity Monitoring  only </a:t>
            </a:r>
          </a:p>
          <a:p>
            <a:endParaRPr lang="en-US" baseline="0" dirty="0" smtClean="0"/>
          </a:p>
          <a:p>
            <a:r>
              <a:rPr lang="en-US" baseline="0" dirty="0" smtClean="0"/>
              <a:t>McAfee – Requires several products or licenses to perform  White listing, Application Control, Configuration Monitoring and File Integrity Monitoring </a:t>
            </a:r>
          </a:p>
          <a:p>
            <a:endParaRPr lang="en-US" dirty="0" smtClean="0"/>
          </a:p>
          <a:p>
            <a:r>
              <a:rPr lang="en-US" dirty="0" smtClean="0"/>
              <a:t>Trend – Provides</a:t>
            </a:r>
            <a:r>
              <a:rPr lang="en-US" baseline="0" dirty="0" smtClean="0"/>
              <a:t>  FIM, Log Inspection and network protection </a:t>
            </a:r>
          </a:p>
          <a:p>
            <a:endParaRPr lang="en-US" baseline="0" dirty="0" smtClean="0"/>
          </a:p>
          <a:p>
            <a:r>
              <a:rPr lang="en-US" baseline="0" dirty="0" smtClean="0"/>
              <a:t>CA – Provides  FIM, White listing, Application Control </a:t>
            </a:r>
          </a:p>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solidFill>
                  <a:prstClr val="black"/>
                </a:solidFill>
              </a:rPr>
              <a:pPr>
                <a:def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CSP is one of the only</a:t>
            </a:r>
            <a:r>
              <a:rPr lang="en-US" baseline="0" dirty="0" smtClean="0"/>
              <a:t> products on the market that offers the best set of features to provide real time visibility and maximum control on your servers. </a:t>
            </a:r>
          </a:p>
          <a:p>
            <a:endParaRPr lang="en-US" baseline="0" dirty="0" smtClean="0"/>
          </a:p>
          <a:p>
            <a:r>
              <a:rPr lang="en-US" baseline="0" dirty="0" smtClean="0"/>
              <a:t>When we break down the main features that CSP provides we can place them into several buckets (Prevention and Detection)</a:t>
            </a:r>
          </a:p>
          <a:p>
            <a:endParaRPr lang="en-US" baseline="0" dirty="0" smtClean="0"/>
          </a:p>
          <a:p>
            <a:r>
              <a:rPr lang="en-US" baseline="0" dirty="0" smtClean="0"/>
              <a:t>Application Control (Prevention)</a:t>
            </a:r>
          </a:p>
          <a:p>
            <a:endParaRPr lang="en-US" baseline="0" dirty="0" smtClean="0"/>
          </a:p>
          <a:p>
            <a:r>
              <a:rPr lang="en-US" baseline="0" dirty="0" smtClean="0"/>
              <a:t>When we discuss with customers the capabilities that CSP provides from a protection and prevention point of view it is important to understand how these components work.  The Application Control capability of CSP uses polices to control bad behavior on the system as well as which applications can run. These polices are written to control good behavior of  the applications and services that are running on the system.  If an exploit occurs CSP will detect that the exploit is trying to access a resource or execute a command or modify a executable and prevent that from occurring.  If I trust an application to run on the system I do not want someone to use the trust of that application to make modifications to the system.  This is much different then applications that only provide white listing capabilities.  White listing will control if an application can start, but once the application is started it does not control its behavior.  </a:t>
            </a:r>
          </a:p>
          <a:p>
            <a:endParaRPr lang="en-US" baseline="0" dirty="0" smtClean="0"/>
          </a:p>
          <a:p>
            <a:r>
              <a:rPr lang="en-US" dirty="0" smtClean="0"/>
              <a:t>System Control (Prevention)</a:t>
            </a:r>
          </a:p>
          <a:p>
            <a:endParaRPr lang="en-US" dirty="0" smtClean="0"/>
          </a:p>
          <a:p>
            <a:r>
              <a:rPr lang="en-US" dirty="0" smtClean="0"/>
              <a:t>CSP prevention capability can also be used</a:t>
            </a:r>
            <a:r>
              <a:rPr lang="en-US" baseline="0" dirty="0" smtClean="0"/>
              <a:t> to lock down configuration files as well as intellectual property.  This help prevent configuration drift or changes to the configuration that could result in a weaker system.  CSP can also control user privileges.  Even if a user has admin rights, CSP intercepts everything at the kernel level and makes a call on rather to grant that action. CSP can control access to registry, files and directories on the system as well as prevent removable drive use. </a:t>
            </a:r>
          </a:p>
          <a:p>
            <a:endParaRPr lang="en-US" baseline="0" dirty="0" smtClean="0"/>
          </a:p>
          <a:p>
            <a:r>
              <a:rPr lang="en-US" baseline="0" dirty="0" smtClean="0"/>
              <a:t>Network Protection (Prevention)</a:t>
            </a:r>
          </a:p>
          <a:p>
            <a:r>
              <a:rPr lang="en-US" baseline="0" dirty="0" smtClean="0"/>
              <a:t>The network protection side of prevention can control access to and from the system based on IP and Port. The firewall does not provide deep packet inspection and does not look at any other protocols then TCP and UDP.  Firewall rules can be written to control what applications are allowed to communicate and to where. Firewall rules can also be used to control when an application is communicating under what user is it allowed to make those connections. </a:t>
            </a:r>
          </a:p>
          <a:p>
            <a:endParaRPr lang="en-US" baseline="0" dirty="0" smtClean="0"/>
          </a:p>
          <a:p>
            <a:r>
              <a:rPr lang="en-US" baseline="0" dirty="0" smtClean="0"/>
              <a:t>Auditing and Alerting (Detection) CSP provides file and log inspection.  In Real-time CSP will monitor files for changes and will inspect log files for strings and patterns.  If CSP detects a change or pattern it will send an event to the CSP MGR for logging, reporting and alerting. </a:t>
            </a:r>
          </a:p>
          <a:p>
            <a:endParaRPr lang="en-US" baseline="0" dirty="0" smtClean="0"/>
          </a:p>
          <a:p>
            <a:r>
              <a:rPr lang="en-US" baseline="0" dirty="0" smtClean="0"/>
              <a:t>CSP can send out alerts via SMTP and SNMP.  CSP provides out of the box queries that can be placed in reports for reporting against the data stored in the database. CSP provides a monitor tab that can be used to view and search on events in real-time. </a:t>
            </a:r>
            <a:endParaRPr lang="en-US" dirty="0"/>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CSP is one of the only</a:t>
            </a:r>
            <a:r>
              <a:rPr lang="en-US" baseline="0" dirty="0" smtClean="0"/>
              <a:t> products on the market that offers the best set of features to provide real time visibility and maximum control on your servers. </a:t>
            </a:r>
          </a:p>
          <a:p>
            <a:endParaRPr lang="en-US" baseline="0" dirty="0" smtClean="0"/>
          </a:p>
          <a:p>
            <a:r>
              <a:rPr lang="en-US" baseline="0" dirty="0" smtClean="0"/>
              <a:t>When we break down the main features that CSP provides we can place them into several buckets (Prevention and Detection)</a:t>
            </a:r>
          </a:p>
          <a:p>
            <a:endParaRPr lang="en-US" baseline="0" dirty="0" smtClean="0"/>
          </a:p>
          <a:p>
            <a:r>
              <a:rPr lang="en-US" baseline="0" dirty="0" smtClean="0"/>
              <a:t>Application Control (Prevention)</a:t>
            </a:r>
          </a:p>
          <a:p>
            <a:endParaRPr lang="en-US" baseline="0" dirty="0" smtClean="0"/>
          </a:p>
          <a:p>
            <a:r>
              <a:rPr lang="en-US" baseline="0" dirty="0" smtClean="0"/>
              <a:t>When we discuss with customers the capabilities that CSP provides from a protection and prevention point of view it is important to understand how these components work.  The Application Control capability of CSP uses polices to control bad behavior on the system as well as which applications can run. These polices are written to control good behavior of  the applications and services that are running on the system.  If an exploit occurs CSP will detect that the exploit is trying to access a resource or execute a command or modify a executable and prevent that from occurring.  If I trust an application to run on the system I do not want someone to use the trust of that application to make modifications to the system.  This is much different then applications that only provide white listing capabilities.  White listing will control if an application can start, but once the application is started it does not control its behavior.  </a:t>
            </a:r>
          </a:p>
          <a:p>
            <a:endParaRPr lang="en-US" baseline="0" dirty="0" smtClean="0"/>
          </a:p>
          <a:p>
            <a:r>
              <a:rPr lang="en-US" dirty="0" smtClean="0"/>
              <a:t>System Control (Prevention)</a:t>
            </a:r>
          </a:p>
          <a:p>
            <a:endParaRPr lang="en-US" dirty="0" smtClean="0"/>
          </a:p>
          <a:p>
            <a:r>
              <a:rPr lang="en-US" dirty="0" smtClean="0"/>
              <a:t>CSP prevention capability can also be used</a:t>
            </a:r>
            <a:r>
              <a:rPr lang="en-US" baseline="0" dirty="0" smtClean="0"/>
              <a:t> to lock down configuration files as well as intellectual property.  This help prevent configuration drift or changes to the configuration that could result in a weaker system.  CSP can also control user privileges.  Even if a user has admin rights, CSP intercepts everything at the kernel level and makes a call on rather to grant that action. CSP can control access to registry, files and directories on the system as well as prevent removable drive use. </a:t>
            </a:r>
          </a:p>
          <a:p>
            <a:endParaRPr lang="en-US" baseline="0" dirty="0" smtClean="0"/>
          </a:p>
          <a:p>
            <a:r>
              <a:rPr lang="en-US" baseline="0" dirty="0" smtClean="0"/>
              <a:t>Network Protection (Prevention)</a:t>
            </a:r>
          </a:p>
          <a:p>
            <a:r>
              <a:rPr lang="en-US" baseline="0" dirty="0" smtClean="0"/>
              <a:t>The network protection side of prevention can control access to and from the system based on IP and Port. The firewall does not provide deep packet inspection and does not look at any other protocols then TCP and UDP.  Firewall rules can be written to control what applications are allowed to communicate and to where. Firewall rules can also be used to control when an application is communicating under what user is it allowed to make those connections. </a:t>
            </a:r>
          </a:p>
          <a:p>
            <a:endParaRPr lang="en-US" baseline="0" dirty="0" smtClean="0"/>
          </a:p>
          <a:p>
            <a:r>
              <a:rPr lang="en-US" baseline="0" dirty="0" smtClean="0"/>
              <a:t>Auditing and Alerting (Detection) CSP provides file and log inspection.  In Real-time CSP will monitor files for changes and will inspect log files for strings and patterns.  If CSP detects a change or pattern it will send an event to the CSP MGR for logging, reporting and alerting. </a:t>
            </a:r>
          </a:p>
          <a:p>
            <a:endParaRPr lang="en-US" baseline="0" dirty="0" smtClean="0"/>
          </a:p>
          <a:p>
            <a:r>
              <a:rPr lang="en-US" baseline="0" dirty="0" smtClean="0"/>
              <a:t>CSP can send out alerts via SMTP and SNMP.  CSP provides out of the box queries that can be placed in reports for reporting against the data stored in the database. CSP provides a monitor tab that can be used to view and search on events in real-time. </a:t>
            </a:r>
            <a:endParaRPr lang="en-US" dirty="0"/>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Vulnerabilities on servers</a:t>
            </a:r>
            <a:r>
              <a:rPr lang="en-IE" baseline="0" dirty="0" smtClean="0"/>
              <a:t> make  easy targets to hackers.  Once the hacker has compromised the system they can then use that system to launch attack to other systems in the network until they have what they are looking for. </a:t>
            </a:r>
          </a:p>
          <a:p>
            <a:endParaRPr lang="en-IE" baseline="0" dirty="0" smtClean="0"/>
          </a:p>
          <a:p>
            <a:r>
              <a:rPr lang="en-IE" baseline="0" dirty="0" smtClean="0"/>
              <a:t>Many customers do not apply patches as often as they should.  The has been one of the top causes over the recent years for companies getting hacked. </a:t>
            </a:r>
            <a:endParaRPr lang="en-IE" dirty="0"/>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most of the breaches that Verizon</a:t>
            </a:r>
            <a:r>
              <a:rPr lang="en-US" baseline="0" dirty="0" smtClean="0"/>
              <a:t> investigated hackers where able to infiltrate the environment hack a system and then plant a malware or malicious application on the system.  When a system is hacked it is usually from a vulnerable application or brute force password attack. In either case the hacker now has privileged access to the system and can now plant a rootkit, sniffer or </a:t>
            </a:r>
            <a:r>
              <a:rPr lang="en-US" baseline="0" dirty="0" err="1" smtClean="0"/>
              <a:t>keylogger</a:t>
            </a:r>
            <a:r>
              <a:rPr lang="en-US" baseline="0" dirty="0" smtClean="0"/>
              <a:t> on the system. </a:t>
            </a:r>
          </a:p>
          <a:p>
            <a:endParaRPr lang="en-US" baseline="0" dirty="0" smtClean="0"/>
          </a:p>
          <a:p>
            <a:r>
              <a:rPr lang="en-US" baseline="0" dirty="0" smtClean="0"/>
              <a:t>In all of these cases the traditional defenses (AV, IPS, Firewalls, </a:t>
            </a:r>
            <a:r>
              <a:rPr lang="en-US" baseline="0" dirty="0" err="1" smtClean="0"/>
              <a:t>etc</a:t>
            </a:r>
            <a:r>
              <a:rPr lang="en-US" baseline="0" dirty="0" smtClean="0"/>
              <a:t>) did not stop the attack.  Either because these systems were looking for a specific known attack or because the hacker had a privileged user account the defense did not stop it. </a:t>
            </a:r>
          </a:p>
          <a:p>
            <a:endParaRPr lang="en-US" baseline="0" dirty="0" smtClean="0"/>
          </a:p>
          <a:p>
            <a:r>
              <a:rPr lang="en-US" baseline="0" dirty="0" smtClean="0"/>
              <a:t>In other cases where breaches occurred these happened from an insider. This could either be from a disgruntled insider who knows they are about to be laid off and installs a RAT on the system or creates a privileged user account to use at a later time.  Once the employee is laid off they use this to gain access back into the </a:t>
            </a:r>
            <a:r>
              <a:rPr lang="en-US" baseline="0" dirty="0" err="1" smtClean="0"/>
              <a:t>enviornment</a:t>
            </a:r>
            <a:r>
              <a:rPr lang="en-US" baseline="0" dirty="0" smtClean="0"/>
              <a:t>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3BBDB385-C14E-114A-9C75-2669E4756250}"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9" descr="SBD.004_simple_bar.png"/>
          <p:cNvPicPr>
            <a:picLocks noChangeAspect="1"/>
          </p:cNvPicPr>
          <p:nvPr userDrawn="1"/>
        </p:nvPicPr>
        <p:blipFill>
          <a:blip r:embed="rId2" cstate="print"/>
          <a:srcRect/>
          <a:stretch>
            <a:fillRect/>
          </a:stretch>
        </p:blipFill>
        <p:spPr bwMode="auto">
          <a:xfrm>
            <a:off x="228600" y="6330950"/>
            <a:ext cx="8686800" cy="298450"/>
          </a:xfrm>
          <a:prstGeom prst="rect">
            <a:avLst/>
          </a:prstGeom>
          <a:noFill/>
          <a:ln w="9525">
            <a:noFill/>
            <a:miter lim="800000"/>
            <a:headEnd/>
            <a:tailEnd/>
          </a:ln>
        </p:spPr>
      </p:pic>
      <p:pic>
        <p:nvPicPr>
          <p:cNvPr id="6" name="Picture 12" descr="SYM_Horiz_1.2.jpg"/>
          <p:cNvPicPr>
            <a:picLocks noChangeAspect="1"/>
          </p:cNvPicPr>
          <p:nvPr userDrawn="1"/>
        </p:nvPicPr>
        <p:blipFill>
          <a:blip r:embed="rId3" cstate="print"/>
          <a:srcRect/>
          <a:stretch>
            <a:fillRect/>
          </a:stretch>
        </p:blipFill>
        <p:spPr bwMode="auto">
          <a:xfrm>
            <a:off x="757238" y="914400"/>
            <a:ext cx="2479675" cy="654050"/>
          </a:xfrm>
          <a:prstGeom prst="rect">
            <a:avLst/>
          </a:prstGeom>
          <a:noFill/>
          <a:ln w="9525">
            <a:noFill/>
            <a:miter lim="800000"/>
            <a:headEnd/>
            <a:tailEnd/>
          </a:ln>
        </p:spPr>
      </p:pic>
      <p:pic>
        <p:nvPicPr>
          <p:cNvPr id="8" name="Picture 6"/>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9" name="Picture 5"/>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0" name="Picture 4"/>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1" name="Picture 7"/>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2" name="Picture 10"/>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3" name="Picture 11"/>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4" name="Picture 8"/>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5" name="Picture 12"/>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6" name="Picture 13"/>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7" name="Picture 17"/>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8" name="Picture 18"/>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0" name="Picture 19"/>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1" name="Picture 20"/>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2" name="Picture 21"/>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3" name="Picture 22"/>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4" name="Picture 17"/>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5" name="Picture 18"/>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6" name="Picture 19"/>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7" name="Picture 20"/>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8" name="Picture 21"/>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9" name="Picture 22"/>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sp>
        <p:nvSpPr>
          <p:cNvPr id="3075" name="Rectangle 3"/>
          <p:cNvSpPr>
            <a:spLocks noGrp="1" noChangeArrowheads="1"/>
          </p:cNvSpPr>
          <p:nvPr>
            <p:ph type="ctrTitle"/>
          </p:nvPr>
        </p:nvSpPr>
        <p:spPr bwMode="gray">
          <a:xfrm>
            <a:off x="685800" y="3810000"/>
            <a:ext cx="7772400" cy="914400"/>
          </a:xfrm>
        </p:spPr>
        <p:txBody>
          <a:bodyPr/>
          <a:lstStyle>
            <a:lvl1pPr>
              <a:defRPr sz="3400">
                <a:solidFill>
                  <a:schemeClr val="tx1"/>
                </a:solidFill>
              </a:defRPr>
            </a:lvl1pPr>
          </a:lstStyle>
          <a:p>
            <a:r>
              <a:rPr lang="en-US" smtClean="0"/>
              <a:t>Click to edit Master title style</a:t>
            </a:r>
            <a:endParaRPr lang="en-US" dirty="0"/>
          </a:p>
        </p:txBody>
      </p:sp>
      <p:sp>
        <p:nvSpPr>
          <p:cNvPr id="3076" name="Rectangle 4"/>
          <p:cNvSpPr>
            <a:spLocks noGrp="1" noChangeArrowheads="1"/>
          </p:cNvSpPr>
          <p:nvPr>
            <p:ph type="subTitle" idx="1"/>
          </p:nvPr>
        </p:nvSpPr>
        <p:spPr bwMode="gray">
          <a:xfrm>
            <a:off x="685800" y="5181600"/>
            <a:ext cx="6172200" cy="381000"/>
          </a:xfrm>
        </p:spPr>
        <p:txBody>
          <a:bodyPr/>
          <a:lstStyle>
            <a:lvl1pPr marL="0" indent="0">
              <a:buFontTx/>
              <a:buNone/>
              <a:defRPr sz="2400" b="1" baseline="0"/>
            </a:lvl1pPr>
          </a:lstStyle>
          <a:p>
            <a:r>
              <a:rPr lang="en-US" smtClean="0"/>
              <a:t>Click to edit Master subtitle style</a:t>
            </a:r>
            <a:endParaRPr lang="en-US" dirty="0"/>
          </a:p>
        </p:txBody>
      </p:sp>
      <p:sp>
        <p:nvSpPr>
          <p:cNvPr id="19" name="Text Placeholder 18"/>
          <p:cNvSpPr>
            <a:spLocks noGrp="1"/>
          </p:cNvSpPr>
          <p:nvPr>
            <p:ph type="body" sz="quarter" idx="10"/>
          </p:nvPr>
        </p:nvSpPr>
        <p:spPr>
          <a:xfrm>
            <a:off x="685800" y="5600075"/>
            <a:ext cx="6172200" cy="381000"/>
          </a:xfrm>
          <a:noFill/>
          <a:ln w="9525">
            <a:noFill/>
            <a:miter lim="800000"/>
            <a:headEnd/>
            <a:tailEnd/>
          </a:ln>
        </p:spPr>
        <p:txBody>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2">
                    <a:lumMod val="50000"/>
                  </a:schemeClr>
                </a:solidFill>
                <a:latin typeface="+mn-lt"/>
                <a:ea typeface="+mn-ea"/>
                <a:cs typeface="+mn-cs"/>
              </a:defRPr>
            </a:lvl1pPr>
          </a:lstStyle>
          <a:p>
            <a:pPr lvl="0"/>
            <a:r>
              <a:rPr lang="en-US" smtClean="0"/>
              <a:t>Click to edit Master text styles</a:t>
            </a:r>
          </a:p>
        </p:txBody>
      </p:sp>
      <p:sp>
        <p:nvSpPr>
          <p:cNvPr id="30" name="Rectangle 5"/>
          <p:cNvSpPr>
            <a:spLocks noGrp="1" noChangeArrowheads="1"/>
          </p:cNvSpPr>
          <p:nvPr>
            <p:ph type="ftr" sz="quarter" idx="11"/>
          </p:nvPr>
        </p:nvSpPr>
        <p:spPr/>
        <p:txBody>
          <a:bodyPr/>
          <a:lstStyle>
            <a:lvl1pPr>
              <a:defRPr/>
            </a:lvl1pPr>
          </a:lstStyle>
          <a:p>
            <a:endParaRPr lang="en-US" dirty="0"/>
          </a:p>
        </p:txBody>
      </p:sp>
      <p:sp>
        <p:nvSpPr>
          <p:cNvPr id="31" name="Rectangle 6"/>
          <p:cNvSpPr>
            <a:spLocks noGrp="1" noChangeArrowheads="1"/>
          </p:cNvSpPr>
          <p:nvPr>
            <p:ph type="sldNum" sz="quarter" idx="12"/>
          </p:nvPr>
        </p:nvSpPr>
        <p:spPr/>
        <p:txBody>
          <a:bodyPr/>
          <a:lstStyle>
            <a:lvl1pPr>
              <a:defRPr/>
            </a:lvl1pPr>
          </a:lstStyle>
          <a:p>
            <a:fld id="{F5155972-5660-3C47-9A5B-2E8EC19B8917}" type="slidenum">
              <a:rPr lang="en-US"/>
              <a:pPr/>
              <a:t>‹#›</a:t>
            </a:fld>
            <a:endParaRPr lang="en-US" dirty="0"/>
          </a:p>
        </p:txBody>
      </p:sp>
      <p:sp>
        <p:nvSpPr>
          <p:cNvPr id="32" name="Date Placeholder 3"/>
          <p:cNvSpPr>
            <a:spLocks noGrp="1"/>
          </p:cNvSpPr>
          <p:nvPr>
            <p:ph type="dt" sz="half" idx="13"/>
          </p:nvPr>
        </p:nvSpPr>
        <p:spPr>
          <a:xfrm>
            <a:off x="7224713" y="5181600"/>
            <a:ext cx="1219200" cy="304800"/>
          </a:xfrm>
          <a:prstGeom prst="rect">
            <a:avLst/>
          </a:prstGeom>
          <a:ln>
            <a:miter lim="800000"/>
            <a:headEnd/>
            <a:tailEnd/>
          </a:ln>
        </p:spPr>
        <p:txBody>
          <a:bodyPr vert="horz" wrap="square" lIns="91419" tIns="45710" rIns="91419" bIns="45710" numCol="1" anchor="t" anchorCtr="0" compatLnSpc="1">
            <a:prstTxWarp prst="textNoShape">
              <a:avLst/>
            </a:prstTxWarp>
          </a:bodyPr>
          <a:lstStyle>
            <a:lvl1pPr algn="r">
              <a:lnSpc>
                <a:spcPct val="90000"/>
              </a:lnSpc>
              <a:spcAft>
                <a:spcPts val="1200"/>
              </a:spcAft>
              <a:buClr>
                <a:schemeClr val="bg2">
                  <a:lumMod val="50000"/>
                </a:schemeClr>
              </a:buClr>
              <a:defRPr lang="en-US" sz="1600" b="0" baseline="0" dirty="0">
                <a:solidFill>
                  <a:schemeClr val="bg2">
                    <a:lumMod val="50000"/>
                  </a:schemeClr>
                </a:solidFill>
                <a:latin typeface="+mn-lt"/>
                <a:ea typeface="+mn-ea"/>
                <a:cs typeface="+mn-cs"/>
              </a:defRPr>
            </a:lvl1pPr>
          </a:lstStyle>
          <a:p>
            <a:pPr>
              <a:defRPr/>
            </a:pP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5"/>
          <p:cNvSpPr>
            <a:spLocks noGrp="1" noChangeArrowheads="1"/>
          </p:cNvSpPr>
          <p:nvPr>
            <p:ph type="ftr" sz="quarter" idx="10"/>
          </p:nvPr>
        </p:nvSpPr>
        <p:spPr>
          <a:ln/>
        </p:spPr>
        <p:txBody>
          <a:bodyPr/>
          <a:lstStyle>
            <a:lvl1pPr>
              <a:defRPr/>
            </a:lvl1pPr>
          </a:lstStyle>
          <a:p>
            <a:endParaRPr lang="en-US" dirty="0"/>
          </a:p>
        </p:txBody>
      </p:sp>
      <p:sp>
        <p:nvSpPr>
          <p:cNvPr id="4" name="Rectangle 6"/>
          <p:cNvSpPr>
            <a:spLocks noGrp="1" noChangeArrowheads="1"/>
          </p:cNvSpPr>
          <p:nvPr>
            <p:ph type="sldNum" sz="quarter" idx="11"/>
          </p:nvPr>
        </p:nvSpPr>
        <p:spPr>
          <a:ln/>
        </p:spPr>
        <p:txBody>
          <a:bodyPr/>
          <a:lstStyle>
            <a:lvl1pPr>
              <a:defRPr/>
            </a:lvl1pPr>
          </a:lstStyle>
          <a:p>
            <a:fld id="{033B193C-9945-6349-96A0-4C354687EFF5}" type="slidenum">
              <a:rPr lang="en-US"/>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with Subtitle">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381000" y="1196715"/>
            <a:ext cx="8382000" cy="403485"/>
          </a:xfrm>
          <a:noFill/>
          <a:ln w="9525">
            <a:noFill/>
            <a:miter lim="800000"/>
            <a:headEnd/>
            <a:tailEnd/>
          </a:ln>
        </p:spPr>
        <p:txBody>
          <a:bodyPr/>
          <a:lstStyle>
            <a:lvl1pPr>
              <a:buNone/>
              <a:defRPr lang="en-US" sz="2400" b="1" dirty="0">
                <a:solidFill>
                  <a:srgbClr val="969696"/>
                </a:solidFill>
                <a:latin typeface="+mj-lt"/>
                <a:ea typeface="+mn-ea"/>
                <a:cs typeface="+mn-cs"/>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4" name="Rectangle 5"/>
          <p:cNvSpPr>
            <a:spLocks noGrp="1" noChangeArrowheads="1"/>
          </p:cNvSpPr>
          <p:nvPr>
            <p:ph type="ftr" sz="quarter" idx="14"/>
          </p:nvPr>
        </p:nvSpPr>
        <p:spPr>
          <a:ln/>
        </p:spPr>
        <p:txBody>
          <a:bodyPr/>
          <a:lstStyle>
            <a:lvl1pPr>
              <a:defRPr/>
            </a:lvl1pPr>
          </a:lstStyle>
          <a:p>
            <a:endParaRPr lang="en-US" dirty="0"/>
          </a:p>
        </p:txBody>
      </p:sp>
      <p:sp>
        <p:nvSpPr>
          <p:cNvPr id="5" name="Rectangle 6"/>
          <p:cNvSpPr>
            <a:spLocks noGrp="1" noChangeArrowheads="1"/>
          </p:cNvSpPr>
          <p:nvPr>
            <p:ph type="sldNum" sz="quarter" idx="15"/>
          </p:nvPr>
        </p:nvSpPr>
        <p:spPr>
          <a:ln/>
        </p:spPr>
        <p:txBody>
          <a:bodyPr/>
          <a:lstStyle>
            <a:lvl1pPr>
              <a:defRPr/>
            </a:lvl1pPr>
          </a:lstStyle>
          <a:p>
            <a:fld id="{407B536D-06BD-8241-A724-9F9C3B16B341}" type="slidenum">
              <a:rPr lang="en-US"/>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p:nvPr>
        </p:nvSpPr>
        <p:spPr>
          <a:xfrm>
            <a:off x="1037581" y="1130451"/>
            <a:ext cx="7058026" cy="3033903"/>
          </a:xfrm>
        </p:spPr>
        <p:txBody>
          <a:bodyPr/>
          <a:lstStyle>
            <a:lvl1pPr marL="0" indent="0">
              <a:lnSpc>
                <a:spcPct val="120000"/>
              </a:lnSpc>
              <a:spcAft>
                <a:spcPts val="0"/>
              </a:spcAft>
              <a:buNone/>
              <a:defRPr sz="3200" baseline="0"/>
            </a:lvl1pPr>
          </a:lstStyle>
          <a:p>
            <a:pPr lvl="0"/>
            <a:r>
              <a:rPr lang="en-US" smtClean="0"/>
              <a:t>Click to edit Master text styles</a:t>
            </a:r>
          </a:p>
        </p:txBody>
      </p:sp>
      <p:sp>
        <p:nvSpPr>
          <p:cNvPr id="9" name="Text Placeholder 8"/>
          <p:cNvSpPr>
            <a:spLocks noGrp="1" noChangeAspect="1"/>
          </p:cNvSpPr>
          <p:nvPr>
            <p:ph type="body" sz="quarter" idx="16"/>
          </p:nvPr>
        </p:nvSpPr>
        <p:spPr>
          <a:xfrm>
            <a:off x="5410200" y="2957960"/>
            <a:ext cx="484632" cy="374904"/>
          </a:xfrm>
          <a:blipFill>
            <a:blip r:embed="rId2" cstate="screen"/>
            <a:stretch>
              <a:fillRect/>
            </a:stretch>
          </a:blipFill>
        </p:spPr>
        <p:txBody>
          <a:bodyPr/>
          <a:lstStyle>
            <a:lvl1pPr marL="0" indent="0">
              <a:buNone/>
              <a:defRPr sz="800"/>
            </a:lvl1pPr>
          </a:lstStyle>
          <a:p>
            <a:pPr lvl="0"/>
            <a:r>
              <a:rPr lang="en-US" smtClean="0"/>
              <a:t>Click to edit Master text styles</a:t>
            </a:r>
          </a:p>
        </p:txBody>
      </p:sp>
      <p:sp>
        <p:nvSpPr>
          <p:cNvPr id="10" name="Text Placeholder 8"/>
          <p:cNvSpPr>
            <a:spLocks noGrp="1" noChangeAspect="1"/>
          </p:cNvSpPr>
          <p:nvPr>
            <p:ph type="body" sz="quarter" idx="18"/>
          </p:nvPr>
        </p:nvSpPr>
        <p:spPr>
          <a:xfrm>
            <a:off x="503420" y="1121308"/>
            <a:ext cx="484632" cy="374904"/>
          </a:xfrm>
          <a:blipFill>
            <a:blip r:embed="rId3" cstate="screen"/>
            <a:stretch>
              <a:fillRect/>
            </a:stretch>
          </a:blipFill>
        </p:spPr>
        <p:txBody>
          <a:bodyPr/>
          <a:lstStyle>
            <a:lvl1pPr marL="0" indent="0">
              <a:buNone/>
              <a:defRPr sz="800"/>
            </a:lvl1pPr>
          </a:lstStyle>
          <a:p>
            <a:pPr lvl="0"/>
            <a:r>
              <a:rPr lang="en-US" smtClean="0"/>
              <a:t>Click to edit Master text styles</a:t>
            </a:r>
          </a:p>
        </p:txBody>
      </p:sp>
      <p:sp>
        <p:nvSpPr>
          <p:cNvPr id="25" name="Text Placeholder 24"/>
          <p:cNvSpPr>
            <a:spLocks noGrp="1"/>
          </p:cNvSpPr>
          <p:nvPr>
            <p:ph type="body" sz="quarter" idx="15"/>
          </p:nvPr>
        </p:nvSpPr>
        <p:spPr>
          <a:xfrm>
            <a:off x="4100060" y="4267200"/>
            <a:ext cx="3716592" cy="914400"/>
          </a:xfrm>
        </p:spPr>
        <p:txBody>
          <a:bodyPr/>
          <a:lstStyle>
            <a:lvl1pPr marL="0" indent="0">
              <a:buNone/>
              <a:defRPr sz="20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smtClean="0"/>
              <a:t>Click to edit Master text styles</a:t>
            </a:r>
          </a:p>
        </p:txBody>
      </p:sp>
      <p:sp>
        <p:nvSpPr>
          <p:cNvPr id="6" name="Rectangle 5"/>
          <p:cNvSpPr>
            <a:spLocks noGrp="1" noChangeArrowheads="1"/>
          </p:cNvSpPr>
          <p:nvPr>
            <p:ph type="ftr" sz="quarter" idx="19"/>
          </p:nvPr>
        </p:nvSpPr>
        <p:spPr>
          <a:ln/>
        </p:spPr>
        <p:txBody>
          <a:bodyPr/>
          <a:lstStyle>
            <a:lvl1pPr>
              <a:defRPr/>
            </a:lvl1pPr>
          </a:lstStyle>
          <a:p>
            <a:endParaRPr lang="en-US" dirty="0"/>
          </a:p>
        </p:txBody>
      </p:sp>
      <p:sp>
        <p:nvSpPr>
          <p:cNvPr id="7" name="Rectangle 6"/>
          <p:cNvSpPr>
            <a:spLocks noGrp="1" noChangeArrowheads="1"/>
          </p:cNvSpPr>
          <p:nvPr>
            <p:ph type="sldNum" sz="quarter" idx="20"/>
          </p:nvPr>
        </p:nvSpPr>
        <p:spPr>
          <a:ln/>
        </p:spPr>
        <p:txBody>
          <a:bodyPr/>
          <a:lstStyle>
            <a:lvl1pPr>
              <a:defRPr/>
            </a:lvl1pPr>
          </a:lstStyle>
          <a:p>
            <a:fld id="{FDE50433-49FD-F64C-9EF8-85A115123F01}"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p:nvPr>
        </p:nvSpPr>
        <p:spPr>
          <a:xfrm>
            <a:off x="381000" y="4191000"/>
            <a:ext cx="3221292" cy="914400"/>
          </a:xfrm>
        </p:spPr>
        <p:txBody>
          <a:bodyPr/>
          <a:lstStyle>
            <a:lvl1pPr marL="0" indent="0">
              <a:buNone/>
              <a:defRPr sz="18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smtClean="0"/>
              <a:t>Click to edit Master text styles</a:t>
            </a:r>
          </a:p>
        </p:txBody>
      </p:sp>
      <p:sp>
        <p:nvSpPr>
          <p:cNvPr id="23" name="Text Placeholder 22"/>
          <p:cNvSpPr>
            <a:spLocks noGrp="1"/>
          </p:cNvSpPr>
          <p:nvPr>
            <p:ph type="body" sz="quarter" idx="14"/>
          </p:nvPr>
        </p:nvSpPr>
        <p:spPr>
          <a:xfrm>
            <a:off x="4152900" y="1162050"/>
            <a:ext cx="4238625" cy="3886200"/>
          </a:xfrm>
        </p:spPr>
        <p:txBody>
          <a:bodyPr/>
          <a:lstStyle>
            <a:lvl1pPr marL="0" indent="0">
              <a:lnSpc>
                <a:spcPct val="120000"/>
              </a:lnSpc>
              <a:spcAft>
                <a:spcPts val="0"/>
              </a:spcAft>
              <a:buNone/>
              <a:defRPr sz="3000" baseline="0"/>
            </a:lvl1pPr>
          </a:lstStyle>
          <a:p>
            <a:pPr lvl="0"/>
            <a:r>
              <a:rPr lang="en-US" smtClean="0"/>
              <a:t>Click to edit Master text styles</a:t>
            </a:r>
          </a:p>
        </p:txBody>
      </p:sp>
      <p:sp>
        <p:nvSpPr>
          <p:cNvPr id="27" name="Picture Placeholder 26"/>
          <p:cNvSpPr>
            <a:spLocks noGrp="1"/>
          </p:cNvSpPr>
          <p:nvPr>
            <p:ph type="pic" sz="quarter" idx="16"/>
          </p:nvPr>
        </p:nvSpPr>
        <p:spPr>
          <a:xfrm>
            <a:off x="381000" y="1371600"/>
            <a:ext cx="2290482" cy="2667000"/>
          </a:xfrm>
          <a:prstGeom prst="roundRect">
            <a:avLst>
              <a:gd name="adj" fmla="val 6273"/>
            </a:avLst>
          </a:prstGeom>
          <a:ln w="12700">
            <a:solidFill>
              <a:schemeClr val="bg2"/>
            </a:solidFill>
          </a:ln>
        </p:spPr>
        <p:txBody>
          <a:bodyPr anchor="ctr"/>
          <a:lstStyle>
            <a:lvl1pPr marL="0" indent="0" algn="ctr">
              <a:buNone/>
              <a:defRPr/>
            </a:lvl1pPr>
          </a:lstStyle>
          <a:p>
            <a:pPr lvl="0"/>
            <a:r>
              <a:rPr lang="en-US" noProof="0" dirty="0" smtClean="0"/>
              <a:t>Click icon to add picture</a:t>
            </a:r>
            <a:endParaRPr lang="en-US" noProof="0" dirty="0"/>
          </a:p>
        </p:txBody>
      </p:sp>
      <p:sp>
        <p:nvSpPr>
          <p:cNvPr id="9" name="Text Placeholder 8"/>
          <p:cNvSpPr>
            <a:spLocks noGrp="1" noChangeAspect="1"/>
          </p:cNvSpPr>
          <p:nvPr>
            <p:ph type="body" sz="quarter" idx="17"/>
          </p:nvPr>
        </p:nvSpPr>
        <p:spPr>
          <a:xfrm>
            <a:off x="5230368" y="4518285"/>
            <a:ext cx="484632" cy="374904"/>
          </a:xfrm>
          <a:blipFill>
            <a:blip r:embed="rId2" cstate="screen"/>
            <a:stretch>
              <a:fillRect/>
            </a:stretch>
          </a:blipFill>
        </p:spPr>
        <p:txBody>
          <a:bodyPr/>
          <a:lstStyle>
            <a:lvl1pPr marL="0" indent="0">
              <a:buNone/>
              <a:defRPr sz="800"/>
            </a:lvl1pPr>
          </a:lstStyle>
          <a:p>
            <a:pPr lvl="0"/>
            <a:r>
              <a:rPr lang="en-US" smtClean="0"/>
              <a:t>Click to edit Master text styles</a:t>
            </a:r>
          </a:p>
        </p:txBody>
      </p:sp>
      <p:sp>
        <p:nvSpPr>
          <p:cNvPr id="10" name="Text Placeholder 8"/>
          <p:cNvSpPr>
            <a:spLocks noGrp="1" noChangeAspect="1"/>
          </p:cNvSpPr>
          <p:nvPr>
            <p:ph type="body" sz="quarter" idx="18"/>
          </p:nvPr>
        </p:nvSpPr>
        <p:spPr>
          <a:xfrm>
            <a:off x="3675888" y="1184148"/>
            <a:ext cx="484632" cy="374904"/>
          </a:xfrm>
          <a:blipFill>
            <a:blip r:embed="rId3" cstate="screen"/>
            <a:stretch>
              <a:fillRect/>
            </a:stretch>
          </a:blipFill>
        </p:spPr>
        <p:txBody>
          <a:bodyPr/>
          <a:lstStyle>
            <a:lvl1pPr marL="0" indent="0">
              <a:buNone/>
              <a:defRPr sz="800"/>
            </a:lvl1pPr>
          </a:lstStyle>
          <a:p>
            <a:pPr lvl="0"/>
            <a:r>
              <a:rPr lang="en-US" smtClean="0"/>
              <a:t>Click to edit Master text styles</a:t>
            </a:r>
          </a:p>
        </p:txBody>
      </p:sp>
      <p:sp>
        <p:nvSpPr>
          <p:cNvPr id="7" name="Rectangle 5"/>
          <p:cNvSpPr>
            <a:spLocks noGrp="1" noChangeArrowheads="1"/>
          </p:cNvSpPr>
          <p:nvPr>
            <p:ph type="ftr" sz="quarter" idx="19"/>
          </p:nvPr>
        </p:nvSpPr>
        <p:spPr>
          <a:ln/>
        </p:spPr>
        <p:txBody>
          <a:bodyPr/>
          <a:lstStyle>
            <a:lvl1pPr>
              <a:defRPr/>
            </a:lvl1pPr>
          </a:lstStyle>
          <a:p>
            <a:endParaRPr lang="en-US" dirty="0"/>
          </a:p>
        </p:txBody>
      </p:sp>
      <p:sp>
        <p:nvSpPr>
          <p:cNvPr id="8" name="Rectangle 6"/>
          <p:cNvSpPr>
            <a:spLocks noGrp="1" noChangeArrowheads="1"/>
          </p:cNvSpPr>
          <p:nvPr>
            <p:ph type="sldNum" sz="quarter" idx="20"/>
          </p:nvPr>
        </p:nvSpPr>
        <p:spPr>
          <a:ln/>
        </p:spPr>
        <p:txBody>
          <a:bodyPr/>
          <a:lstStyle>
            <a:lvl1pPr>
              <a:defRPr/>
            </a:lvl1pPr>
          </a:lstStyle>
          <a:p>
            <a:fld id="{5406E264-9EAD-6C43-B399-9E9EBDDE7B0E}"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 External">
    <p:spTree>
      <p:nvGrpSpPr>
        <p:cNvPr id="1" name=""/>
        <p:cNvGrpSpPr/>
        <p:nvPr/>
      </p:nvGrpSpPr>
      <p:grpSpPr>
        <a:xfrm>
          <a:off x="0" y="0"/>
          <a:ext cx="0" cy="0"/>
          <a:chOff x="0" y="0"/>
          <a:chExt cx="0" cy="0"/>
        </a:xfrm>
      </p:grpSpPr>
      <p:sp>
        <p:nvSpPr>
          <p:cNvPr id="3"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lIns="91419" tIns="45710" rIns="91419" bIns="45710" anchor="b">
            <a:prstTxWarp prst="textNoShape">
              <a:avLst/>
            </a:prstTxWarp>
          </a:bodyPr>
          <a:lstStyle/>
          <a:p>
            <a:pPr>
              <a:lnSpc>
                <a:spcPct val="90000"/>
              </a:lnSpc>
            </a:pPr>
            <a:r>
              <a:rPr lang="en-US" sz="3400" b="1" dirty="0">
                <a:latin typeface="Calibri" pitchFamily="-106" charset="0"/>
              </a:rPr>
              <a:t>Thank you!</a:t>
            </a:r>
          </a:p>
        </p:txBody>
      </p:sp>
      <p:pic>
        <p:nvPicPr>
          <p:cNvPr id="4" name="Picture 12" descr="SBD.004_simple_bar.png"/>
          <p:cNvPicPr>
            <a:picLocks noChangeAspect="1"/>
          </p:cNvPicPr>
          <p:nvPr userDrawn="1"/>
        </p:nvPicPr>
        <p:blipFill>
          <a:blip r:embed="rId2" cstate="print"/>
          <a:srcRect/>
          <a:stretch>
            <a:fillRect/>
          </a:stretch>
        </p:blipFill>
        <p:spPr bwMode="auto">
          <a:xfrm>
            <a:off x="228600" y="6330950"/>
            <a:ext cx="8686800" cy="298450"/>
          </a:xfrm>
          <a:prstGeom prst="rect">
            <a:avLst/>
          </a:prstGeom>
          <a:noFill/>
          <a:ln w="9525">
            <a:noFill/>
            <a:miter lim="800000"/>
            <a:headEnd/>
            <a:tailEnd/>
          </a:ln>
        </p:spPr>
      </p:pic>
      <p:sp>
        <p:nvSpPr>
          <p:cNvPr id="5" name="Rectangle 6"/>
          <p:cNvSpPr>
            <a:spLocks noChangeArrowheads="1"/>
          </p:cNvSpPr>
          <p:nvPr userDrawn="1"/>
        </p:nvSpPr>
        <p:spPr bwMode="auto">
          <a:xfrm>
            <a:off x="685800" y="5562600"/>
            <a:ext cx="7659688" cy="715963"/>
          </a:xfrm>
          <a:prstGeom prst="rect">
            <a:avLst/>
          </a:prstGeom>
          <a:noFill/>
          <a:ln w="9525">
            <a:noFill/>
            <a:miter lim="800000"/>
            <a:headEnd/>
            <a:tailEnd/>
          </a:ln>
          <a:effectLst/>
        </p:spPr>
        <p:txBody>
          <a:bodyPr tIns="91440" bIns="91440" anchor="b"/>
          <a:lstStyle/>
          <a:p>
            <a:pPr>
              <a:lnSpc>
                <a:spcPct val="90000"/>
              </a:lnSpc>
              <a:defRPr/>
            </a:pPr>
            <a:r>
              <a:rPr lang="en-US" sz="800" b="1" dirty="0">
                <a:latin typeface="Calibri" pitchFamily="34" charset="0"/>
                <a:ea typeface="+mn-ea"/>
                <a:cs typeface="+mn-cs"/>
              </a:rPr>
              <a:t>Copyright © 2011 Symantec Corporation. All rights reserved. </a:t>
            </a:r>
            <a:r>
              <a:rPr lang="en-US" sz="800" dirty="0">
                <a:latin typeface="Calibri" pitchFamily="34" charset="0"/>
                <a:ea typeface="+mn-ea"/>
                <a:cs typeface="+mn-cs"/>
              </a:rPr>
              <a:t>Symantec and the Symantec Logo are trademarks or registered trademarks of Symantec Corporation or its affiliates in the U.S. and other countries.  Other names may be trademarks of their respective owners.</a:t>
            </a:r>
          </a:p>
          <a:p>
            <a:pPr>
              <a:lnSpc>
                <a:spcPct val="90000"/>
              </a:lnSpc>
              <a:defRPr/>
            </a:pPr>
            <a:endParaRPr lang="en-US" sz="800" dirty="0">
              <a:latin typeface="Calibri" pitchFamily="34" charset="0"/>
              <a:ea typeface="+mn-ea"/>
              <a:cs typeface="+mn-cs"/>
            </a:endParaRPr>
          </a:p>
          <a:p>
            <a:pPr>
              <a:lnSpc>
                <a:spcPct val="90000"/>
              </a:lnSpc>
              <a:defRPr/>
            </a:pPr>
            <a:r>
              <a:rPr lang="en-US" sz="800" dirty="0">
                <a:latin typeface="Calibri" pitchFamily="34" charset="0"/>
                <a:ea typeface="+mn-ea"/>
                <a:cs typeface="+mn-cs"/>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6" name="Picture 14" descr="SYM_Horiz_1.2.jpg"/>
          <p:cNvPicPr>
            <a:picLocks noChangeAspect="1"/>
          </p:cNvPicPr>
          <p:nvPr userDrawn="1"/>
        </p:nvPicPr>
        <p:blipFill>
          <a:blip r:embed="rId3" cstate="print"/>
          <a:srcRect/>
          <a:stretch>
            <a:fillRect/>
          </a:stretch>
        </p:blipFill>
        <p:spPr bwMode="auto">
          <a:xfrm>
            <a:off x="757238" y="914400"/>
            <a:ext cx="2479675" cy="654050"/>
          </a:xfrm>
          <a:prstGeom prst="rect">
            <a:avLst/>
          </a:prstGeom>
          <a:noFill/>
          <a:ln w="9525">
            <a:noFill/>
            <a:miter lim="800000"/>
            <a:headEnd/>
            <a:tailEnd/>
          </a:ln>
        </p:spPr>
      </p:pic>
      <p:pic>
        <p:nvPicPr>
          <p:cNvPr id="8" name="Picture 6"/>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9" name="Picture 5"/>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0" name="Picture 4"/>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1" name="Picture 7"/>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2" name="Picture 10"/>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3" name="Picture 11"/>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4" name="Picture 12"/>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5" name="Picture 9"/>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6" name="Picture 13"/>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7" name="Picture 17"/>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8" name="Picture 18"/>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9" name="Picture 19"/>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0" name="Picture 20"/>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1" name="Picture 21"/>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2" name="Picture 22"/>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3" name="Picture 29"/>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4" name="Picture 30"/>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5" name="Picture 31"/>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6" name="Picture 32"/>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7" name="Picture 33"/>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8" name="Picture 34"/>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sp>
        <p:nvSpPr>
          <p:cNvPr id="3076" name="Rectangle 4"/>
          <p:cNvSpPr>
            <a:spLocks noGrp="1" noChangeArrowheads="1"/>
          </p:cNvSpPr>
          <p:nvPr>
            <p:ph type="subTitle" idx="1"/>
          </p:nvPr>
        </p:nvSpPr>
        <p:spPr bwMode="gray">
          <a:xfrm>
            <a:off x="685800" y="3810000"/>
            <a:ext cx="6172200" cy="1066800"/>
          </a:xfrm>
        </p:spPr>
        <p:txBody>
          <a:bodyPr/>
          <a:lstStyle>
            <a:lvl1pPr marL="0" indent="0">
              <a:spcAft>
                <a:spcPts val="600"/>
              </a:spcAft>
              <a:buFontTx/>
              <a:buNone/>
              <a:defRPr sz="2000" b="0" baseline="0"/>
            </a:lvl1pPr>
          </a:lstStyle>
          <a:p>
            <a:r>
              <a:rPr lang="en-US" smtClean="0"/>
              <a:t>Click to edit Master subtitle style</a:t>
            </a:r>
            <a:endParaRPr lang="en-US" dirty="0"/>
          </a:p>
        </p:txBody>
      </p:sp>
      <p:sp>
        <p:nvSpPr>
          <p:cNvPr id="29" name="Rectangle 5"/>
          <p:cNvSpPr>
            <a:spLocks noGrp="1" noChangeArrowheads="1"/>
          </p:cNvSpPr>
          <p:nvPr>
            <p:ph type="ftr" sz="quarter" idx="10"/>
          </p:nvPr>
        </p:nvSpPr>
        <p:spPr/>
        <p:txBody>
          <a:bodyPr/>
          <a:lstStyle>
            <a:lvl1pPr>
              <a:defRPr/>
            </a:lvl1pPr>
          </a:lstStyle>
          <a:p>
            <a:endParaRPr lang="en-US" dirty="0"/>
          </a:p>
        </p:txBody>
      </p:sp>
      <p:sp>
        <p:nvSpPr>
          <p:cNvPr id="30" name="Rectangle 6"/>
          <p:cNvSpPr>
            <a:spLocks noGrp="1" noChangeArrowheads="1"/>
          </p:cNvSpPr>
          <p:nvPr>
            <p:ph type="sldNum" sz="quarter" idx="11"/>
          </p:nvPr>
        </p:nvSpPr>
        <p:spPr/>
        <p:txBody>
          <a:bodyPr/>
          <a:lstStyle>
            <a:lvl1pPr>
              <a:defRPr/>
            </a:lvl1pPr>
          </a:lstStyle>
          <a:p>
            <a:fld id="{9564F6EE-727A-2A4D-8828-63C9B99607DF}"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SCSP Product Overview</a:t>
            </a:r>
          </a:p>
        </p:txBody>
      </p:sp>
      <p:sp>
        <p:nvSpPr>
          <p:cNvPr id="8" name="Slide Number Placeholder 7"/>
          <p:cNvSpPr>
            <a:spLocks noGrp="1"/>
          </p:cNvSpPr>
          <p:nvPr>
            <p:ph type="sldNum" sz="quarter" idx="11"/>
          </p:nvPr>
        </p:nvSpPr>
        <p:spPr/>
        <p:txBody>
          <a:bodyPr/>
          <a:lstStyle>
            <a:lvl1pPr>
              <a:defRPr/>
            </a:lvl1pPr>
          </a:lstStyle>
          <a:p>
            <a:fld id="{774882AF-0005-4CF7-A60F-1AC7F0261B86}"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SCSP Product Overview</a:t>
            </a:r>
          </a:p>
        </p:txBody>
      </p:sp>
      <p:sp>
        <p:nvSpPr>
          <p:cNvPr id="3" name="Slide Number Placeholder 2"/>
          <p:cNvSpPr>
            <a:spLocks noGrp="1"/>
          </p:cNvSpPr>
          <p:nvPr>
            <p:ph type="sldNum" sz="quarter" idx="11"/>
          </p:nvPr>
        </p:nvSpPr>
        <p:spPr/>
        <p:txBody>
          <a:bodyPr/>
          <a:lstStyle>
            <a:lvl1pPr>
              <a:defRPr/>
            </a:lvl1pPr>
          </a:lstStyle>
          <a:p>
            <a:fld id="{1C2B277A-BD53-46DC-9FBE-938AC4B40420}"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875" y="1300163"/>
            <a:ext cx="4195763" cy="5024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1038" y="1300163"/>
            <a:ext cx="4195762" cy="5024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SCSP Product Overview</a:t>
            </a:r>
          </a:p>
        </p:txBody>
      </p:sp>
      <p:sp>
        <p:nvSpPr>
          <p:cNvPr id="6" name="Rectangle 6"/>
          <p:cNvSpPr>
            <a:spLocks noGrp="1" noChangeArrowheads="1"/>
          </p:cNvSpPr>
          <p:nvPr>
            <p:ph type="sldNum" sz="quarter" idx="11"/>
          </p:nvPr>
        </p:nvSpPr>
        <p:spPr>
          <a:ln/>
        </p:spPr>
        <p:txBody>
          <a:bodyPr/>
          <a:lstStyle>
            <a:lvl1pPr>
              <a:defRPr/>
            </a:lvl1pPr>
          </a:lstStyle>
          <a:p>
            <a:pPr>
              <a:defRPr/>
            </a:pPr>
            <a:fld id="{20FFCEAE-7BF8-4761-ADA9-EF82F9C375F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875" y="152400"/>
            <a:ext cx="6961188" cy="952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2875" y="1300163"/>
            <a:ext cx="4195763" cy="5024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1038" y="1300163"/>
            <a:ext cx="4195762" cy="5024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211888" y="6643688"/>
            <a:ext cx="1377950" cy="152400"/>
          </a:xfrm>
        </p:spPr>
        <p:txBody>
          <a:bodyPr/>
          <a:lstStyle>
            <a:lvl1pPr>
              <a:defRPr/>
            </a:lvl1pPr>
          </a:lstStyle>
          <a:p>
            <a:pPr>
              <a:defRPr/>
            </a:pPr>
            <a:r>
              <a:rPr lang="en-US"/>
              <a:t>SCSP Product Overview</a:t>
            </a:r>
          </a:p>
        </p:txBody>
      </p:sp>
      <p:sp>
        <p:nvSpPr>
          <p:cNvPr id="6" name="Slide Number Placeholder 5"/>
          <p:cNvSpPr>
            <a:spLocks noGrp="1"/>
          </p:cNvSpPr>
          <p:nvPr>
            <p:ph type="sldNum" sz="quarter" idx="11"/>
          </p:nvPr>
        </p:nvSpPr>
        <p:spPr>
          <a:xfrm>
            <a:off x="8874125" y="6643688"/>
            <a:ext cx="155575" cy="152400"/>
          </a:xfrm>
        </p:spPr>
        <p:txBody>
          <a:bodyPr/>
          <a:lstStyle>
            <a:lvl1pPr>
              <a:defRPr/>
            </a:lvl1pPr>
          </a:lstStyle>
          <a:p>
            <a:pPr>
              <a:defRPr/>
            </a:pPr>
            <a:fld id="{082EF527-7661-4168-B4AC-3A311CDCB9F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1"/>
          </p:nvPr>
        </p:nvSpPr>
        <p:spPr>
          <a:ln/>
        </p:spPr>
        <p:txBody>
          <a:bodyPr/>
          <a:lstStyle>
            <a:lvl1pPr>
              <a:defRPr/>
            </a:lvl1pPr>
          </a:lstStyle>
          <a:p>
            <a:fld id="{9AEC9F62-968E-AE4A-8826-A0B7A51B156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828800"/>
            <a:ext cx="8382000" cy="4343400"/>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2"/>
          </p:nvPr>
        </p:nvSpPr>
        <p:spPr>
          <a:xfrm>
            <a:off x="381000" y="1196715"/>
            <a:ext cx="8382000" cy="403485"/>
          </a:xfrm>
        </p:spPr>
        <p:txBody>
          <a:bodyPr/>
          <a:lstStyle>
            <a:lvl1pPr>
              <a:buNone/>
              <a:defRPr b="1">
                <a:solidFill>
                  <a:srgbClr val="969696"/>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Rectangle 5"/>
          <p:cNvSpPr>
            <a:spLocks noGrp="1" noChangeArrowheads="1"/>
          </p:cNvSpPr>
          <p:nvPr>
            <p:ph type="ftr" sz="quarter" idx="13"/>
          </p:nvPr>
        </p:nvSpPr>
        <p:spPr>
          <a:ln/>
        </p:spPr>
        <p:txBody>
          <a:bodyPr/>
          <a:lstStyle>
            <a:lvl1pPr>
              <a:defRPr/>
            </a:lvl1pPr>
          </a:lstStyle>
          <a:p>
            <a:endParaRPr lang="en-US" dirty="0"/>
          </a:p>
        </p:txBody>
      </p:sp>
      <p:sp>
        <p:nvSpPr>
          <p:cNvPr id="6" name="Rectangle 6"/>
          <p:cNvSpPr>
            <a:spLocks noGrp="1" noChangeArrowheads="1"/>
          </p:cNvSpPr>
          <p:nvPr>
            <p:ph type="sldNum" sz="quarter" idx="14"/>
          </p:nvPr>
        </p:nvSpPr>
        <p:spPr>
          <a:ln/>
        </p:spPr>
        <p:txBody>
          <a:bodyPr/>
          <a:lstStyle>
            <a:lvl1pPr>
              <a:defRPr/>
            </a:lvl1pPr>
          </a:lstStyle>
          <a:p>
            <a:fld id="{43F43A7D-8C68-0C4E-9C12-9AE05EA1622D}"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926236"/>
            <a:ext cx="4076700" cy="4245964"/>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2"/>
          </p:nvPr>
        </p:nvSpPr>
        <p:spPr>
          <a:xfrm>
            <a:off x="4701540" y="1926236"/>
            <a:ext cx="4061460" cy="4245964"/>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3"/>
          </p:nvPr>
        </p:nvSpPr>
        <p:spPr>
          <a:xfrm>
            <a:off x="381000" y="1364105"/>
            <a:ext cx="4093564"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8" name="Text Placeholder 6"/>
          <p:cNvSpPr>
            <a:spLocks noGrp="1"/>
          </p:cNvSpPr>
          <p:nvPr>
            <p:ph type="body" sz="quarter" idx="14"/>
          </p:nvPr>
        </p:nvSpPr>
        <p:spPr>
          <a:xfrm>
            <a:off x="4701540" y="1364105"/>
            <a:ext cx="4061460"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Rectangle 5"/>
          <p:cNvSpPr>
            <a:spLocks noGrp="1" noChangeArrowheads="1"/>
          </p:cNvSpPr>
          <p:nvPr>
            <p:ph type="ftr" sz="quarter" idx="15"/>
          </p:nvPr>
        </p:nvSpPr>
        <p:spPr>
          <a:ln/>
        </p:spPr>
        <p:txBody>
          <a:bodyPr/>
          <a:lstStyle>
            <a:lvl1pPr>
              <a:defRPr/>
            </a:lvl1pPr>
          </a:lstStyle>
          <a:p>
            <a:endParaRPr lang="en-US" dirty="0"/>
          </a:p>
        </p:txBody>
      </p:sp>
      <p:sp>
        <p:nvSpPr>
          <p:cNvPr id="10" name="Rectangle 6"/>
          <p:cNvSpPr>
            <a:spLocks noGrp="1" noChangeArrowheads="1"/>
          </p:cNvSpPr>
          <p:nvPr>
            <p:ph type="sldNum" sz="quarter" idx="16"/>
          </p:nvPr>
        </p:nvSpPr>
        <p:spPr>
          <a:ln/>
        </p:spPr>
        <p:txBody>
          <a:bodyPr/>
          <a:lstStyle>
            <a:lvl1pPr>
              <a:defRPr/>
            </a:lvl1pPr>
          </a:lstStyle>
          <a:p>
            <a:fld id="{AE733887-8D33-1347-A5EB-E5A4325DCB5A}" type="slidenum">
              <a:rPr lang="en-US"/>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pic>
        <p:nvPicPr>
          <p:cNvPr id="3" name="Picture 9" descr="SBD.004_simple_bar.png"/>
          <p:cNvPicPr>
            <a:picLocks noChangeAspect="1"/>
          </p:cNvPicPr>
          <p:nvPr userDrawn="1"/>
        </p:nvPicPr>
        <p:blipFill>
          <a:blip r:embed="rId2" cstate="print"/>
          <a:srcRect/>
          <a:stretch>
            <a:fillRect/>
          </a:stretch>
        </p:blipFill>
        <p:spPr bwMode="auto">
          <a:xfrm>
            <a:off x="228600" y="6330950"/>
            <a:ext cx="8686800" cy="298450"/>
          </a:xfrm>
          <a:prstGeom prst="rect">
            <a:avLst/>
          </a:prstGeom>
          <a:noFill/>
          <a:ln w="9525">
            <a:noFill/>
            <a:miter lim="800000"/>
            <a:headEnd/>
            <a:tailEnd/>
          </a:ln>
        </p:spPr>
      </p:pic>
      <p:pic>
        <p:nvPicPr>
          <p:cNvPr id="5" name="Picture 13" descr="SYM_Horiz_1.2.jpg"/>
          <p:cNvPicPr>
            <a:picLocks noChangeAspect="1"/>
          </p:cNvPicPr>
          <p:nvPr userDrawn="1"/>
        </p:nvPicPr>
        <p:blipFill>
          <a:blip r:embed="rId3" cstate="print"/>
          <a:srcRect/>
          <a:stretch>
            <a:fillRect/>
          </a:stretch>
        </p:blipFill>
        <p:spPr bwMode="auto">
          <a:xfrm>
            <a:off x="6959600" y="6284913"/>
            <a:ext cx="1343025" cy="355600"/>
          </a:xfrm>
          <a:prstGeom prst="rect">
            <a:avLst/>
          </a:prstGeom>
          <a:noFill/>
          <a:ln w="9525">
            <a:noFill/>
            <a:miter lim="800000"/>
            <a:headEnd/>
            <a:tailEnd/>
          </a:ln>
        </p:spPr>
      </p:pic>
      <p:pic>
        <p:nvPicPr>
          <p:cNvPr id="6" name="Picture 6"/>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7" name="Picture 5"/>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8" name="Picture 4"/>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9" name="Picture 7"/>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0" name="Picture 10"/>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1" name="Picture 11"/>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2" name="Picture 12"/>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3" name="Picture 9"/>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4" name="Picture 13"/>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5" name="Picture 17"/>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6" name="Picture 18"/>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7" name="Picture 19"/>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8" name="Picture 20"/>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19" name="Picture 21"/>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0" name="Picture 22"/>
          <p:cNvPicPr>
            <a:picLocks noChangeAspect="1" noChangeArrowheads="1"/>
          </p:cNvPicPr>
          <p:nvPr/>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1" name="Picture 29"/>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2" name="Picture 30"/>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3" name="Picture 31"/>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4" name="Picture 32"/>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5" name="Picture 33"/>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pic>
        <p:nvPicPr>
          <p:cNvPr id="26" name="Picture 34"/>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miter lim="800000"/>
            <a:headEnd/>
            <a:tailEnd/>
          </a:ln>
          <a:effectLst/>
        </p:spPr>
      </p:pic>
      <p:sp>
        <p:nvSpPr>
          <p:cNvPr id="3075" name="Rectangle 3"/>
          <p:cNvSpPr>
            <a:spLocks noGrp="1" noChangeArrowheads="1"/>
          </p:cNvSpPr>
          <p:nvPr>
            <p:ph type="ctrTitle"/>
          </p:nvPr>
        </p:nvSpPr>
        <p:spPr bwMode="gray">
          <a:xfrm>
            <a:off x="685800" y="3810000"/>
            <a:ext cx="7772400" cy="914400"/>
          </a:xfrm>
        </p:spPr>
        <p:txBody>
          <a:bodyPr/>
          <a:lstStyle>
            <a:lvl1pPr>
              <a:defRPr sz="3400" baseline="0">
                <a:solidFill>
                  <a:schemeClr val="tx1"/>
                </a:solidFill>
              </a:defRPr>
            </a:lvl1pPr>
          </a:lstStyle>
          <a:p>
            <a:r>
              <a:rPr lang="en-US" smtClean="0"/>
              <a:t>Click to edit Master title style</a:t>
            </a:r>
            <a:endParaRPr lang="en-US" dirty="0"/>
          </a:p>
        </p:txBody>
      </p:sp>
      <p:sp>
        <p:nvSpPr>
          <p:cNvPr id="27" name="Rectangle 5"/>
          <p:cNvSpPr>
            <a:spLocks noGrp="1" noChangeArrowheads="1"/>
          </p:cNvSpPr>
          <p:nvPr>
            <p:ph type="ftr" sz="quarter" idx="10"/>
          </p:nvPr>
        </p:nvSpPr>
        <p:spPr/>
        <p:txBody>
          <a:bodyPr/>
          <a:lstStyle>
            <a:lvl1pPr>
              <a:defRPr/>
            </a:lvl1pPr>
          </a:lstStyle>
          <a:p>
            <a:endParaRPr lang="en-US" dirty="0"/>
          </a:p>
        </p:txBody>
      </p:sp>
      <p:sp>
        <p:nvSpPr>
          <p:cNvPr id="28" name="Rectangle 6"/>
          <p:cNvSpPr>
            <a:spLocks noGrp="1" noChangeArrowheads="1"/>
          </p:cNvSpPr>
          <p:nvPr>
            <p:ph type="sldNum" sz="quarter" idx="11"/>
          </p:nvPr>
        </p:nvSpPr>
        <p:spPr/>
        <p:txBody>
          <a:bodyPr/>
          <a:lstStyle>
            <a:lvl1pPr>
              <a:defRPr/>
            </a:lvl1pPr>
          </a:lstStyle>
          <a:p>
            <a:fld id="{F476DCA1-2181-3D44-8F3A-0BE131671B9D}"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ransition with Background Pictu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3" cstate="print"/>
          <a:srcRect/>
          <a:stretch>
            <a:fillRect/>
          </a:stretch>
        </p:blipFill>
        <p:spPr bwMode="auto">
          <a:xfrm>
            <a:off x="0" y="5300663"/>
            <a:ext cx="9156700" cy="1566862"/>
          </a:xfrm>
          <a:prstGeom prst="rect">
            <a:avLst/>
          </a:prstGeom>
          <a:noFill/>
          <a:ln w="9525">
            <a:noFill/>
            <a:miter lim="800000"/>
            <a:headEnd/>
            <a:tailEnd/>
          </a:ln>
        </p:spPr>
      </p:pic>
      <p:pic>
        <p:nvPicPr>
          <p:cNvPr id="4" name="Picture 12" descr="SBD.004_simple_bar.png"/>
          <p:cNvPicPr>
            <a:picLocks noChangeAspect="1"/>
          </p:cNvPicPr>
          <p:nvPr userDrawn="1"/>
        </p:nvPicPr>
        <p:blipFill>
          <a:blip r:embed="rId4" cstate="print"/>
          <a:srcRect/>
          <a:stretch>
            <a:fillRect/>
          </a:stretch>
        </p:blipFill>
        <p:spPr bwMode="auto">
          <a:xfrm>
            <a:off x="228600" y="6330950"/>
            <a:ext cx="8686800" cy="298450"/>
          </a:xfrm>
          <a:prstGeom prst="rect">
            <a:avLst/>
          </a:prstGeom>
          <a:noFill/>
          <a:ln w="9525">
            <a:noFill/>
            <a:miter lim="800000"/>
            <a:headEnd/>
            <a:tailEnd/>
          </a:ln>
        </p:spPr>
      </p:pic>
      <p:sp>
        <p:nvSpPr>
          <p:cNvPr id="5" name="TextBox 4"/>
          <p:cNvSpPr txBox="1"/>
          <p:nvPr userDrawn="1"/>
        </p:nvSpPr>
        <p:spPr bwMode="black">
          <a:xfrm>
            <a:off x="4602163" y="6365875"/>
            <a:ext cx="2076450" cy="239713"/>
          </a:xfrm>
          <a:prstGeom prst="rect">
            <a:avLst/>
          </a:prstGeom>
          <a:noFill/>
          <a:ln w="9525" algn="ctr">
            <a:noFill/>
            <a:miter lim="800000"/>
            <a:headEnd/>
            <a:tailEnd/>
          </a:ln>
          <a:effectLst/>
        </p:spPr>
        <p:txBody>
          <a:bodyPr wrap="none" tIns="91440" bIns="91440" anchor="ctr">
            <a:prstTxWarp prst="textNoShape">
              <a:avLst/>
            </a:prstTxWarp>
          </a:bodyPr>
          <a:lstStyle/>
          <a:p>
            <a:pPr algn="r" eaLnBrk="0" hangingPunct="0">
              <a:lnSpc>
                <a:spcPct val="90000"/>
              </a:lnSpc>
              <a:defRPr/>
            </a:pPr>
            <a:r>
              <a:rPr lang="en-US" sz="1200" dirty="0">
                <a:solidFill>
                  <a:schemeClr val="bg2">
                    <a:lumMod val="50000"/>
                  </a:schemeClr>
                </a:solidFill>
                <a:latin typeface="Calibri" pitchFamily="34" charset="0"/>
                <a:ea typeface="+mn-ea"/>
                <a:cs typeface="Calibri" pitchFamily="34" charset="0"/>
              </a:rPr>
              <a:t>2011 WORLDWIDE SALES &amp; MARKETING CONFERENCE</a:t>
            </a:r>
          </a:p>
        </p:txBody>
      </p:sp>
      <p:pic>
        <p:nvPicPr>
          <p:cNvPr id="6" name="Picture 14" descr="SYM_Horiz_1.2.jpg"/>
          <p:cNvPicPr>
            <a:picLocks noChangeAspect="1"/>
          </p:cNvPicPr>
          <p:nvPr userDrawn="1"/>
        </p:nvPicPr>
        <p:blipFill>
          <a:blip r:embed="rId5" cstate="print"/>
          <a:srcRect/>
          <a:stretch>
            <a:fillRect/>
          </a:stretch>
        </p:blipFill>
        <p:spPr bwMode="auto">
          <a:xfrm>
            <a:off x="6959600" y="6284913"/>
            <a:ext cx="1343025" cy="355600"/>
          </a:xfrm>
          <a:prstGeom prst="rect">
            <a:avLst/>
          </a:prstGeom>
          <a:noFill/>
          <a:ln w="9525">
            <a:noFill/>
            <a:miter lim="800000"/>
            <a:headEnd/>
            <a:tailEnd/>
          </a:ln>
        </p:spPr>
      </p:pic>
      <p:sp>
        <p:nvSpPr>
          <p:cNvPr id="2" name="Title 1"/>
          <p:cNvSpPr>
            <a:spLocks noGrp="1"/>
          </p:cNvSpPr>
          <p:nvPr>
            <p:ph type="title"/>
          </p:nvPr>
        </p:nvSpPr>
        <p:spPr>
          <a:xfrm>
            <a:off x="381000" y="5334000"/>
            <a:ext cx="8382000" cy="838200"/>
          </a:xfrm>
        </p:spPr>
        <p:txBody>
          <a:bodyPr/>
          <a:lstStyle>
            <a:lvl1pPr>
              <a:defRPr sz="2400"/>
            </a:lvl1pPr>
          </a:lstStyle>
          <a:p>
            <a:r>
              <a:rPr lang="en-US" smtClean="0"/>
              <a:t>Click to edit Master title style</a:t>
            </a:r>
            <a:endParaRPr lang="en-US" dirty="0"/>
          </a:p>
        </p:txBody>
      </p:sp>
      <p:sp>
        <p:nvSpPr>
          <p:cNvPr id="7" name="Rectangle 5"/>
          <p:cNvSpPr>
            <a:spLocks noGrp="1" noChangeArrowheads="1"/>
          </p:cNvSpPr>
          <p:nvPr>
            <p:ph type="ftr" sz="quarter" idx="10"/>
          </p:nvPr>
        </p:nvSpPr>
        <p:spPr/>
        <p:txBody>
          <a:bodyPr/>
          <a:lstStyle>
            <a:lvl1pPr>
              <a:defRPr/>
            </a:lvl1pPr>
          </a:lstStyle>
          <a:p>
            <a:endParaRPr lang="en-US" dirty="0"/>
          </a:p>
        </p:txBody>
      </p:sp>
      <p:sp>
        <p:nvSpPr>
          <p:cNvPr id="8" name="Rectangle 6"/>
          <p:cNvSpPr>
            <a:spLocks noGrp="1" noChangeArrowheads="1"/>
          </p:cNvSpPr>
          <p:nvPr>
            <p:ph type="sldNum" sz="quarter" idx="11"/>
          </p:nvPr>
        </p:nvSpPr>
        <p:spPr/>
        <p:txBody>
          <a:bodyPr/>
          <a:lstStyle>
            <a:lvl1pPr>
              <a:defRPr/>
            </a:lvl1pPr>
          </a:lstStyle>
          <a:p>
            <a:fld id="{55B5EF04-23FF-1543-9AD9-06AF2117B8DB}"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371599"/>
            <a:ext cx="8382001" cy="4800601"/>
          </a:xfrm>
        </p:spPr>
        <p:txBody>
          <a:bodyPr/>
          <a:lstStyle/>
          <a:p>
            <a:pPr lvl="0"/>
            <a:r>
              <a:rPr lang="en-US" noProof="0" dirty="0" smtClean="0"/>
              <a:t>Click icon to add chart</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Rectangle 5"/>
          <p:cNvSpPr>
            <a:spLocks noGrp="1" noChangeArrowheads="1"/>
          </p:cNvSpPr>
          <p:nvPr>
            <p:ph type="ftr" sz="quarter" idx="13"/>
          </p:nvPr>
        </p:nvSpPr>
        <p:spPr>
          <a:ln/>
        </p:spPr>
        <p:txBody>
          <a:bodyPr/>
          <a:lstStyle>
            <a:lvl1pPr>
              <a:defRPr/>
            </a:lvl1pPr>
          </a:lstStyle>
          <a:p>
            <a:endParaRPr lang="en-US" dirty="0"/>
          </a:p>
        </p:txBody>
      </p:sp>
      <p:sp>
        <p:nvSpPr>
          <p:cNvPr id="5" name="Rectangle 6"/>
          <p:cNvSpPr>
            <a:spLocks noGrp="1" noChangeArrowheads="1"/>
          </p:cNvSpPr>
          <p:nvPr>
            <p:ph type="sldNum" sz="quarter" idx="14"/>
          </p:nvPr>
        </p:nvSpPr>
        <p:spPr>
          <a:ln/>
        </p:spPr>
        <p:txBody>
          <a:bodyPr/>
          <a:lstStyle>
            <a:lvl1pPr>
              <a:defRPr/>
            </a:lvl1pPr>
          </a:lstStyle>
          <a:p>
            <a:fld id="{4AE30311-75F5-214B-B7CE-909CAC0B81F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828800"/>
            <a:ext cx="8382001" cy="4343400"/>
          </a:xfrm>
        </p:spPr>
        <p:txBody>
          <a:bodyPr/>
          <a:lstStyle/>
          <a:p>
            <a:pPr lvl="0"/>
            <a:r>
              <a:rPr lang="en-US" noProof="0" dirty="0" smtClean="0"/>
              <a:t>Click icon to add chart</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81000" y="1196715"/>
            <a:ext cx="8382000" cy="403485"/>
          </a:xfrm>
          <a:noFill/>
          <a:ln w="9525">
            <a:noFill/>
            <a:miter lim="800000"/>
            <a:headEnd/>
            <a:tailEnd/>
          </a:ln>
        </p:spPr>
        <p:txBody>
          <a:bodyPr/>
          <a:lstStyle>
            <a:lvl1pPr>
              <a:buNone/>
              <a:defRPr lang="en-US" sz="2400" b="1" dirty="0">
                <a:solidFill>
                  <a:srgbClr val="969696"/>
                </a:solidFill>
                <a:latin typeface="+mj-lt"/>
                <a:ea typeface="+mn-ea"/>
                <a:cs typeface="+mn-cs"/>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Rectangle 5"/>
          <p:cNvSpPr>
            <a:spLocks noGrp="1" noChangeArrowheads="1"/>
          </p:cNvSpPr>
          <p:nvPr>
            <p:ph type="ftr" sz="quarter" idx="14"/>
          </p:nvPr>
        </p:nvSpPr>
        <p:spPr>
          <a:ln/>
        </p:spPr>
        <p:txBody>
          <a:bodyPr/>
          <a:lstStyle>
            <a:lvl1pPr>
              <a:defRPr/>
            </a:lvl1pPr>
          </a:lstStyle>
          <a:p>
            <a:endParaRPr lang="en-US" dirty="0"/>
          </a:p>
        </p:txBody>
      </p:sp>
      <p:sp>
        <p:nvSpPr>
          <p:cNvPr id="8" name="Rectangle 6"/>
          <p:cNvSpPr>
            <a:spLocks noGrp="1" noChangeArrowheads="1"/>
          </p:cNvSpPr>
          <p:nvPr>
            <p:ph type="sldNum" sz="quarter" idx="15"/>
          </p:nvPr>
        </p:nvSpPr>
        <p:spPr>
          <a:ln/>
        </p:spPr>
        <p:txBody>
          <a:bodyPr/>
          <a:lstStyle>
            <a:lvl1pPr>
              <a:defRPr/>
            </a:lvl1pPr>
          </a:lstStyle>
          <a:p>
            <a:fld id="{2BFAD579-40CB-5244-82EB-E2D63F490D3A}"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p:txBody>
          <a:bodyPr/>
          <a:lstStyle/>
          <a:p>
            <a:pPr lvl="0"/>
            <a:endParaRPr lang="en-US" noProof="0"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Rectangle 5"/>
          <p:cNvSpPr>
            <a:spLocks noGrp="1" noChangeArrowheads="1"/>
          </p:cNvSpPr>
          <p:nvPr>
            <p:ph type="ftr" sz="quarter" idx="14"/>
          </p:nvPr>
        </p:nvSpPr>
        <p:spPr>
          <a:ln/>
        </p:spPr>
        <p:txBody>
          <a:bodyPr/>
          <a:lstStyle>
            <a:lvl1pPr>
              <a:defRPr/>
            </a:lvl1pPr>
          </a:lstStyle>
          <a:p>
            <a:endParaRPr lang="en-US" dirty="0"/>
          </a:p>
        </p:txBody>
      </p:sp>
      <p:sp>
        <p:nvSpPr>
          <p:cNvPr id="5" name="Rectangle 6"/>
          <p:cNvSpPr>
            <a:spLocks noGrp="1" noChangeArrowheads="1"/>
          </p:cNvSpPr>
          <p:nvPr>
            <p:ph type="sldNum" sz="quarter" idx="15"/>
          </p:nvPr>
        </p:nvSpPr>
        <p:spPr>
          <a:ln/>
        </p:spPr>
        <p:txBody>
          <a:bodyPr/>
          <a:lstStyle>
            <a:lvl1pPr>
              <a:defRPr/>
            </a:lvl1pPr>
          </a:lstStyle>
          <a:p>
            <a:fld id="{2584AC67-C1B2-9448-B98C-942BD4DAB82A}"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11" descr="SBD.004_simple_bar.png"/>
          <p:cNvPicPr>
            <a:picLocks noChangeAspect="1"/>
          </p:cNvPicPr>
          <p:nvPr/>
        </p:nvPicPr>
        <p:blipFill>
          <a:blip r:embed="rId20" cstate="print"/>
          <a:srcRect/>
          <a:stretch>
            <a:fillRect/>
          </a:stretch>
        </p:blipFill>
        <p:spPr bwMode="auto">
          <a:xfrm>
            <a:off x="228600" y="6330950"/>
            <a:ext cx="8686800" cy="298450"/>
          </a:xfrm>
          <a:prstGeom prst="rect">
            <a:avLst/>
          </a:prstGeom>
          <a:noFill/>
          <a:ln w="9525">
            <a:noFill/>
            <a:miter lim="800000"/>
            <a:headEnd/>
            <a:tailEnd/>
          </a:ln>
        </p:spPr>
      </p:pic>
      <p:sp>
        <p:nvSpPr>
          <p:cNvPr id="1027" name="Rectangle 2"/>
          <p:cNvSpPr>
            <a:spLocks noGrp="1" noChangeArrowheads="1"/>
          </p:cNvSpPr>
          <p:nvPr>
            <p:ph type="title"/>
          </p:nvPr>
        </p:nvSpPr>
        <p:spPr bwMode="black">
          <a:xfrm>
            <a:off x="381000" y="304800"/>
            <a:ext cx="8382000" cy="8382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a:t>Click to add title</a:t>
            </a:r>
            <a:br>
              <a:rPr lang="en-US"/>
            </a:br>
            <a:r>
              <a:rPr lang="en-US"/>
              <a:t>two-line title wraps upward</a:t>
            </a:r>
          </a:p>
        </p:txBody>
      </p:sp>
      <p:sp>
        <p:nvSpPr>
          <p:cNvPr id="1028" name="Rectangle 3"/>
          <p:cNvSpPr>
            <a:spLocks noGrp="1" noChangeArrowheads="1"/>
          </p:cNvSpPr>
          <p:nvPr>
            <p:ph type="body" idx="1"/>
          </p:nvPr>
        </p:nvSpPr>
        <p:spPr bwMode="auto">
          <a:xfrm>
            <a:off x="381000" y="1371600"/>
            <a:ext cx="8382000" cy="48006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81000" y="6357938"/>
            <a:ext cx="4183063" cy="23336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200">
                <a:solidFill>
                  <a:srgbClr val="4E4845"/>
                </a:solidFill>
                <a:latin typeface="Calibri" pitchFamily="-106" charset="0"/>
                <a:ea typeface="Calibri" pitchFamily="-106" charset="0"/>
                <a:cs typeface="Calibri" pitchFamily="-106" charset="0"/>
              </a:defRPr>
            </a:lvl1pPr>
          </a:lstStyle>
          <a:p>
            <a:endParaRPr lang="en-US" dirty="0"/>
          </a:p>
        </p:txBody>
      </p:sp>
      <p:sp>
        <p:nvSpPr>
          <p:cNvPr id="1030" name="Rectangle 6"/>
          <p:cNvSpPr>
            <a:spLocks noGrp="1" noChangeArrowheads="1"/>
          </p:cNvSpPr>
          <p:nvPr>
            <p:ph type="sldNum" sz="quarter" idx="4"/>
          </p:nvPr>
        </p:nvSpPr>
        <p:spPr bwMode="white">
          <a:xfrm>
            <a:off x="8548688" y="6397625"/>
            <a:ext cx="153987" cy="1539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ctr" eaLnBrk="0" hangingPunct="0">
              <a:defRPr sz="1000" b="1">
                <a:solidFill>
                  <a:schemeClr val="bg1"/>
                </a:solidFill>
                <a:latin typeface="Calibri" pitchFamily="-106" charset="0"/>
                <a:ea typeface="Calibri" pitchFamily="-106" charset="0"/>
                <a:cs typeface="Calibri" pitchFamily="-106" charset="0"/>
              </a:defRPr>
            </a:lvl1pPr>
          </a:lstStyle>
          <a:p>
            <a:fld id="{0FDDF920-D48C-1D40-B0A8-4D1135BFF017}" type="slidenum">
              <a:rPr lang="en-US"/>
              <a:pPr/>
              <a:t>‹#›</a:t>
            </a:fld>
            <a:endParaRPr lang="en-US" dirty="0"/>
          </a:p>
        </p:txBody>
      </p:sp>
      <p:pic>
        <p:nvPicPr>
          <p:cNvPr id="1032" name="Picture 8" descr="SYM_Horiz_1.2.jpg"/>
          <p:cNvPicPr>
            <a:picLocks noChangeAspect="1"/>
          </p:cNvPicPr>
          <p:nvPr/>
        </p:nvPicPr>
        <p:blipFill>
          <a:blip r:embed="rId21" cstate="print"/>
          <a:srcRect/>
          <a:stretch>
            <a:fillRect/>
          </a:stretch>
        </p:blipFill>
        <p:spPr bwMode="auto">
          <a:xfrm>
            <a:off x="6959600" y="6284913"/>
            <a:ext cx="1343025" cy="355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5" r:id="rId1"/>
    <p:sldLayoutId id="2147483845" r:id="rId2"/>
    <p:sldLayoutId id="2147483846" r:id="rId3"/>
    <p:sldLayoutId id="2147483847" r:id="rId4"/>
    <p:sldLayoutId id="2147483856" r:id="rId5"/>
    <p:sldLayoutId id="2147483857" r:id="rId6"/>
    <p:sldLayoutId id="2147483848" r:id="rId7"/>
    <p:sldLayoutId id="2147483849" r:id="rId8"/>
    <p:sldLayoutId id="2147483850" r:id="rId9"/>
    <p:sldLayoutId id="2147483851" r:id="rId10"/>
    <p:sldLayoutId id="2147483852" r:id="rId11"/>
    <p:sldLayoutId id="2147483853" r:id="rId12"/>
    <p:sldLayoutId id="2147483854" r:id="rId13"/>
    <p:sldLayoutId id="2147483858" r:id="rId14"/>
    <p:sldLayoutId id="2147483859" r:id="rId15"/>
    <p:sldLayoutId id="2147483860" r:id="rId16"/>
    <p:sldLayoutId id="2147483861" r:id="rId17"/>
    <p:sldLayoutId id="2147483863" r:id="rId18"/>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2800" b="1">
          <a:solidFill>
            <a:schemeClr val="tx1"/>
          </a:solidFill>
          <a:latin typeface="+mj-lt"/>
          <a:ea typeface="ＭＳ Ｐゴシック" pitchFamily="-106" charset="-128"/>
          <a:cs typeface="ＭＳ Ｐゴシック" pitchFamily="-106" charset="-128"/>
        </a:defRPr>
      </a:lvl1pPr>
      <a:lvl2pPr algn="l" rtl="0" fontAlgn="base">
        <a:lnSpc>
          <a:spcPct val="90000"/>
        </a:lnSpc>
        <a:spcBef>
          <a:spcPct val="0"/>
        </a:spcBef>
        <a:spcAft>
          <a:spcPct val="0"/>
        </a:spcAft>
        <a:defRPr sz="2800" b="1">
          <a:solidFill>
            <a:schemeClr val="tx1"/>
          </a:solidFill>
          <a:latin typeface="Calibri" pitchFamily="-106" charset="0"/>
          <a:ea typeface="ＭＳ Ｐゴシック" pitchFamily="-106" charset="-128"/>
          <a:cs typeface="ＭＳ Ｐゴシック" pitchFamily="-106" charset="-128"/>
        </a:defRPr>
      </a:lvl2pPr>
      <a:lvl3pPr algn="l" rtl="0" fontAlgn="base">
        <a:lnSpc>
          <a:spcPct val="90000"/>
        </a:lnSpc>
        <a:spcBef>
          <a:spcPct val="0"/>
        </a:spcBef>
        <a:spcAft>
          <a:spcPct val="0"/>
        </a:spcAft>
        <a:defRPr sz="2800" b="1">
          <a:solidFill>
            <a:schemeClr val="tx1"/>
          </a:solidFill>
          <a:latin typeface="Calibri" pitchFamily="-106" charset="0"/>
          <a:ea typeface="ＭＳ Ｐゴシック" pitchFamily="-106" charset="-128"/>
          <a:cs typeface="ＭＳ Ｐゴシック" pitchFamily="-106" charset="-128"/>
        </a:defRPr>
      </a:lvl3pPr>
      <a:lvl4pPr algn="l" rtl="0" fontAlgn="base">
        <a:lnSpc>
          <a:spcPct val="90000"/>
        </a:lnSpc>
        <a:spcBef>
          <a:spcPct val="0"/>
        </a:spcBef>
        <a:spcAft>
          <a:spcPct val="0"/>
        </a:spcAft>
        <a:defRPr sz="2800" b="1">
          <a:solidFill>
            <a:schemeClr val="tx1"/>
          </a:solidFill>
          <a:latin typeface="Calibri" pitchFamily="-106" charset="0"/>
          <a:ea typeface="ＭＳ Ｐゴシック" pitchFamily="-106" charset="-128"/>
          <a:cs typeface="ＭＳ Ｐゴシック" pitchFamily="-106" charset="-128"/>
        </a:defRPr>
      </a:lvl4pPr>
      <a:lvl5pPr algn="l" rtl="0" fontAlgn="base">
        <a:lnSpc>
          <a:spcPct val="90000"/>
        </a:lnSpc>
        <a:spcBef>
          <a:spcPct val="0"/>
        </a:spcBef>
        <a:spcAft>
          <a:spcPct val="0"/>
        </a:spcAft>
        <a:defRPr sz="2800" b="1">
          <a:solidFill>
            <a:schemeClr val="tx1"/>
          </a:solidFill>
          <a:latin typeface="Calibri" pitchFamily="-106" charset="0"/>
          <a:ea typeface="ＭＳ Ｐゴシック" pitchFamily="-106" charset="-128"/>
          <a:cs typeface="ＭＳ Ｐゴシック" pitchFamily="-106" charset="-128"/>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1775" indent="-231775" algn="l" rtl="0" fontAlgn="base">
        <a:lnSpc>
          <a:spcPct val="90000"/>
        </a:lnSpc>
        <a:spcBef>
          <a:spcPct val="0"/>
        </a:spcBef>
        <a:spcAft>
          <a:spcPts val="1200"/>
        </a:spcAft>
        <a:buClr>
          <a:srgbClr val="4E4845"/>
        </a:buClr>
        <a:buChar char="•"/>
        <a:defRPr sz="2400">
          <a:solidFill>
            <a:srgbClr val="4E4845"/>
          </a:solidFill>
          <a:latin typeface="+mn-lt"/>
          <a:ea typeface="ＭＳ Ｐゴシック" pitchFamily="-106" charset="-128"/>
          <a:cs typeface="ＭＳ Ｐゴシック" pitchFamily="-106" charset="-128"/>
        </a:defRPr>
      </a:lvl1pPr>
      <a:lvl2pPr marL="517525" indent="-233363" algn="l" rtl="0" fontAlgn="base">
        <a:lnSpc>
          <a:spcPct val="90000"/>
        </a:lnSpc>
        <a:spcBef>
          <a:spcPct val="0"/>
        </a:spcBef>
        <a:spcAft>
          <a:spcPts val="1000"/>
        </a:spcAft>
        <a:buClr>
          <a:srgbClr val="4E4845"/>
        </a:buClr>
        <a:buFont typeface="Arial" pitchFamily="-106" charset="0"/>
        <a:buChar char="–"/>
        <a:defRPr sz="2000">
          <a:solidFill>
            <a:srgbClr val="4E4845"/>
          </a:solidFill>
          <a:latin typeface="+mn-lt"/>
          <a:ea typeface="ＭＳ Ｐゴシック" pitchFamily="-106" charset="-128"/>
        </a:defRPr>
      </a:lvl2pPr>
      <a:lvl3pPr marL="688975" indent="-171450" algn="l" rtl="0" fontAlgn="base">
        <a:lnSpc>
          <a:spcPct val="90000"/>
        </a:lnSpc>
        <a:spcBef>
          <a:spcPct val="0"/>
        </a:spcBef>
        <a:spcAft>
          <a:spcPts val="800"/>
        </a:spcAft>
        <a:buClr>
          <a:srgbClr val="4E4845"/>
        </a:buClr>
        <a:buChar char="•"/>
        <a:defRPr sz="1600">
          <a:solidFill>
            <a:srgbClr val="4E4845"/>
          </a:solidFill>
          <a:latin typeface="+mn-lt"/>
          <a:ea typeface="ＭＳ Ｐゴシック" pitchFamily="-106" charset="-128"/>
        </a:defRPr>
      </a:lvl3pPr>
      <a:lvl4pPr marL="854075" indent="-165100" algn="l" rtl="0" fontAlgn="base">
        <a:lnSpc>
          <a:spcPct val="90000"/>
        </a:lnSpc>
        <a:spcBef>
          <a:spcPct val="0"/>
        </a:spcBef>
        <a:spcAft>
          <a:spcPts val="600"/>
        </a:spcAft>
        <a:buClr>
          <a:srgbClr val="4E4845"/>
        </a:buClr>
        <a:buChar char="–"/>
        <a:defRPr sz="1400">
          <a:solidFill>
            <a:srgbClr val="4E4845"/>
          </a:solidFill>
          <a:latin typeface="+mn-lt"/>
          <a:ea typeface="ＭＳ Ｐゴシック" pitchFamily="-106" charset="-128"/>
        </a:defRPr>
      </a:lvl4pPr>
      <a:lvl5pPr marL="974725" indent="-120650" algn="l" rtl="0" fontAlgn="base">
        <a:lnSpc>
          <a:spcPct val="90000"/>
        </a:lnSpc>
        <a:spcBef>
          <a:spcPct val="0"/>
        </a:spcBef>
        <a:spcAft>
          <a:spcPts val="600"/>
        </a:spcAft>
        <a:buClr>
          <a:srgbClr val="4E4845"/>
        </a:buClr>
        <a:buFont typeface="Arial" pitchFamily="-106" charset="0"/>
        <a:buChar char="•"/>
        <a:defRPr sz="1200">
          <a:solidFill>
            <a:srgbClr val="4E4845"/>
          </a:solidFill>
          <a:latin typeface="+mn-lt"/>
          <a:ea typeface="ＭＳ Ｐゴシック" pitchFamily="-106" charset="-128"/>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46.jpe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chart" Target="../charts/chart1.xml"/><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50.jp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16.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2"/>
          <p:cNvSpPr>
            <a:spLocks noGrp="1"/>
          </p:cNvSpPr>
          <p:nvPr>
            <p:ph type="ctrTitle"/>
          </p:nvPr>
        </p:nvSpPr>
        <p:spPr>
          <a:xfrm>
            <a:off x="492851" y="2945222"/>
            <a:ext cx="7772400" cy="914400"/>
          </a:xfrm>
        </p:spPr>
        <p:txBody>
          <a:bodyPr/>
          <a:lstStyle/>
          <a:p>
            <a:r>
              <a:rPr lang="ru-RU"/>
              <a:t>Защита критически важных систем от эксплуатации 0-day уязвимостей</a:t>
            </a:r>
            <a:endParaRPr lang="en-US" dirty="0" smtClean="0"/>
          </a:p>
        </p:txBody>
      </p:sp>
      <p:sp>
        <p:nvSpPr>
          <p:cNvPr id="5" name="Subtitle 3"/>
          <p:cNvSpPr txBox="1">
            <a:spLocks/>
          </p:cNvSpPr>
          <p:nvPr/>
        </p:nvSpPr>
        <p:spPr bwMode="gray">
          <a:xfrm>
            <a:off x="362211" y="5221266"/>
            <a:ext cx="3297477" cy="3810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ts val="1200"/>
              </a:spcAft>
              <a:buClr>
                <a:srgbClr val="4E4845"/>
              </a:buClr>
              <a:buSzTx/>
              <a:buFontTx/>
              <a:buNone/>
              <a:tabLst/>
              <a:defRPr/>
            </a:pPr>
            <a:r>
              <a:rPr lang="ru-RU" b="1" kern="0" noProof="0" dirty="0" smtClean="0">
                <a:solidFill>
                  <a:srgbClr val="4E4845"/>
                </a:solidFill>
                <a:latin typeface="+mn-lt"/>
              </a:rPr>
              <a:t>Михаил Савушкин</a:t>
            </a:r>
            <a:endParaRPr kumimoji="0" lang="en-US" sz="2400" b="1" i="0" u="none" strike="noStrike" kern="0" cap="none" spc="0" normalizeH="0" baseline="0" noProof="0" dirty="0" smtClean="0">
              <a:ln>
                <a:noFill/>
              </a:ln>
              <a:solidFill>
                <a:srgbClr val="4E4845"/>
              </a:solidFill>
              <a:effectLst/>
              <a:uLnTx/>
              <a:uFillTx/>
              <a:latin typeface="+mn-lt"/>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4733365" y="1043492"/>
            <a:ext cx="4214871" cy="5185186"/>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lnSpc>
                <a:spcPct val="90000"/>
              </a:lnSpc>
            </a:pPr>
            <a:r>
              <a:rPr lang="en-US" dirty="0">
                <a:solidFill>
                  <a:schemeClr val="bg1"/>
                </a:solidFill>
                <a:latin typeface="+mn-lt"/>
              </a:rPr>
              <a:t>Re</a:t>
            </a:r>
          </a:p>
        </p:txBody>
      </p:sp>
      <p:sp>
        <p:nvSpPr>
          <p:cNvPr id="17" name="Content Placeholder 4"/>
          <p:cNvSpPr>
            <a:spLocks noGrp="1"/>
          </p:cNvSpPr>
          <p:nvPr>
            <p:ph idx="1"/>
          </p:nvPr>
        </p:nvSpPr>
        <p:spPr>
          <a:xfrm>
            <a:off x="5056094" y="1043492"/>
            <a:ext cx="3892142" cy="5185186"/>
          </a:xfrm>
        </p:spPr>
        <p:txBody>
          <a:bodyPr>
            <a:normAutofit/>
          </a:bodyPr>
          <a:lstStyle/>
          <a:p>
            <a:pPr marL="0" indent="0">
              <a:buNone/>
            </a:pPr>
            <a:endParaRPr lang="ru-RU" sz="1800" dirty="0" smtClean="0"/>
          </a:p>
          <a:p>
            <a:pPr marL="0" indent="0">
              <a:buNone/>
            </a:pPr>
            <a:r>
              <a:rPr lang="ru-RU" sz="1800" dirty="0" smtClean="0"/>
              <a:t>Контроль </a:t>
            </a:r>
            <a:r>
              <a:rPr lang="ru-RU" sz="1800" dirty="0"/>
              <a:t>поведения приложений и ОС на основе поведенческих политик</a:t>
            </a:r>
            <a:endParaRPr lang="ru-RU" sz="1800" dirty="0" smtClean="0"/>
          </a:p>
          <a:p>
            <a:endParaRPr lang="ru-RU" sz="1800" dirty="0" smtClean="0"/>
          </a:p>
          <a:p>
            <a:r>
              <a:rPr lang="ru-RU" sz="1800" dirty="0" smtClean="0"/>
              <a:t>Поведение  </a:t>
            </a:r>
            <a:r>
              <a:rPr lang="ru-RU" sz="1800" dirty="0"/>
              <a:t>/ Политики</a:t>
            </a:r>
          </a:p>
          <a:p>
            <a:r>
              <a:rPr lang="ru-RU" sz="1800" dirty="0"/>
              <a:t>Блокировка неизвестного</a:t>
            </a:r>
          </a:p>
          <a:p>
            <a:r>
              <a:rPr lang="ru-RU" sz="1800" dirty="0" err="1"/>
              <a:t>Проактивно</a:t>
            </a:r>
            <a:endParaRPr lang="ru-RU" sz="1800" dirty="0"/>
          </a:p>
          <a:p>
            <a:r>
              <a:rPr lang="ru-RU" sz="1800" dirty="0" smtClean="0"/>
              <a:t>Эффективно </a:t>
            </a:r>
            <a:r>
              <a:rPr lang="ru-RU" sz="1800" dirty="0"/>
              <a:t>для: </a:t>
            </a:r>
          </a:p>
          <a:p>
            <a:pPr lvl="1"/>
            <a:r>
              <a:rPr lang="ru-RU" sz="1400" dirty="0"/>
              <a:t>атак 0 дня,</a:t>
            </a:r>
          </a:p>
          <a:p>
            <a:pPr lvl="1"/>
            <a:r>
              <a:rPr lang="ru-RU" sz="1400" dirty="0"/>
              <a:t>Защищает ОС от приложений и пользователей</a:t>
            </a:r>
          </a:p>
          <a:p>
            <a:pPr lvl="1"/>
            <a:r>
              <a:rPr lang="ru-RU" sz="1400" dirty="0"/>
              <a:t>Защищает приложения друг от друга</a:t>
            </a:r>
          </a:p>
        </p:txBody>
      </p:sp>
      <p:sp>
        <p:nvSpPr>
          <p:cNvPr id="41" name="Title 1"/>
          <p:cNvSpPr>
            <a:spLocks noGrp="1"/>
          </p:cNvSpPr>
          <p:nvPr>
            <p:ph type="title"/>
          </p:nvPr>
        </p:nvSpPr>
        <p:spPr>
          <a:xfrm>
            <a:off x="182880" y="142875"/>
            <a:ext cx="8489633" cy="365125"/>
          </a:xfrm>
        </p:spPr>
        <p:txBody>
          <a:bodyPr/>
          <a:lstStyle/>
          <a:p>
            <a:r>
              <a:rPr lang="ru-RU" dirty="0"/>
              <a:t>Поведенческий анализ и Традиционная защита</a:t>
            </a:r>
            <a:endParaRPr lang="en-IE" dirty="0"/>
          </a:p>
        </p:txBody>
      </p:sp>
      <p:sp>
        <p:nvSpPr>
          <p:cNvPr id="22" name="Rectangle 21"/>
          <p:cNvSpPr/>
          <p:nvPr/>
        </p:nvSpPr>
        <p:spPr bwMode="auto">
          <a:xfrm>
            <a:off x="4733365" y="532513"/>
            <a:ext cx="4214871" cy="449580"/>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Поведенческий анализ</a:t>
            </a:r>
            <a:endParaRPr kumimoji="0" lang="en-US" sz="2000" b="1" i="0" u="none" strike="noStrike" cap="none" normalizeH="0" baseline="0" dirty="0" err="1" smtClean="0">
              <a:ln>
                <a:noFill/>
              </a:ln>
              <a:solidFill>
                <a:srgbClr val="FFCC00"/>
              </a:solidFill>
              <a:effectLst/>
              <a:latin typeface="+mn-lt"/>
            </a:endParaRPr>
          </a:p>
        </p:txBody>
      </p:sp>
      <p:sp>
        <p:nvSpPr>
          <p:cNvPr id="24" name="Rectangle 23"/>
          <p:cNvSpPr/>
          <p:nvPr/>
        </p:nvSpPr>
        <p:spPr bwMode="auto">
          <a:xfrm>
            <a:off x="367553" y="1034528"/>
            <a:ext cx="4214871" cy="5185186"/>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lnSpc>
                <a:spcPct val="90000"/>
              </a:lnSpc>
            </a:pPr>
            <a:r>
              <a:rPr lang="en-US" dirty="0">
                <a:solidFill>
                  <a:schemeClr val="bg1"/>
                </a:solidFill>
                <a:latin typeface="+mn-lt"/>
              </a:rPr>
              <a:t>Re</a:t>
            </a:r>
          </a:p>
        </p:txBody>
      </p:sp>
      <p:sp>
        <p:nvSpPr>
          <p:cNvPr id="26" name="Content Placeholder 4"/>
          <p:cNvSpPr>
            <a:spLocks noGrp="1"/>
          </p:cNvSpPr>
          <p:nvPr>
            <p:ph idx="1"/>
          </p:nvPr>
        </p:nvSpPr>
        <p:spPr>
          <a:xfrm>
            <a:off x="570155" y="1034528"/>
            <a:ext cx="3829723" cy="5185186"/>
          </a:xfrm>
        </p:spPr>
        <p:txBody>
          <a:bodyPr>
            <a:normAutofit/>
          </a:bodyPr>
          <a:lstStyle/>
          <a:p>
            <a:pPr marL="0" indent="0">
              <a:buNone/>
            </a:pPr>
            <a:endParaRPr lang="ru-RU" sz="1800" dirty="0" smtClean="0"/>
          </a:p>
          <a:p>
            <a:pPr marL="0" indent="0">
              <a:buNone/>
            </a:pPr>
            <a:r>
              <a:rPr lang="ru-RU" sz="1800" dirty="0"/>
              <a:t>Черные списки вредоносного </a:t>
            </a:r>
            <a:r>
              <a:rPr lang="ru-RU" sz="1800" dirty="0" smtClean="0"/>
              <a:t>ПО - сигнатуры </a:t>
            </a:r>
            <a:r>
              <a:rPr lang="ru-RU" sz="1800" dirty="0"/>
              <a:t>(30 миллионов и более в месяц) </a:t>
            </a:r>
            <a:endParaRPr lang="ru-RU" sz="1800" dirty="0" smtClean="0"/>
          </a:p>
          <a:p>
            <a:pPr marL="0" indent="0">
              <a:buNone/>
            </a:pPr>
            <a:endParaRPr lang="ru-RU" sz="1800" dirty="0"/>
          </a:p>
          <a:p>
            <a:r>
              <a:rPr lang="ru-RU" sz="1800" dirty="0"/>
              <a:t>Сигнатуры </a:t>
            </a:r>
          </a:p>
          <a:p>
            <a:r>
              <a:rPr lang="ru-RU" sz="1800" dirty="0"/>
              <a:t>Блокировка только того, что знаем</a:t>
            </a:r>
          </a:p>
          <a:p>
            <a:r>
              <a:rPr lang="ru-RU" sz="1800" dirty="0"/>
              <a:t>Реактивно </a:t>
            </a:r>
          </a:p>
          <a:p>
            <a:r>
              <a:rPr lang="ru-RU" sz="1800" dirty="0"/>
              <a:t>Не защищает от атак 0 дня</a:t>
            </a:r>
          </a:p>
          <a:p>
            <a:r>
              <a:rPr lang="ru-RU" sz="1800" dirty="0"/>
              <a:t>Защищает себя от приложений и пользователей</a:t>
            </a:r>
          </a:p>
        </p:txBody>
      </p:sp>
      <p:sp>
        <p:nvSpPr>
          <p:cNvPr id="27" name="Rectangle 26"/>
          <p:cNvSpPr/>
          <p:nvPr/>
        </p:nvSpPr>
        <p:spPr bwMode="auto">
          <a:xfrm>
            <a:off x="367553" y="523549"/>
            <a:ext cx="4214871" cy="449580"/>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Традиционный подход</a:t>
            </a:r>
            <a:endParaRPr kumimoji="0" lang="en-US" sz="2000" b="1" i="0" u="none" strike="noStrike" cap="none" normalizeH="0" baseline="0" dirty="0" err="1" smtClean="0">
              <a:ln>
                <a:noFill/>
              </a:ln>
              <a:solidFill>
                <a:srgbClr val="FFCC00"/>
              </a:solidFill>
              <a:effectLst/>
              <a:latin typeface="+mn-lt"/>
            </a:endParaRPr>
          </a:p>
        </p:txBody>
      </p:sp>
      <p:sp>
        <p:nvSpPr>
          <p:cNvPr id="11" name="Explosion 2 10"/>
          <p:cNvSpPr/>
          <p:nvPr/>
        </p:nvSpPr>
        <p:spPr bwMode="auto">
          <a:xfrm>
            <a:off x="3759464" y="3184263"/>
            <a:ext cx="1645920" cy="1129553"/>
          </a:xfrm>
          <a:prstGeom prst="irregularSeal2">
            <a:avLst/>
          </a:prstGeom>
          <a:solidFill>
            <a:schemeClr val="accent2">
              <a:lumMod val="60000"/>
              <a:lumOff val="40000"/>
            </a:schemeClr>
          </a:solidFill>
          <a:ln w="19050" cap="flat" cmpd="sng" algn="ctr">
            <a:solidFill>
              <a:srgbClr val="B25A0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3600" b="1" i="0" u="none" strike="noStrike" cap="none" normalizeH="0" baseline="0" dirty="0" smtClean="0">
                <a:ln>
                  <a:noFill/>
                </a:ln>
                <a:solidFill>
                  <a:schemeClr val="accent5">
                    <a:lumMod val="75000"/>
                  </a:schemeClr>
                </a:solidFill>
                <a:effectLst/>
                <a:latin typeface="+mn-lt"/>
              </a:rPr>
              <a:t>VS</a:t>
            </a:r>
            <a:endParaRPr kumimoji="0" lang="ru-RU" sz="3600" b="1" i="0" u="none" strike="noStrike" cap="none" normalizeH="0" baseline="0" dirty="0" err="1" smtClean="0">
              <a:ln>
                <a:noFill/>
              </a:ln>
              <a:solidFill>
                <a:schemeClr val="accent5">
                  <a:lumMod val="75000"/>
                </a:schemeClr>
              </a:solidFill>
              <a:effectLst/>
              <a:latin typeface="+mn-lt"/>
            </a:endParaRPr>
          </a:p>
        </p:txBody>
      </p:sp>
    </p:spTree>
    <p:extLst>
      <p:ext uri="{BB962C8B-B14F-4D97-AF65-F5344CB8AC3E}">
        <p14:creationId xmlns:p14="http://schemas.microsoft.com/office/powerpoint/2010/main" val="3831018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4733365" y="1043492"/>
            <a:ext cx="4214871" cy="5185186"/>
          </a:xfrm>
          <a:prstGeom prst="rect">
            <a:avLst/>
          </a:prstGeom>
          <a:solidFill>
            <a:schemeClr val="accent2">
              <a:lumMod val="60000"/>
              <a:lumOff val="40000"/>
              <a:alpha val="30000"/>
            </a:schemeClr>
          </a:solid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lnSpc>
                <a:spcPct val="90000"/>
              </a:lnSpc>
            </a:pPr>
            <a:r>
              <a:rPr lang="en-US" dirty="0">
                <a:solidFill>
                  <a:schemeClr val="bg1"/>
                </a:solidFill>
                <a:latin typeface="+mn-lt"/>
              </a:rPr>
              <a:t>Re</a:t>
            </a:r>
          </a:p>
        </p:txBody>
      </p:sp>
      <p:sp>
        <p:nvSpPr>
          <p:cNvPr id="17" name="Content Placeholder 4"/>
          <p:cNvSpPr>
            <a:spLocks noGrp="1"/>
          </p:cNvSpPr>
          <p:nvPr>
            <p:ph idx="1"/>
          </p:nvPr>
        </p:nvSpPr>
        <p:spPr>
          <a:xfrm>
            <a:off x="5056094" y="1043492"/>
            <a:ext cx="3892142" cy="5185186"/>
          </a:xfrm>
        </p:spPr>
        <p:txBody>
          <a:bodyPr>
            <a:normAutofit/>
          </a:bodyPr>
          <a:lstStyle/>
          <a:p>
            <a:pPr marL="0" indent="0">
              <a:buNone/>
            </a:pPr>
            <a:endParaRPr lang="ru-RU" sz="1800" dirty="0" smtClean="0"/>
          </a:p>
          <a:p>
            <a:pPr marL="0" indent="0">
              <a:buNone/>
            </a:pPr>
            <a:r>
              <a:rPr lang="ru-RU" sz="1800" dirty="0" smtClean="0"/>
              <a:t>Контроль </a:t>
            </a:r>
            <a:r>
              <a:rPr lang="ru-RU" sz="1800" dirty="0"/>
              <a:t>поведения приложений и ОС на основе поведенческих политик</a:t>
            </a:r>
            <a:endParaRPr lang="ru-RU" sz="1800" dirty="0" smtClean="0"/>
          </a:p>
          <a:p>
            <a:endParaRPr lang="ru-RU" sz="1800" dirty="0" smtClean="0"/>
          </a:p>
          <a:p>
            <a:r>
              <a:rPr lang="ru-RU" sz="1800" dirty="0" smtClean="0"/>
              <a:t>Поведение  </a:t>
            </a:r>
            <a:r>
              <a:rPr lang="ru-RU" sz="1800" dirty="0"/>
              <a:t>/ Политики</a:t>
            </a:r>
          </a:p>
          <a:p>
            <a:r>
              <a:rPr lang="ru-RU" sz="1800" dirty="0"/>
              <a:t>Блокировка неизвестного</a:t>
            </a:r>
          </a:p>
          <a:p>
            <a:r>
              <a:rPr lang="ru-RU" sz="1800" dirty="0" err="1"/>
              <a:t>Проактивно</a:t>
            </a:r>
            <a:endParaRPr lang="ru-RU" sz="1800" dirty="0"/>
          </a:p>
          <a:p>
            <a:r>
              <a:rPr lang="ru-RU" sz="1800" dirty="0" smtClean="0"/>
              <a:t>Эффективно </a:t>
            </a:r>
            <a:r>
              <a:rPr lang="ru-RU" sz="1800" dirty="0"/>
              <a:t>для: </a:t>
            </a:r>
          </a:p>
          <a:p>
            <a:pPr lvl="1"/>
            <a:r>
              <a:rPr lang="ru-RU" sz="1400" dirty="0"/>
              <a:t>атак 0 дня,</a:t>
            </a:r>
          </a:p>
          <a:p>
            <a:pPr lvl="1"/>
            <a:r>
              <a:rPr lang="ru-RU" sz="1400" dirty="0"/>
              <a:t>Защищает ОС от приложений и пользователей</a:t>
            </a:r>
          </a:p>
          <a:p>
            <a:pPr lvl="1"/>
            <a:r>
              <a:rPr lang="ru-RU" sz="1400" dirty="0"/>
              <a:t>Защищает приложения друг от друга</a:t>
            </a:r>
          </a:p>
        </p:txBody>
      </p:sp>
      <p:sp>
        <p:nvSpPr>
          <p:cNvPr id="41" name="Title 1"/>
          <p:cNvSpPr>
            <a:spLocks noGrp="1"/>
          </p:cNvSpPr>
          <p:nvPr>
            <p:ph type="title"/>
          </p:nvPr>
        </p:nvSpPr>
        <p:spPr>
          <a:xfrm>
            <a:off x="182880" y="142875"/>
            <a:ext cx="8489633" cy="365125"/>
          </a:xfrm>
        </p:spPr>
        <p:txBody>
          <a:bodyPr/>
          <a:lstStyle/>
          <a:p>
            <a:r>
              <a:rPr lang="ru-RU" dirty="0"/>
              <a:t>Поведенческий анализ и Традиционная защита</a:t>
            </a:r>
            <a:endParaRPr lang="en-IE" dirty="0"/>
          </a:p>
        </p:txBody>
      </p:sp>
      <p:sp>
        <p:nvSpPr>
          <p:cNvPr id="22" name="Rectangle 21"/>
          <p:cNvSpPr/>
          <p:nvPr/>
        </p:nvSpPr>
        <p:spPr bwMode="auto">
          <a:xfrm>
            <a:off x="4733365" y="532513"/>
            <a:ext cx="4214871" cy="449580"/>
          </a:xfrm>
          <a:prstGeom prst="rect">
            <a:avLst/>
          </a:prstGeom>
          <a:solidFill>
            <a:schemeClr val="accent2">
              <a:lumMod val="60000"/>
              <a:lumOff val="40000"/>
              <a:alpha val="30000"/>
            </a:schemeClr>
          </a:solid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Поведенческий анализ</a:t>
            </a:r>
            <a:endParaRPr kumimoji="0" lang="en-US" sz="2000" b="1" i="0" u="none" strike="noStrike" cap="none" normalizeH="0" baseline="0" dirty="0" err="1" smtClean="0">
              <a:ln>
                <a:noFill/>
              </a:ln>
              <a:solidFill>
                <a:srgbClr val="FFCC00"/>
              </a:solidFill>
              <a:effectLst/>
              <a:latin typeface="+mn-lt"/>
            </a:endParaRPr>
          </a:p>
        </p:txBody>
      </p:sp>
      <p:sp>
        <p:nvSpPr>
          <p:cNvPr id="24" name="Rectangle 23"/>
          <p:cNvSpPr/>
          <p:nvPr/>
        </p:nvSpPr>
        <p:spPr bwMode="auto">
          <a:xfrm>
            <a:off x="367553" y="1034528"/>
            <a:ext cx="4214871" cy="5185186"/>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lnSpc>
                <a:spcPct val="90000"/>
              </a:lnSpc>
            </a:pPr>
            <a:r>
              <a:rPr lang="en-US" dirty="0">
                <a:solidFill>
                  <a:schemeClr val="bg1"/>
                </a:solidFill>
                <a:latin typeface="+mn-lt"/>
              </a:rPr>
              <a:t>Re</a:t>
            </a:r>
          </a:p>
        </p:txBody>
      </p:sp>
      <p:sp>
        <p:nvSpPr>
          <p:cNvPr id="26" name="Content Placeholder 4"/>
          <p:cNvSpPr>
            <a:spLocks noGrp="1"/>
          </p:cNvSpPr>
          <p:nvPr>
            <p:ph idx="1"/>
          </p:nvPr>
        </p:nvSpPr>
        <p:spPr>
          <a:xfrm>
            <a:off x="570155" y="1034528"/>
            <a:ext cx="3829723" cy="5185186"/>
          </a:xfrm>
        </p:spPr>
        <p:txBody>
          <a:bodyPr>
            <a:normAutofit/>
          </a:bodyPr>
          <a:lstStyle/>
          <a:p>
            <a:pPr marL="0" indent="0">
              <a:buNone/>
            </a:pPr>
            <a:endParaRPr lang="ru-RU" sz="1800" dirty="0" smtClean="0"/>
          </a:p>
          <a:p>
            <a:pPr marL="0" indent="0">
              <a:buNone/>
            </a:pPr>
            <a:r>
              <a:rPr lang="ru-RU" sz="1800" dirty="0"/>
              <a:t>Черные списки вредоносного </a:t>
            </a:r>
            <a:r>
              <a:rPr lang="ru-RU" sz="1800" dirty="0" smtClean="0"/>
              <a:t>ПО - сигнатуры </a:t>
            </a:r>
            <a:r>
              <a:rPr lang="ru-RU" sz="1800" dirty="0"/>
              <a:t>(30 миллионов и более в месяц) </a:t>
            </a:r>
            <a:endParaRPr lang="ru-RU" sz="1800" dirty="0" smtClean="0"/>
          </a:p>
          <a:p>
            <a:pPr marL="0" indent="0">
              <a:buNone/>
            </a:pPr>
            <a:endParaRPr lang="ru-RU" sz="1800" dirty="0"/>
          </a:p>
          <a:p>
            <a:r>
              <a:rPr lang="ru-RU" sz="1800" dirty="0"/>
              <a:t>Сигнатуры </a:t>
            </a:r>
          </a:p>
          <a:p>
            <a:r>
              <a:rPr lang="ru-RU" sz="1800" dirty="0"/>
              <a:t>Блокировка только того, что знаем</a:t>
            </a:r>
          </a:p>
          <a:p>
            <a:r>
              <a:rPr lang="ru-RU" sz="1800" dirty="0"/>
              <a:t>Реактивно </a:t>
            </a:r>
          </a:p>
          <a:p>
            <a:r>
              <a:rPr lang="ru-RU" sz="1800" dirty="0"/>
              <a:t>Не защищает от атак 0 дня</a:t>
            </a:r>
          </a:p>
          <a:p>
            <a:r>
              <a:rPr lang="ru-RU" sz="1800" dirty="0"/>
              <a:t>Защищает себя от приложений и пользователей</a:t>
            </a:r>
          </a:p>
        </p:txBody>
      </p:sp>
      <p:sp>
        <p:nvSpPr>
          <p:cNvPr id="27" name="Rectangle 26"/>
          <p:cNvSpPr/>
          <p:nvPr/>
        </p:nvSpPr>
        <p:spPr bwMode="auto">
          <a:xfrm>
            <a:off x="367553" y="523549"/>
            <a:ext cx="4214871" cy="449580"/>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Традиционный подход</a:t>
            </a:r>
            <a:endParaRPr kumimoji="0" lang="en-US" sz="2000" b="1" i="0" u="none" strike="noStrike" cap="none" normalizeH="0" baseline="0" dirty="0" err="1" smtClean="0">
              <a:ln>
                <a:noFill/>
              </a:ln>
              <a:solidFill>
                <a:srgbClr val="FFCC00"/>
              </a:solidFill>
              <a:effectLst/>
              <a:latin typeface="+mn-lt"/>
            </a:endParaRPr>
          </a:p>
        </p:txBody>
      </p:sp>
      <p:sp>
        <p:nvSpPr>
          <p:cNvPr id="11" name="Explosion 2 10"/>
          <p:cNvSpPr/>
          <p:nvPr/>
        </p:nvSpPr>
        <p:spPr bwMode="auto">
          <a:xfrm>
            <a:off x="3759464" y="3184263"/>
            <a:ext cx="1645920" cy="1129553"/>
          </a:xfrm>
          <a:prstGeom prst="irregularSeal2">
            <a:avLst/>
          </a:prstGeom>
          <a:solidFill>
            <a:schemeClr val="accent2">
              <a:lumMod val="60000"/>
              <a:lumOff val="40000"/>
            </a:schemeClr>
          </a:solidFill>
          <a:ln w="19050" cap="flat" cmpd="sng" algn="ctr">
            <a:solidFill>
              <a:srgbClr val="B25A0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3600" b="1" i="0" u="none" strike="noStrike" cap="none" normalizeH="0" baseline="0" dirty="0" smtClean="0">
                <a:ln>
                  <a:noFill/>
                </a:ln>
                <a:solidFill>
                  <a:schemeClr val="accent5">
                    <a:lumMod val="75000"/>
                  </a:schemeClr>
                </a:solidFill>
                <a:effectLst/>
                <a:latin typeface="+mn-lt"/>
              </a:rPr>
              <a:t>VS</a:t>
            </a:r>
            <a:endParaRPr kumimoji="0" lang="ru-RU" sz="3600" b="1" i="0" u="none" strike="noStrike" cap="none" normalizeH="0" baseline="0" dirty="0" err="1" smtClean="0">
              <a:ln>
                <a:noFill/>
              </a:ln>
              <a:solidFill>
                <a:schemeClr val="accent5">
                  <a:lumMod val="75000"/>
                </a:schemeClr>
              </a:solidFill>
              <a:effectLst/>
              <a:latin typeface="+mn-lt"/>
            </a:endParaRPr>
          </a:p>
        </p:txBody>
      </p:sp>
    </p:spTree>
    <p:extLst>
      <p:ext uri="{BB962C8B-B14F-4D97-AF65-F5344CB8AC3E}">
        <p14:creationId xmlns:p14="http://schemas.microsoft.com/office/powerpoint/2010/main" val="3906222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 </a:t>
            </a:r>
            <a:r>
              <a:rPr lang="ru-RU" dirty="0" smtClean="0"/>
              <a:t>использует «песочницы» для ужесточения настроек серверов</a:t>
            </a:r>
            <a:endParaRPr lang="en-US" dirty="0"/>
          </a:p>
        </p:txBody>
      </p:sp>
      <p:grpSp>
        <p:nvGrpSpPr>
          <p:cNvPr id="3" name="Group 155"/>
          <p:cNvGrpSpPr>
            <a:grpSpLocks/>
          </p:cNvGrpSpPr>
          <p:nvPr/>
        </p:nvGrpSpPr>
        <p:grpSpPr bwMode="auto">
          <a:xfrm>
            <a:off x="3514018" y="3956311"/>
            <a:ext cx="2608263" cy="1973789"/>
            <a:chOff x="2224" y="1487"/>
            <a:chExt cx="1605" cy="2037"/>
          </a:xfrm>
        </p:grpSpPr>
        <p:sp>
          <p:nvSpPr>
            <p:cNvPr id="5" name="AutoShape 80"/>
            <p:cNvSpPr>
              <a:spLocks noChangeArrowheads="1"/>
            </p:cNvSpPr>
            <p:nvPr/>
          </p:nvSpPr>
          <p:spPr bwMode="gray">
            <a:xfrm>
              <a:off x="2224" y="1487"/>
              <a:ext cx="1605" cy="2037"/>
            </a:xfrm>
            <a:prstGeom prst="roundRect">
              <a:avLst>
                <a:gd name="adj" fmla="val 0"/>
              </a:avLst>
            </a:prstGeom>
            <a:solidFill>
              <a:srgbClr val="F8F8F8"/>
            </a:solidFill>
            <a:ln w="19050" algn="ctr">
              <a:solidFill>
                <a:schemeClr val="tx1"/>
              </a:solidFill>
              <a:round/>
              <a:headEnd/>
              <a:tailEnd/>
            </a:ln>
          </p:spPr>
          <p:txBody>
            <a:bodyPr wrap="none" anchor="ctr"/>
            <a:lstStyle/>
            <a:p>
              <a:pPr marL="177800" indent="-177800" eaLnBrk="1" hangingPunct="1">
                <a:lnSpc>
                  <a:spcPct val="95000"/>
                </a:lnSpc>
                <a:spcBef>
                  <a:spcPct val="45000"/>
                </a:spcBef>
                <a:buFontTx/>
                <a:buChar char="•"/>
              </a:pPr>
              <a:endParaRPr lang="en-US" altLang="en-US" sz="1400"/>
            </a:p>
          </p:txBody>
        </p:sp>
        <p:sp>
          <p:nvSpPr>
            <p:cNvPr id="7" name="Rectangle 82"/>
            <p:cNvSpPr>
              <a:spLocks noChangeArrowheads="1"/>
            </p:cNvSpPr>
            <p:nvPr/>
          </p:nvSpPr>
          <p:spPr bwMode="auto">
            <a:xfrm>
              <a:off x="2342" y="1721"/>
              <a:ext cx="1380" cy="1652"/>
            </a:xfrm>
            <a:prstGeom prst="rect">
              <a:avLst/>
            </a:prstGeom>
            <a:noFill/>
            <a:ln w="12700" algn="ctr">
              <a:noFill/>
              <a:miter lim="800000"/>
              <a:headEnd/>
              <a:tailEnd type="none" w="med" len="sm"/>
            </a:ln>
          </p:spPr>
          <p:txBody>
            <a:bodyPr>
              <a:spAutoFit/>
            </a:bodyPr>
            <a:lstStyle/>
            <a:p>
              <a:pPr>
                <a:spcBef>
                  <a:spcPct val="50000"/>
                </a:spcBef>
              </a:pPr>
              <a:r>
                <a:rPr lang="ru-RU" sz="1400" dirty="0" smtClean="0">
                  <a:solidFill>
                    <a:srgbClr val="008000"/>
                  </a:solidFill>
                </a:rPr>
                <a:t>Создает</a:t>
              </a:r>
              <a:r>
                <a:rPr lang="en-US" sz="1400" dirty="0" smtClean="0">
                  <a:solidFill>
                    <a:srgbClr val="008000"/>
                  </a:solidFill>
                </a:rPr>
                <a:t> </a:t>
              </a:r>
              <a:r>
                <a:rPr lang="ru-RU" sz="1400" dirty="0" smtClean="0">
                  <a:solidFill>
                    <a:schemeClr val="accent4">
                      <a:lumMod val="75000"/>
                    </a:schemeClr>
                  </a:solidFill>
                </a:rPr>
                <a:t>«песочницу»</a:t>
              </a:r>
              <a:r>
                <a:rPr lang="en-US" sz="1400" dirty="0" smtClean="0">
                  <a:solidFill>
                    <a:schemeClr val="accent4">
                      <a:lumMod val="75000"/>
                    </a:schemeClr>
                  </a:solidFill>
                </a:rPr>
                <a:t> </a:t>
              </a:r>
              <a:r>
                <a:rPr lang="ru-RU" sz="1400" dirty="0" smtClean="0">
                  <a:solidFill>
                    <a:srgbClr val="008000"/>
                  </a:solidFill>
                </a:rPr>
                <a:t>для одного или более приложений(процессов)и определяет политику поведения и доступа для данной «песочницы»</a:t>
              </a:r>
              <a:endParaRPr lang="en-US" sz="1400" dirty="0">
                <a:solidFill>
                  <a:srgbClr val="008000"/>
                </a:solidFill>
              </a:endParaRPr>
            </a:p>
          </p:txBody>
        </p:sp>
      </p:grpSp>
      <p:sp>
        <p:nvSpPr>
          <p:cNvPr id="9" name="AutoShape 2"/>
          <p:cNvSpPr>
            <a:spLocks noChangeArrowheads="1"/>
          </p:cNvSpPr>
          <p:nvPr/>
        </p:nvSpPr>
        <p:spPr bwMode="auto">
          <a:xfrm>
            <a:off x="6122282" y="5639061"/>
            <a:ext cx="2886075" cy="336550"/>
          </a:xfrm>
          <a:prstGeom prst="roundRect">
            <a:avLst>
              <a:gd name="adj" fmla="val 50000"/>
            </a:avLst>
          </a:prstGeom>
          <a:gradFill rotWithShape="1">
            <a:gsLst>
              <a:gs pos="0">
                <a:schemeClr val="tx1"/>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defRPr/>
            </a:pPr>
            <a:endParaRPr lang="en-US">
              <a:latin typeface="Arial" charset="0"/>
              <a:cs typeface="Arial" charset="0"/>
            </a:endParaRPr>
          </a:p>
        </p:txBody>
      </p:sp>
      <p:sp>
        <p:nvSpPr>
          <p:cNvPr id="10" name="Rectangle 3"/>
          <p:cNvSpPr>
            <a:spLocks noChangeArrowheads="1"/>
          </p:cNvSpPr>
          <p:nvPr/>
        </p:nvSpPr>
        <p:spPr bwMode="gray">
          <a:xfrm>
            <a:off x="6314369" y="1370273"/>
            <a:ext cx="2514600" cy="319088"/>
          </a:xfrm>
          <a:prstGeom prst="rect">
            <a:avLst/>
          </a:prstGeom>
          <a:solidFill>
            <a:schemeClr val="tx1"/>
          </a:solidFill>
          <a:ln w="19050" algn="ctr">
            <a:solidFill>
              <a:schemeClr val="tx1"/>
            </a:solidFill>
            <a:miter lim="800000"/>
            <a:headEnd/>
            <a:tailEnd/>
          </a:ln>
        </p:spPr>
        <p:txBody>
          <a:bodyPr wrap="none" anchor="ctr"/>
          <a:lstStyle/>
          <a:p>
            <a:endParaRPr lang="en-US"/>
          </a:p>
        </p:txBody>
      </p:sp>
      <p:sp>
        <p:nvSpPr>
          <p:cNvPr id="11" name="Rectangle 4"/>
          <p:cNvSpPr>
            <a:spLocks noChangeArrowheads="1"/>
          </p:cNvSpPr>
          <p:nvPr/>
        </p:nvSpPr>
        <p:spPr bwMode="gray">
          <a:xfrm>
            <a:off x="6314369" y="1694123"/>
            <a:ext cx="2514600" cy="4197350"/>
          </a:xfrm>
          <a:prstGeom prst="rect">
            <a:avLst/>
          </a:prstGeom>
          <a:solidFill>
            <a:srgbClr val="F8F8F8"/>
          </a:solidFill>
          <a:ln w="19050" algn="ctr">
            <a:solidFill>
              <a:schemeClr val="tx1"/>
            </a:solidFill>
            <a:miter lim="800000"/>
            <a:headEnd/>
            <a:tailEnd/>
          </a:ln>
        </p:spPr>
        <p:txBody>
          <a:bodyPr wrap="none" anchor="ctr"/>
          <a:lstStyle/>
          <a:p>
            <a:endParaRPr lang="en-US"/>
          </a:p>
        </p:txBody>
      </p:sp>
      <p:sp>
        <p:nvSpPr>
          <p:cNvPr id="12" name="Text Box 5"/>
          <p:cNvSpPr txBox="1">
            <a:spLocks noChangeArrowheads="1"/>
          </p:cNvSpPr>
          <p:nvPr/>
        </p:nvSpPr>
        <p:spPr bwMode="auto">
          <a:xfrm>
            <a:off x="6650629" y="3146686"/>
            <a:ext cx="184730" cy="138499"/>
          </a:xfrm>
          <a:prstGeom prst="rect">
            <a:avLst/>
          </a:prstGeom>
          <a:noFill/>
          <a:ln w="12700">
            <a:noFill/>
            <a:miter lim="800000"/>
            <a:headEnd type="none" w="sm" len="sm"/>
            <a:tailEnd type="none" w="sm" len="sm"/>
          </a:ln>
        </p:spPr>
        <p:txBody>
          <a:bodyPr wrap="none">
            <a:spAutoFit/>
          </a:bodyPr>
          <a:lstStyle/>
          <a:p>
            <a:endParaRPr lang="en-US" sz="300" b="1">
              <a:solidFill>
                <a:srgbClr val="FF0000"/>
              </a:solidFill>
            </a:endParaRPr>
          </a:p>
        </p:txBody>
      </p:sp>
      <p:sp>
        <p:nvSpPr>
          <p:cNvPr id="13" name="Rectangle 6"/>
          <p:cNvSpPr>
            <a:spLocks noChangeArrowheads="1"/>
          </p:cNvSpPr>
          <p:nvPr/>
        </p:nvSpPr>
        <p:spPr bwMode="auto">
          <a:xfrm>
            <a:off x="6581378" y="1933836"/>
            <a:ext cx="591829" cy="297004"/>
          </a:xfrm>
          <a:prstGeom prst="rect">
            <a:avLst/>
          </a:prstGeom>
          <a:noFill/>
          <a:ln w="12700">
            <a:noFill/>
            <a:miter lim="800000"/>
            <a:headEnd type="none" w="sm" len="sm"/>
            <a:tailEnd type="none" w="sm" len="sm"/>
          </a:ln>
        </p:spPr>
        <p:txBody>
          <a:bodyPr wrap="none">
            <a:spAutoFit/>
          </a:bodyPr>
          <a:lstStyle/>
          <a:p>
            <a:pPr algn="r">
              <a:lnSpc>
                <a:spcPct val="95000"/>
              </a:lnSpc>
            </a:pPr>
            <a:r>
              <a:rPr lang="en-US" sz="1400" b="1" dirty="0">
                <a:solidFill>
                  <a:schemeClr val="tx2"/>
                </a:solidFill>
              </a:rPr>
              <a:t>Files</a:t>
            </a:r>
          </a:p>
        </p:txBody>
      </p:sp>
      <p:sp>
        <p:nvSpPr>
          <p:cNvPr id="14" name="Rectangle 7"/>
          <p:cNvSpPr>
            <a:spLocks noChangeArrowheads="1"/>
          </p:cNvSpPr>
          <p:nvPr/>
        </p:nvSpPr>
        <p:spPr bwMode="auto">
          <a:xfrm>
            <a:off x="6271999" y="2995873"/>
            <a:ext cx="901208" cy="307777"/>
          </a:xfrm>
          <a:prstGeom prst="rect">
            <a:avLst/>
          </a:prstGeom>
          <a:noFill/>
          <a:ln w="12700">
            <a:noFill/>
            <a:miter lim="800000"/>
            <a:headEnd type="none" w="sm" len="sm"/>
            <a:tailEnd type="none" w="sm" len="sm"/>
          </a:ln>
        </p:spPr>
        <p:txBody>
          <a:bodyPr wrap="none">
            <a:spAutoFit/>
          </a:bodyPr>
          <a:lstStyle/>
          <a:p>
            <a:pPr algn="r"/>
            <a:r>
              <a:rPr lang="en-US" sz="1400" b="1">
                <a:solidFill>
                  <a:schemeClr val="tx2"/>
                </a:solidFill>
              </a:rPr>
              <a:t>Registry</a:t>
            </a:r>
          </a:p>
        </p:txBody>
      </p:sp>
      <p:sp>
        <p:nvSpPr>
          <p:cNvPr id="15" name="Rectangle 8"/>
          <p:cNvSpPr>
            <a:spLocks noChangeArrowheads="1"/>
          </p:cNvSpPr>
          <p:nvPr/>
        </p:nvSpPr>
        <p:spPr bwMode="auto">
          <a:xfrm>
            <a:off x="6281617" y="4067436"/>
            <a:ext cx="891590" cy="307777"/>
          </a:xfrm>
          <a:prstGeom prst="rect">
            <a:avLst/>
          </a:prstGeom>
          <a:noFill/>
          <a:ln w="12700">
            <a:noFill/>
            <a:miter lim="800000"/>
            <a:headEnd type="none" w="sm" len="sm"/>
            <a:tailEnd type="none" w="sm" len="sm"/>
          </a:ln>
        </p:spPr>
        <p:txBody>
          <a:bodyPr wrap="none">
            <a:spAutoFit/>
          </a:bodyPr>
          <a:lstStyle/>
          <a:p>
            <a:pPr algn="r"/>
            <a:r>
              <a:rPr lang="en-US" sz="1400" b="1">
                <a:solidFill>
                  <a:schemeClr val="tx2"/>
                </a:solidFill>
              </a:rPr>
              <a:t>Network</a:t>
            </a:r>
          </a:p>
        </p:txBody>
      </p:sp>
      <p:sp>
        <p:nvSpPr>
          <p:cNvPr id="16" name="Rectangle 9"/>
          <p:cNvSpPr>
            <a:spLocks noChangeArrowheads="1"/>
          </p:cNvSpPr>
          <p:nvPr/>
        </p:nvSpPr>
        <p:spPr bwMode="auto">
          <a:xfrm>
            <a:off x="6312074" y="5138998"/>
            <a:ext cx="861133" cy="307777"/>
          </a:xfrm>
          <a:prstGeom prst="rect">
            <a:avLst/>
          </a:prstGeom>
          <a:noFill/>
          <a:ln w="12700">
            <a:noFill/>
            <a:miter lim="800000"/>
            <a:headEnd type="none" w="sm" len="sm"/>
            <a:tailEnd type="none" w="sm" len="sm"/>
          </a:ln>
        </p:spPr>
        <p:txBody>
          <a:bodyPr wrap="none">
            <a:spAutoFit/>
          </a:bodyPr>
          <a:lstStyle/>
          <a:p>
            <a:pPr algn="r"/>
            <a:r>
              <a:rPr lang="en-US" sz="1400" b="1">
                <a:solidFill>
                  <a:schemeClr val="tx2"/>
                </a:solidFill>
              </a:rPr>
              <a:t>Devices</a:t>
            </a:r>
          </a:p>
        </p:txBody>
      </p:sp>
      <p:sp>
        <p:nvSpPr>
          <p:cNvPr id="17" name="Rectangle 10"/>
          <p:cNvSpPr>
            <a:spLocks noChangeArrowheads="1"/>
          </p:cNvSpPr>
          <p:nvPr/>
        </p:nvSpPr>
        <p:spPr bwMode="auto">
          <a:xfrm>
            <a:off x="7439885" y="2305311"/>
            <a:ext cx="1127167" cy="501676"/>
          </a:xfrm>
          <a:prstGeom prst="rect">
            <a:avLst/>
          </a:prstGeom>
          <a:noFill/>
          <a:ln w="12700">
            <a:noFill/>
            <a:miter lim="800000"/>
            <a:headEnd type="none" w="sm" len="sm"/>
            <a:tailEnd type="none" w="sm" len="sm"/>
          </a:ln>
        </p:spPr>
        <p:txBody>
          <a:bodyPr wrap="none">
            <a:spAutoFit/>
          </a:bodyPr>
          <a:lstStyle/>
          <a:p>
            <a:pPr algn="ctr">
              <a:lnSpc>
                <a:spcPct val="95000"/>
              </a:lnSpc>
            </a:pPr>
            <a:r>
              <a:rPr lang="en-US" sz="1400">
                <a:solidFill>
                  <a:schemeClr val="tx2"/>
                </a:solidFill>
              </a:rPr>
              <a:t>Read/Write </a:t>
            </a:r>
            <a:br>
              <a:rPr lang="en-US" sz="1400">
                <a:solidFill>
                  <a:schemeClr val="tx2"/>
                </a:solidFill>
              </a:rPr>
            </a:br>
            <a:r>
              <a:rPr lang="en-US" sz="1400">
                <a:solidFill>
                  <a:schemeClr val="tx2"/>
                </a:solidFill>
              </a:rPr>
              <a:t>Data Files</a:t>
            </a:r>
          </a:p>
        </p:txBody>
      </p:sp>
      <p:sp>
        <p:nvSpPr>
          <p:cNvPr id="18" name="Rectangle 11"/>
          <p:cNvSpPr>
            <a:spLocks noChangeArrowheads="1"/>
          </p:cNvSpPr>
          <p:nvPr/>
        </p:nvSpPr>
        <p:spPr bwMode="auto">
          <a:xfrm>
            <a:off x="7378938" y="3392748"/>
            <a:ext cx="1249060" cy="706347"/>
          </a:xfrm>
          <a:prstGeom prst="rect">
            <a:avLst/>
          </a:prstGeom>
          <a:noFill/>
          <a:ln w="12700">
            <a:noFill/>
            <a:miter lim="800000"/>
            <a:headEnd type="none" w="sm" len="sm"/>
            <a:tailEnd type="none" w="sm" len="sm"/>
          </a:ln>
        </p:spPr>
        <p:txBody>
          <a:bodyPr wrap="none">
            <a:spAutoFit/>
          </a:bodyPr>
          <a:lstStyle/>
          <a:p>
            <a:pPr algn="ctr">
              <a:lnSpc>
                <a:spcPct val="95000"/>
              </a:lnSpc>
            </a:pPr>
            <a:r>
              <a:rPr lang="en-US" sz="1400">
                <a:solidFill>
                  <a:schemeClr val="tx2"/>
                </a:solidFill>
              </a:rPr>
              <a:t>Read Only</a:t>
            </a:r>
            <a:br>
              <a:rPr lang="en-US" sz="1400">
                <a:solidFill>
                  <a:schemeClr val="tx2"/>
                </a:solidFill>
              </a:rPr>
            </a:br>
            <a:r>
              <a:rPr lang="en-US" sz="1400">
                <a:solidFill>
                  <a:schemeClr val="tx2"/>
                </a:solidFill>
              </a:rPr>
              <a:t>Configuration</a:t>
            </a:r>
          </a:p>
          <a:p>
            <a:pPr algn="ctr">
              <a:lnSpc>
                <a:spcPct val="95000"/>
              </a:lnSpc>
            </a:pPr>
            <a:r>
              <a:rPr lang="en-US" sz="1400">
                <a:solidFill>
                  <a:schemeClr val="tx2"/>
                </a:solidFill>
              </a:rPr>
              <a:t>Information</a:t>
            </a:r>
          </a:p>
        </p:txBody>
      </p:sp>
      <p:sp>
        <p:nvSpPr>
          <p:cNvPr id="19" name="Rectangle 12"/>
          <p:cNvSpPr>
            <a:spLocks noChangeArrowheads="1"/>
          </p:cNvSpPr>
          <p:nvPr/>
        </p:nvSpPr>
        <p:spPr bwMode="auto">
          <a:xfrm>
            <a:off x="7329238" y="4351598"/>
            <a:ext cx="1350049" cy="706347"/>
          </a:xfrm>
          <a:prstGeom prst="rect">
            <a:avLst/>
          </a:prstGeom>
          <a:noFill/>
          <a:ln w="12700">
            <a:noFill/>
            <a:miter lim="800000"/>
            <a:headEnd type="none" w="sm" len="sm"/>
            <a:tailEnd type="none" w="sm" len="sm"/>
          </a:ln>
        </p:spPr>
        <p:txBody>
          <a:bodyPr wrap="none">
            <a:spAutoFit/>
          </a:bodyPr>
          <a:lstStyle/>
          <a:p>
            <a:pPr algn="ctr">
              <a:lnSpc>
                <a:spcPct val="95000"/>
              </a:lnSpc>
            </a:pPr>
            <a:r>
              <a:rPr lang="en-US" sz="1400">
                <a:solidFill>
                  <a:schemeClr val="tx2"/>
                </a:solidFill>
              </a:rPr>
              <a:t>Usage of </a:t>
            </a:r>
            <a:br>
              <a:rPr lang="en-US" sz="1400">
                <a:solidFill>
                  <a:schemeClr val="tx2"/>
                </a:solidFill>
              </a:rPr>
            </a:br>
            <a:r>
              <a:rPr lang="en-US" sz="1400">
                <a:solidFill>
                  <a:schemeClr val="tx2"/>
                </a:solidFill>
              </a:rPr>
              <a:t>Selected Ports</a:t>
            </a:r>
            <a:br>
              <a:rPr lang="en-US" sz="1400">
                <a:solidFill>
                  <a:schemeClr val="tx2"/>
                </a:solidFill>
              </a:rPr>
            </a:br>
            <a:r>
              <a:rPr lang="en-US" sz="1400">
                <a:solidFill>
                  <a:schemeClr val="tx2"/>
                </a:solidFill>
              </a:rPr>
              <a:t>and Devices</a:t>
            </a:r>
          </a:p>
        </p:txBody>
      </p:sp>
      <p:grpSp>
        <p:nvGrpSpPr>
          <p:cNvPr id="4" name="Group 150"/>
          <p:cNvGrpSpPr>
            <a:grpSpLocks/>
          </p:cNvGrpSpPr>
          <p:nvPr/>
        </p:nvGrpSpPr>
        <p:grpSpPr bwMode="auto">
          <a:xfrm>
            <a:off x="7709782" y="1865573"/>
            <a:ext cx="509587" cy="427038"/>
            <a:chOff x="4867" y="1456"/>
            <a:chExt cx="321" cy="269"/>
          </a:xfrm>
        </p:grpSpPr>
        <p:grpSp>
          <p:nvGrpSpPr>
            <p:cNvPr id="20" name="Group 14"/>
            <p:cNvGrpSpPr>
              <a:grpSpLocks/>
            </p:cNvGrpSpPr>
            <p:nvPr/>
          </p:nvGrpSpPr>
          <p:grpSpPr bwMode="auto">
            <a:xfrm>
              <a:off x="4867" y="1456"/>
              <a:ext cx="321" cy="269"/>
              <a:chOff x="3744" y="3200"/>
              <a:chExt cx="723" cy="607"/>
            </a:xfrm>
          </p:grpSpPr>
          <p:sp>
            <p:nvSpPr>
              <p:cNvPr id="26" name="Oval 15"/>
              <p:cNvSpPr>
                <a:spLocks noChangeArrowheads="1"/>
              </p:cNvSpPr>
              <p:nvPr/>
            </p:nvSpPr>
            <p:spPr bwMode="auto">
              <a:xfrm>
                <a:off x="3744" y="3488"/>
                <a:ext cx="723" cy="319"/>
              </a:xfrm>
              <a:prstGeom prst="ellipse">
                <a:avLst/>
              </a:prstGeom>
              <a:noFill/>
              <a:ln w="25400" algn="ctr">
                <a:solidFill>
                  <a:srgbClr val="525151"/>
                </a:solidFill>
                <a:round/>
                <a:headEnd/>
                <a:tailEnd/>
              </a:ln>
            </p:spPr>
            <p:txBody>
              <a:bodyPr/>
              <a:lstStyle/>
              <a:p>
                <a:endParaRPr lang="en-US"/>
              </a:p>
            </p:txBody>
          </p:sp>
          <p:sp>
            <p:nvSpPr>
              <p:cNvPr id="27" name="Rectangle 16"/>
              <p:cNvSpPr>
                <a:spLocks noChangeArrowheads="1"/>
              </p:cNvSpPr>
              <p:nvPr/>
            </p:nvSpPr>
            <p:spPr bwMode="auto">
              <a:xfrm>
                <a:off x="3744" y="3360"/>
                <a:ext cx="723" cy="288"/>
              </a:xfrm>
              <a:prstGeom prst="rect">
                <a:avLst/>
              </a:prstGeom>
              <a:noFill/>
              <a:ln w="25400" algn="ctr">
                <a:solidFill>
                  <a:srgbClr val="525151"/>
                </a:solidFill>
                <a:miter lim="800000"/>
                <a:headEnd/>
                <a:tailEnd/>
              </a:ln>
            </p:spPr>
            <p:txBody>
              <a:bodyPr/>
              <a:lstStyle/>
              <a:p>
                <a:endParaRPr lang="en-US"/>
              </a:p>
            </p:txBody>
          </p:sp>
          <p:sp>
            <p:nvSpPr>
              <p:cNvPr id="28" name="Oval 17"/>
              <p:cNvSpPr>
                <a:spLocks noChangeArrowheads="1"/>
              </p:cNvSpPr>
              <p:nvPr/>
            </p:nvSpPr>
            <p:spPr bwMode="auto">
              <a:xfrm>
                <a:off x="3744" y="3200"/>
                <a:ext cx="723" cy="319"/>
              </a:xfrm>
              <a:prstGeom prst="ellipse">
                <a:avLst/>
              </a:prstGeom>
              <a:noFill/>
              <a:ln w="25400" algn="ctr">
                <a:solidFill>
                  <a:srgbClr val="525151"/>
                </a:solidFill>
                <a:round/>
                <a:headEnd/>
                <a:tailEnd/>
              </a:ln>
            </p:spPr>
            <p:txBody>
              <a:bodyPr/>
              <a:lstStyle/>
              <a:p>
                <a:endParaRPr lang="en-US"/>
              </a:p>
            </p:txBody>
          </p:sp>
        </p:grpSp>
        <p:grpSp>
          <p:nvGrpSpPr>
            <p:cNvPr id="21" name="Group 18"/>
            <p:cNvGrpSpPr>
              <a:grpSpLocks/>
            </p:cNvGrpSpPr>
            <p:nvPr/>
          </p:nvGrpSpPr>
          <p:grpSpPr bwMode="auto">
            <a:xfrm>
              <a:off x="4867" y="1456"/>
              <a:ext cx="321" cy="269"/>
              <a:chOff x="4697" y="490"/>
              <a:chExt cx="321" cy="269"/>
            </a:xfrm>
          </p:grpSpPr>
          <p:sp>
            <p:nvSpPr>
              <p:cNvPr id="23" name="Oval 19"/>
              <p:cNvSpPr>
                <a:spLocks noChangeArrowheads="1"/>
              </p:cNvSpPr>
              <p:nvPr/>
            </p:nvSpPr>
            <p:spPr bwMode="auto">
              <a:xfrm>
                <a:off x="4697" y="618"/>
                <a:ext cx="321" cy="141"/>
              </a:xfrm>
              <a:prstGeom prst="ellipse">
                <a:avLst/>
              </a:prstGeom>
              <a:solidFill>
                <a:srgbClr val="C9C9C9"/>
              </a:solidFill>
              <a:ln w="9525" algn="ctr">
                <a:noFill/>
                <a:round/>
                <a:headEnd/>
                <a:tailEnd/>
              </a:ln>
            </p:spPr>
            <p:txBody>
              <a:bodyPr/>
              <a:lstStyle/>
              <a:p>
                <a:endParaRPr lang="en-US"/>
              </a:p>
            </p:txBody>
          </p:sp>
          <p:sp>
            <p:nvSpPr>
              <p:cNvPr id="24" name="Rectangle 20"/>
              <p:cNvSpPr>
                <a:spLocks noChangeArrowheads="1"/>
              </p:cNvSpPr>
              <p:nvPr/>
            </p:nvSpPr>
            <p:spPr bwMode="auto">
              <a:xfrm>
                <a:off x="4697" y="561"/>
                <a:ext cx="321" cy="128"/>
              </a:xfrm>
              <a:prstGeom prst="rect">
                <a:avLst/>
              </a:prstGeom>
              <a:solidFill>
                <a:srgbClr val="C9C9C9"/>
              </a:solidFill>
              <a:ln w="9525" algn="ctr">
                <a:noFill/>
                <a:miter lim="800000"/>
                <a:headEnd/>
                <a:tailEnd/>
              </a:ln>
            </p:spPr>
            <p:txBody>
              <a:bodyPr/>
              <a:lstStyle/>
              <a:p>
                <a:endParaRPr lang="en-US"/>
              </a:p>
            </p:txBody>
          </p:sp>
          <p:sp>
            <p:nvSpPr>
              <p:cNvPr id="25" name="Oval 21"/>
              <p:cNvSpPr>
                <a:spLocks noChangeArrowheads="1"/>
              </p:cNvSpPr>
              <p:nvPr/>
            </p:nvSpPr>
            <p:spPr bwMode="auto">
              <a:xfrm>
                <a:off x="4697" y="490"/>
                <a:ext cx="321" cy="141"/>
              </a:xfrm>
              <a:prstGeom prst="ellipse">
                <a:avLst/>
              </a:prstGeom>
              <a:solidFill>
                <a:srgbClr val="F7F6F5"/>
              </a:solidFill>
              <a:ln w="9525" algn="ctr">
                <a:noFill/>
                <a:round/>
                <a:headEnd/>
                <a:tailEnd/>
              </a:ln>
            </p:spPr>
            <p:txBody>
              <a:bodyPr/>
              <a:lstStyle/>
              <a:p>
                <a:endParaRPr lang="en-US"/>
              </a:p>
            </p:txBody>
          </p:sp>
        </p:grpSp>
      </p:grpSp>
      <p:sp>
        <p:nvSpPr>
          <p:cNvPr id="29" name="Line 22"/>
          <p:cNvSpPr>
            <a:spLocks noChangeShapeType="1"/>
          </p:cNvSpPr>
          <p:nvPr/>
        </p:nvSpPr>
        <p:spPr bwMode="auto">
          <a:xfrm>
            <a:off x="7211307" y="1778261"/>
            <a:ext cx="0" cy="4017962"/>
          </a:xfrm>
          <a:prstGeom prst="line">
            <a:avLst/>
          </a:prstGeom>
          <a:noFill/>
          <a:ln w="12700">
            <a:solidFill>
              <a:srgbClr val="000000"/>
            </a:solidFill>
            <a:round/>
            <a:headEnd/>
            <a:tailEnd type="none" w="med" len="sm"/>
          </a:ln>
        </p:spPr>
        <p:txBody>
          <a:bodyPr wrap="none" anchor="ctr"/>
          <a:lstStyle/>
          <a:p>
            <a:endParaRPr lang="en-US" sz="1400"/>
          </a:p>
        </p:txBody>
      </p:sp>
      <p:grpSp>
        <p:nvGrpSpPr>
          <p:cNvPr id="22" name="Group 151"/>
          <p:cNvGrpSpPr>
            <a:grpSpLocks/>
          </p:cNvGrpSpPr>
          <p:nvPr/>
        </p:nvGrpSpPr>
        <p:grpSpPr bwMode="auto">
          <a:xfrm>
            <a:off x="7635169" y="2835536"/>
            <a:ext cx="668338" cy="520700"/>
            <a:chOff x="4820" y="2067"/>
            <a:chExt cx="421" cy="328"/>
          </a:xfrm>
        </p:grpSpPr>
        <p:grpSp>
          <p:nvGrpSpPr>
            <p:cNvPr id="30" name="Group 24"/>
            <p:cNvGrpSpPr>
              <a:grpSpLocks/>
            </p:cNvGrpSpPr>
            <p:nvPr/>
          </p:nvGrpSpPr>
          <p:grpSpPr bwMode="auto">
            <a:xfrm>
              <a:off x="5033" y="2067"/>
              <a:ext cx="208" cy="328"/>
              <a:chOff x="2544" y="3440"/>
              <a:chExt cx="343" cy="541"/>
            </a:xfrm>
          </p:grpSpPr>
          <p:pic>
            <p:nvPicPr>
              <p:cNvPr id="64" name="Picture 25"/>
              <p:cNvPicPr>
                <a:picLocks noChangeAspect="1" noChangeArrowheads="1"/>
              </p:cNvPicPr>
              <p:nvPr/>
            </p:nvPicPr>
            <p:blipFill>
              <a:blip r:embed="rId3" cstate="print"/>
              <a:srcRect/>
              <a:stretch>
                <a:fillRect/>
              </a:stretch>
            </p:blipFill>
            <p:spPr bwMode="auto">
              <a:xfrm>
                <a:off x="2736" y="3609"/>
                <a:ext cx="113" cy="156"/>
              </a:xfrm>
              <a:prstGeom prst="rect">
                <a:avLst/>
              </a:prstGeom>
              <a:noFill/>
              <a:ln w="9525">
                <a:noFill/>
                <a:miter lim="800000"/>
                <a:headEnd/>
                <a:tailEnd/>
              </a:ln>
            </p:spPr>
          </p:pic>
          <p:pic>
            <p:nvPicPr>
              <p:cNvPr id="65" name="Picture 26"/>
              <p:cNvPicPr>
                <a:picLocks noChangeAspect="1" noChangeArrowheads="1"/>
              </p:cNvPicPr>
              <p:nvPr/>
            </p:nvPicPr>
            <p:blipFill>
              <a:blip r:embed="rId4" cstate="print"/>
              <a:srcRect/>
              <a:stretch>
                <a:fillRect/>
              </a:stretch>
            </p:blipFill>
            <p:spPr bwMode="auto">
              <a:xfrm>
                <a:off x="2726" y="3614"/>
                <a:ext cx="113" cy="156"/>
              </a:xfrm>
              <a:prstGeom prst="rect">
                <a:avLst/>
              </a:prstGeom>
              <a:noFill/>
              <a:ln w="9525">
                <a:noFill/>
                <a:miter lim="800000"/>
                <a:headEnd/>
                <a:tailEnd/>
              </a:ln>
            </p:spPr>
          </p:pic>
          <p:sp>
            <p:nvSpPr>
              <p:cNvPr id="66" name="Freeform 27"/>
              <p:cNvSpPr>
                <a:spLocks/>
              </p:cNvSpPr>
              <p:nvPr/>
            </p:nvSpPr>
            <p:spPr bwMode="auto">
              <a:xfrm>
                <a:off x="2750" y="3659"/>
                <a:ext cx="52" cy="76"/>
              </a:xfrm>
              <a:custGeom>
                <a:avLst/>
                <a:gdLst>
                  <a:gd name="T0" fmla="*/ 22 w 22"/>
                  <a:gd name="T1" fmla="*/ 22 h 32"/>
                  <a:gd name="T2" fmla="*/ 11 w 22"/>
                  <a:gd name="T3" fmla="*/ 28 h 32"/>
                  <a:gd name="T4" fmla="*/ 0 w 22"/>
                  <a:gd name="T5" fmla="*/ 9 h 32"/>
                  <a:gd name="T6" fmla="*/ 11 w 22"/>
                  <a:gd name="T7" fmla="*/ 3 h 32"/>
                  <a:gd name="T8" fmla="*/ 22 w 22"/>
                  <a:gd name="T9" fmla="*/ 22 h 32"/>
                  <a:gd name="T10" fmla="*/ 0 60000 65536"/>
                  <a:gd name="T11" fmla="*/ 0 60000 65536"/>
                  <a:gd name="T12" fmla="*/ 0 60000 65536"/>
                  <a:gd name="T13" fmla="*/ 0 60000 65536"/>
                  <a:gd name="T14" fmla="*/ 0 60000 65536"/>
                  <a:gd name="T15" fmla="*/ 0 w 22"/>
                  <a:gd name="T16" fmla="*/ 0 h 32"/>
                  <a:gd name="T17" fmla="*/ 22 w 22"/>
                  <a:gd name="T18" fmla="*/ 32 h 32"/>
                </a:gdLst>
                <a:ahLst/>
                <a:cxnLst>
                  <a:cxn ang="T10">
                    <a:pos x="T0" y="T1"/>
                  </a:cxn>
                  <a:cxn ang="T11">
                    <a:pos x="T2" y="T3"/>
                  </a:cxn>
                  <a:cxn ang="T12">
                    <a:pos x="T4" y="T5"/>
                  </a:cxn>
                  <a:cxn ang="T13">
                    <a:pos x="T6" y="T7"/>
                  </a:cxn>
                  <a:cxn ang="T14">
                    <a:pos x="T8" y="T9"/>
                  </a:cxn>
                </a:cxnLst>
                <a:rect l="T15" t="T16" r="T17" b="T18"/>
                <a:pathLst>
                  <a:path w="22" h="32">
                    <a:moveTo>
                      <a:pt x="22" y="22"/>
                    </a:moveTo>
                    <a:cubicBezTo>
                      <a:pt x="22" y="29"/>
                      <a:pt x="17" y="32"/>
                      <a:pt x="11" y="28"/>
                    </a:cubicBezTo>
                    <a:cubicBezTo>
                      <a:pt x="5" y="25"/>
                      <a:pt x="0" y="16"/>
                      <a:pt x="0" y="9"/>
                    </a:cubicBezTo>
                    <a:cubicBezTo>
                      <a:pt x="0" y="2"/>
                      <a:pt x="5" y="0"/>
                      <a:pt x="11" y="3"/>
                    </a:cubicBezTo>
                    <a:cubicBezTo>
                      <a:pt x="17" y="7"/>
                      <a:pt x="22" y="15"/>
                      <a:pt x="22" y="22"/>
                    </a:cubicBezTo>
                    <a:close/>
                  </a:path>
                </a:pathLst>
              </a:custGeom>
              <a:solidFill>
                <a:srgbClr val="000000"/>
              </a:solidFill>
              <a:ln w="9525">
                <a:noFill/>
                <a:round/>
                <a:headEnd/>
                <a:tailEnd/>
              </a:ln>
            </p:spPr>
            <p:txBody>
              <a:bodyPr/>
              <a:lstStyle/>
              <a:p>
                <a:endParaRPr lang="en-US" sz="1400"/>
              </a:p>
            </p:txBody>
          </p:sp>
          <p:sp>
            <p:nvSpPr>
              <p:cNvPr id="67" name="Freeform 28"/>
              <p:cNvSpPr>
                <a:spLocks/>
              </p:cNvSpPr>
              <p:nvPr/>
            </p:nvSpPr>
            <p:spPr bwMode="auto">
              <a:xfrm>
                <a:off x="2750" y="3662"/>
                <a:ext cx="49" cy="71"/>
              </a:xfrm>
              <a:custGeom>
                <a:avLst/>
                <a:gdLst>
                  <a:gd name="T0" fmla="*/ 17 w 21"/>
                  <a:gd name="T1" fmla="*/ 24 h 30"/>
                  <a:gd name="T2" fmla="*/ 6 w 21"/>
                  <a:gd name="T3" fmla="*/ 5 h 30"/>
                  <a:gd name="T4" fmla="*/ 7 w 21"/>
                  <a:gd name="T5" fmla="*/ 1 h 30"/>
                  <a:gd name="T6" fmla="*/ 0 w 21"/>
                  <a:gd name="T7" fmla="*/ 8 h 30"/>
                  <a:gd name="T8" fmla="*/ 11 w 21"/>
                  <a:gd name="T9" fmla="*/ 27 h 30"/>
                  <a:gd name="T10" fmla="*/ 21 w 21"/>
                  <a:gd name="T11" fmla="*/ 25 h 30"/>
                  <a:gd name="T12" fmla="*/ 17 w 21"/>
                  <a:gd name="T13" fmla="*/ 24 h 30"/>
                  <a:gd name="T14" fmla="*/ 0 60000 65536"/>
                  <a:gd name="T15" fmla="*/ 0 60000 65536"/>
                  <a:gd name="T16" fmla="*/ 0 60000 65536"/>
                  <a:gd name="T17" fmla="*/ 0 60000 65536"/>
                  <a:gd name="T18" fmla="*/ 0 60000 65536"/>
                  <a:gd name="T19" fmla="*/ 0 60000 65536"/>
                  <a:gd name="T20" fmla="*/ 0 60000 65536"/>
                  <a:gd name="T21" fmla="*/ 0 w 21"/>
                  <a:gd name="T22" fmla="*/ 0 h 30"/>
                  <a:gd name="T23" fmla="*/ 21 w 21"/>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0">
                    <a:moveTo>
                      <a:pt x="17" y="24"/>
                    </a:moveTo>
                    <a:cubicBezTo>
                      <a:pt x="11" y="20"/>
                      <a:pt x="6" y="12"/>
                      <a:pt x="6" y="5"/>
                    </a:cubicBezTo>
                    <a:cubicBezTo>
                      <a:pt x="6" y="3"/>
                      <a:pt x="7" y="2"/>
                      <a:pt x="7" y="1"/>
                    </a:cubicBezTo>
                    <a:cubicBezTo>
                      <a:pt x="3" y="0"/>
                      <a:pt x="0" y="3"/>
                      <a:pt x="0" y="8"/>
                    </a:cubicBezTo>
                    <a:cubicBezTo>
                      <a:pt x="0" y="15"/>
                      <a:pt x="5" y="24"/>
                      <a:pt x="11" y="27"/>
                    </a:cubicBezTo>
                    <a:cubicBezTo>
                      <a:pt x="16" y="30"/>
                      <a:pt x="20" y="29"/>
                      <a:pt x="21" y="25"/>
                    </a:cubicBezTo>
                    <a:cubicBezTo>
                      <a:pt x="20" y="25"/>
                      <a:pt x="19" y="24"/>
                      <a:pt x="17" y="24"/>
                    </a:cubicBezTo>
                    <a:close/>
                  </a:path>
                </a:pathLst>
              </a:custGeom>
              <a:solidFill>
                <a:srgbClr val="666666"/>
              </a:solidFill>
              <a:ln w="9525">
                <a:noFill/>
                <a:round/>
                <a:headEnd/>
                <a:tailEnd/>
              </a:ln>
            </p:spPr>
            <p:txBody>
              <a:bodyPr/>
              <a:lstStyle/>
              <a:p>
                <a:endParaRPr lang="en-US" sz="1400"/>
              </a:p>
            </p:txBody>
          </p:sp>
          <p:sp>
            <p:nvSpPr>
              <p:cNvPr id="68" name="Freeform 29"/>
              <p:cNvSpPr>
                <a:spLocks/>
              </p:cNvSpPr>
              <p:nvPr/>
            </p:nvSpPr>
            <p:spPr bwMode="auto">
              <a:xfrm>
                <a:off x="2544" y="3440"/>
                <a:ext cx="343" cy="541"/>
              </a:xfrm>
              <a:custGeom>
                <a:avLst/>
                <a:gdLst>
                  <a:gd name="T0" fmla="*/ 18 w 145"/>
                  <a:gd name="T1" fmla="*/ 4 h 229"/>
                  <a:gd name="T2" fmla="*/ 0 w 145"/>
                  <a:gd name="T3" fmla="*/ 6 h 229"/>
                  <a:gd name="T4" fmla="*/ 0 w 145"/>
                  <a:gd name="T5" fmla="*/ 152 h 229"/>
                  <a:gd name="T6" fmla="*/ 134 w 145"/>
                  <a:gd name="T7" fmla="*/ 229 h 229"/>
                  <a:gd name="T8" fmla="*/ 145 w 145"/>
                  <a:gd name="T9" fmla="*/ 216 h 229"/>
                  <a:gd name="T10" fmla="*/ 145 w 145"/>
                  <a:gd name="T11" fmla="*/ 77 h 229"/>
                  <a:gd name="T12" fmla="*/ 18 w 145"/>
                  <a:gd name="T13" fmla="*/ 4 h 229"/>
                  <a:gd name="T14" fmla="*/ 0 60000 65536"/>
                  <a:gd name="T15" fmla="*/ 0 60000 65536"/>
                  <a:gd name="T16" fmla="*/ 0 60000 65536"/>
                  <a:gd name="T17" fmla="*/ 0 60000 65536"/>
                  <a:gd name="T18" fmla="*/ 0 60000 65536"/>
                  <a:gd name="T19" fmla="*/ 0 60000 65536"/>
                  <a:gd name="T20" fmla="*/ 0 60000 65536"/>
                  <a:gd name="T21" fmla="*/ 0 w 145"/>
                  <a:gd name="T22" fmla="*/ 0 h 229"/>
                  <a:gd name="T23" fmla="*/ 145 w 145"/>
                  <a:gd name="T24" fmla="*/ 229 h 2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29">
                    <a:moveTo>
                      <a:pt x="18" y="4"/>
                    </a:moveTo>
                    <a:cubicBezTo>
                      <a:pt x="12" y="0"/>
                      <a:pt x="0" y="6"/>
                      <a:pt x="0" y="6"/>
                    </a:cubicBezTo>
                    <a:cubicBezTo>
                      <a:pt x="0" y="152"/>
                      <a:pt x="0" y="152"/>
                      <a:pt x="0" y="152"/>
                    </a:cubicBezTo>
                    <a:cubicBezTo>
                      <a:pt x="134" y="229"/>
                      <a:pt x="134" y="229"/>
                      <a:pt x="134" y="229"/>
                    </a:cubicBezTo>
                    <a:cubicBezTo>
                      <a:pt x="134" y="229"/>
                      <a:pt x="145" y="221"/>
                      <a:pt x="145" y="216"/>
                    </a:cubicBezTo>
                    <a:cubicBezTo>
                      <a:pt x="145" y="211"/>
                      <a:pt x="145" y="77"/>
                      <a:pt x="145" y="77"/>
                    </a:cubicBezTo>
                    <a:cubicBezTo>
                      <a:pt x="145" y="77"/>
                      <a:pt x="23" y="7"/>
                      <a:pt x="18" y="4"/>
                    </a:cubicBezTo>
                    <a:close/>
                  </a:path>
                </a:pathLst>
              </a:custGeom>
              <a:noFill/>
              <a:ln w="22225">
                <a:solidFill>
                  <a:srgbClr val="333333"/>
                </a:solidFill>
                <a:round/>
                <a:headEnd/>
                <a:tailEnd/>
              </a:ln>
            </p:spPr>
            <p:txBody>
              <a:bodyPr/>
              <a:lstStyle/>
              <a:p>
                <a:endParaRPr lang="en-US" sz="1400"/>
              </a:p>
            </p:txBody>
          </p:sp>
          <p:sp>
            <p:nvSpPr>
              <p:cNvPr id="69" name="Freeform 30"/>
              <p:cNvSpPr>
                <a:spLocks/>
              </p:cNvSpPr>
              <p:nvPr/>
            </p:nvSpPr>
            <p:spPr bwMode="auto">
              <a:xfrm>
                <a:off x="2544" y="3454"/>
                <a:ext cx="317" cy="527"/>
              </a:xfrm>
              <a:custGeom>
                <a:avLst/>
                <a:gdLst>
                  <a:gd name="T0" fmla="*/ 317 w 317"/>
                  <a:gd name="T1" fmla="*/ 527 h 527"/>
                  <a:gd name="T2" fmla="*/ 0 w 317"/>
                  <a:gd name="T3" fmla="*/ 345 h 527"/>
                  <a:gd name="T4" fmla="*/ 0 w 317"/>
                  <a:gd name="T5" fmla="*/ 0 h 527"/>
                  <a:gd name="T6" fmla="*/ 317 w 317"/>
                  <a:gd name="T7" fmla="*/ 184 h 527"/>
                  <a:gd name="T8" fmla="*/ 317 w 317"/>
                  <a:gd name="T9" fmla="*/ 527 h 527"/>
                  <a:gd name="T10" fmla="*/ 0 60000 65536"/>
                  <a:gd name="T11" fmla="*/ 0 60000 65536"/>
                  <a:gd name="T12" fmla="*/ 0 60000 65536"/>
                  <a:gd name="T13" fmla="*/ 0 60000 65536"/>
                  <a:gd name="T14" fmla="*/ 0 60000 65536"/>
                  <a:gd name="T15" fmla="*/ 0 w 317"/>
                  <a:gd name="T16" fmla="*/ 0 h 527"/>
                  <a:gd name="T17" fmla="*/ 317 w 317"/>
                  <a:gd name="T18" fmla="*/ 527 h 527"/>
                </a:gdLst>
                <a:ahLst/>
                <a:cxnLst>
                  <a:cxn ang="T10">
                    <a:pos x="T0" y="T1"/>
                  </a:cxn>
                  <a:cxn ang="T11">
                    <a:pos x="T2" y="T3"/>
                  </a:cxn>
                  <a:cxn ang="T12">
                    <a:pos x="T4" y="T5"/>
                  </a:cxn>
                  <a:cxn ang="T13">
                    <a:pos x="T6" y="T7"/>
                  </a:cxn>
                  <a:cxn ang="T14">
                    <a:pos x="T8" y="T9"/>
                  </a:cxn>
                </a:cxnLst>
                <a:rect l="T15" t="T16" r="T17" b="T18"/>
                <a:pathLst>
                  <a:path w="317" h="527">
                    <a:moveTo>
                      <a:pt x="317" y="527"/>
                    </a:moveTo>
                    <a:lnTo>
                      <a:pt x="0" y="345"/>
                    </a:lnTo>
                    <a:lnTo>
                      <a:pt x="0" y="0"/>
                    </a:lnTo>
                    <a:lnTo>
                      <a:pt x="317" y="184"/>
                    </a:lnTo>
                    <a:lnTo>
                      <a:pt x="317" y="527"/>
                    </a:lnTo>
                    <a:close/>
                  </a:path>
                </a:pathLst>
              </a:custGeom>
              <a:solidFill>
                <a:srgbClr val="CCCCCC"/>
              </a:solidFill>
              <a:ln w="9525">
                <a:noFill/>
                <a:round/>
                <a:headEnd/>
                <a:tailEnd/>
              </a:ln>
            </p:spPr>
            <p:txBody>
              <a:bodyPr/>
              <a:lstStyle/>
              <a:p>
                <a:endParaRPr lang="en-US" sz="1400"/>
              </a:p>
            </p:txBody>
          </p:sp>
          <p:sp>
            <p:nvSpPr>
              <p:cNvPr id="70" name="Freeform 31"/>
              <p:cNvSpPr>
                <a:spLocks/>
              </p:cNvSpPr>
              <p:nvPr/>
            </p:nvSpPr>
            <p:spPr bwMode="auto">
              <a:xfrm>
                <a:off x="2563" y="3485"/>
                <a:ext cx="279" cy="467"/>
              </a:xfrm>
              <a:custGeom>
                <a:avLst/>
                <a:gdLst>
                  <a:gd name="T0" fmla="*/ 279 w 279"/>
                  <a:gd name="T1" fmla="*/ 467 h 467"/>
                  <a:gd name="T2" fmla="*/ 0 w 279"/>
                  <a:gd name="T3" fmla="*/ 304 h 467"/>
                  <a:gd name="T4" fmla="*/ 0 w 279"/>
                  <a:gd name="T5" fmla="*/ 0 h 467"/>
                  <a:gd name="T6" fmla="*/ 279 w 279"/>
                  <a:gd name="T7" fmla="*/ 163 h 467"/>
                  <a:gd name="T8" fmla="*/ 279 w 279"/>
                  <a:gd name="T9" fmla="*/ 467 h 467"/>
                  <a:gd name="T10" fmla="*/ 0 60000 65536"/>
                  <a:gd name="T11" fmla="*/ 0 60000 65536"/>
                  <a:gd name="T12" fmla="*/ 0 60000 65536"/>
                  <a:gd name="T13" fmla="*/ 0 60000 65536"/>
                  <a:gd name="T14" fmla="*/ 0 60000 65536"/>
                  <a:gd name="T15" fmla="*/ 0 w 279"/>
                  <a:gd name="T16" fmla="*/ 0 h 467"/>
                  <a:gd name="T17" fmla="*/ 279 w 279"/>
                  <a:gd name="T18" fmla="*/ 467 h 467"/>
                </a:gdLst>
                <a:ahLst/>
                <a:cxnLst>
                  <a:cxn ang="T10">
                    <a:pos x="T0" y="T1"/>
                  </a:cxn>
                  <a:cxn ang="T11">
                    <a:pos x="T2" y="T3"/>
                  </a:cxn>
                  <a:cxn ang="T12">
                    <a:pos x="T4" y="T5"/>
                  </a:cxn>
                  <a:cxn ang="T13">
                    <a:pos x="T6" y="T7"/>
                  </a:cxn>
                  <a:cxn ang="T14">
                    <a:pos x="T8" y="T9"/>
                  </a:cxn>
                </a:cxnLst>
                <a:rect l="T15" t="T16" r="T17" b="T18"/>
                <a:pathLst>
                  <a:path w="279" h="467">
                    <a:moveTo>
                      <a:pt x="279" y="467"/>
                    </a:moveTo>
                    <a:lnTo>
                      <a:pt x="0" y="304"/>
                    </a:lnTo>
                    <a:lnTo>
                      <a:pt x="0" y="0"/>
                    </a:lnTo>
                    <a:lnTo>
                      <a:pt x="279" y="163"/>
                    </a:lnTo>
                    <a:lnTo>
                      <a:pt x="279" y="467"/>
                    </a:lnTo>
                    <a:close/>
                  </a:path>
                </a:pathLst>
              </a:custGeom>
              <a:solidFill>
                <a:srgbClr val="81B1C4"/>
              </a:solidFill>
              <a:ln w="9525">
                <a:noFill/>
                <a:round/>
                <a:headEnd/>
                <a:tailEnd/>
              </a:ln>
            </p:spPr>
            <p:txBody>
              <a:bodyPr/>
              <a:lstStyle/>
              <a:p>
                <a:endParaRPr lang="en-US" sz="1400"/>
              </a:p>
            </p:txBody>
          </p:sp>
          <p:sp>
            <p:nvSpPr>
              <p:cNvPr id="71" name="Freeform 32"/>
              <p:cNvSpPr>
                <a:spLocks/>
              </p:cNvSpPr>
              <p:nvPr/>
            </p:nvSpPr>
            <p:spPr bwMode="auto">
              <a:xfrm>
                <a:off x="2613" y="3579"/>
                <a:ext cx="196" cy="309"/>
              </a:xfrm>
              <a:custGeom>
                <a:avLst/>
                <a:gdLst>
                  <a:gd name="T0" fmla="*/ 196 w 196"/>
                  <a:gd name="T1" fmla="*/ 309 h 309"/>
                  <a:gd name="T2" fmla="*/ 0 w 196"/>
                  <a:gd name="T3" fmla="*/ 196 h 309"/>
                  <a:gd name="T4" fmla="*/ 0 w 196"/>
                  <a:gd name="T5" fmla="*/ 0 h 309"/>
                  <a:gd name="T6" fmla="*/ 196 w 196"/>
                  <a:gd name="T7" fmla="*/ 113 h 309"/>
                  <a:gd name="T8" fmla="*/ 196 w 196"/>
                  <a:gd name="T9" fmla="*/ 309 h 309"/>
                  <a:gd name="T10" fmla="*/ 0 60000 65536"/>
                  <a:gd name="T11" fmla="*/ 0 60000 65536"/>
                  <a:gd name="T12" fmla="*/ 0 60000 65536"/>
                  <a:gd name="T13" fmla="*/ 0 60000 65536"/>
                  <a:gd name="T14" fmla="*/ 0 60000 65536"/>
                  <a:gd name="T15" fmla="*/ 0 w 196"/>
                  <a:gd name="T16" fmla="*/ 0 h 309"/>
                  <a:gd name="T17" fmla="*/ 196 w 196"/>
                  <a:gd name="T18" fmla="*/ 309 h 309"/>
                </a:gdLst>
                <a:ahLst/>
                <a:cxnLst>
                  <a:cxn ang="T10">
                    <a:pos x="T0" y="T1"/>
                  </a:cxn>
                  <a:cxn ang="T11">
                    <a:pos x="T2" y="T3"/>
                  </a:cxn>
                  <a:cxn ang="T12">
                    <a:pos x="T4" y="T5"/>
                  </a:cxn>
                  <a:cxn ang="T13">
                    <a:pos x="T6" y="T7"/>
                  </a:cxn>
                  <a:cxn ang="T14">
                    <a:pos x="T8" y="T9"/>
                  </a:cxn>
                </a:cxnLst>
                <a:rect l="T15" t="T16" r="T17" b="T18"/>
                <a:pathLst>
                  <a:path w="196" h="309">
                    <a:moveTo>
                      <a:pt x="196" y="309"/>
                    </a:moveTo>
                    <a:lnTo>
                      <a:pt x="0" y="196"/>
                    </a:lnTo>
                    <a:lnTo>
                      <a:pt x="0" y="0"/>
                    </a:lnTo>
                    <a:lnTo>
                      <a:pt x="196" y="113"/>
                    </a:lnTo>
                    <a:lnTo>
                      <a:pt x="196" y="309"/>
                    </a:lnTo>
                    <a:close/>
                  </a:path>
                </a:pathLst>
              </a:custGeom>
              <a:solidFill>
                <a:srgbClr val="585858"/>
              </a:solidFill>
              <a:ln w="9525">
                <a:noFill/>
                <a:round/>
                <a:headEnd/>
                <a:tailEnd/>
              </a:ln>
            </p:spPr>
            <p:txBody>
              <a:bodyPr/>
              <a:lstStyle/>
              <a:p>
                <a:endParaRPr lang="en-US" sz="1400"/>
              </a:p>
            </p:txBody>
          </p:sp>
          <p:sp>
            <p:nvSpPr>
              <p:cNvPr id="72" name="Freeform 33"/>
              <p:cNvSpPr>
                <a:spLocks/>
              </p:cNvSpPr>
              <p:nvPr/>
            </p:nvSpPr>
            <p:spPr bwMode="auto">
              <a:xfrm>
                <a:off x="2603" y="3562"/>
                <a:ext cx="196" cy="310"/>
              </a:xfrm>
              <a:custGeom>
                <a:avLst/>
                <a:gdLst>
                  <a:gd name="T0" fmla="*/ 196 w 196"/>
                  <a:gd name="T1" fmla="*/ 310 h 310"/>
                  <a:gd name="T2" fmla="*/ 0 w 196"/>
                  <a:gd name="T3" fmla="*/ 197 h 310"/>
                  <a:gd name="T4" fmla="*/ 0 w 196"/>
                  <a:gd name="T5" fmla="*/ 0 h 310"/>
                  <a:gd name="T6" fmla="*/ 196 w 196"/>
                  <a:gd name="T7" fmla="*/ 114 h 310"/>
                  <a:gd name="T8" fmla="*/ 196 w 196"/>
                  <a:gd name="T9" fmla="*/ 310 h 310"/>
                  <a:gd name="T10" fmla="*/ 0 60000 65536"/>
                  <a:gd name="T11" fmla="*/ 0 60000 65536"/>
                  <a:gd name="T12" fmla="*/ 0 60000 65536"/>
                  <a:gd name="T13" fmla="*/ 0 60000 65536"/>
                  <a:gd name="T14" fmla="*/ 0 60000 65536"/>
                  <a:gd name="T15" fmla="*/ 0 w 196"/>
                  <a:gd name="T16" fmla="*/ 0 h 310"/>
                  <a:gd name="T17" fmla="*/ 196 w 196"/>
                  <a:gd name="T18" fmla="*/ 310 h 310"/>
                </a:gdLst>
                <a:ahLst/>
                <a:cxnLst>
                  <a:cxn ang="T10">
                    <a:pos x="T0" y="T1"/>
                  </a:cxn>
                  <a:cxn ang="T11">
                    <a:pos x="T2" y="T3"/>
                  </a:cxn>
                  <a:cxn ang="T12">
                    <a:pos x="T4" y="T5"/>
                  </a:cxn>
                  <a:cxn ang="T13">
                    <a:pos x="T6" y="T7"/>
                  </a:cxn>
                  <a:cxn ang="T14">
                    <a:pos x="T8" y="T9"/>
                  </a:cxn>
                </a:cxnLst>
                <a:rect l="T15" t="T16" r="T17" b="T18"/>
                <a:pathLst>
                  <a:path w="196" h="310">
                    <a:moveTo>
                      <a:pt x="196" y="310"/>
                    </a:moveTo>
                    <a:lnTo>
                      <a:pt x="0" y="197"/>
                    </a:lnTo>
                    <a:lnTo>
                      <a:pt x="0" y="0"/>
                    </a:lnTo>
                    <a:lnTo>
                      <a:pt x="196" y="114"/>
                    </a:lnTo>
                    <a:lnTo>
                      <a:pt x="196" y="310"/>
                    </a:lnTo>
                    <a:close/>
                  </a:path>
                </a:pathLst>
              </a:custGeom>
              <a:solidFill>
                <a:srgbClr val="FFFFFF"/>
              </a:solidFill>
              <a:ln w="9525">
                <a:noFill/>
                <a:round/>
                <a:headEnd/>
                <a:tailEnd/>
              </a:ln>
            </p:spPr>
            <p:txBody>
              <a:bodyPr/>
              <a:lstStyle/>
              <a:p>
                <a:endParaRPr lang="en-US" sz="1400"/>
              </a:p>
            </p:txBody>
          </p:sp>
          <p:sp>
            <p:nvSpPr>
              <p:cNvPr id="73" name="Freeform 34"/>
              <p:cNvSpPr>
                <a:spLocks/>
              </p:cNvSpPr>
              <p:nvPr/>
            </p:nvSpPr>
            <p:spPr bwMode="auto">
              <a:xfrm>
                <a:off x="2544" y="3440"/>
                <a:ext cx="343" cy="198"/>
              </a:xfrm>
              <a:custGeom>
                <a:avLst/>
                <a:gdLst>
                  <a:gd name="T0" fmla="*/ 0 w 145"/>
                  <a:gd name="T1" fmla="*/ 6 h 84"/>
                  <a:gd name="T2" fmla="*/ 18 w 145"/>
                  <a:gd name="T3" fmla="*/ 4 h 84"/>
                  <a:gd name="T4" fmla="*/ 145 w 145"/>
                  <a:gd name="T5" fmla="*/ 77 h 84"/>
                  <a:gd name="T6" fmla="*/ 134 w 145"/>
                  <a:gd name="T7" fmla="*/ 84 h 84"/>
                  <a:gd name="T8" fmla="*/ 0 w 145"/>
                  <a:gd name="T9" fmla="*/ 6 h 84"/>
                  <a:gd name="T10" fmla="*/ 0 60000 65536"/>
                  <a:gd name="T11" fmla="*/ 0 60000 65536"/>
                  <a:gd name="T12" fmla="*/ 0 60000 65536"/>
                  <a:gd name="T13" fmla="*/ 0 60000 65536"/>
                  <a:gd name="T14" fmla="*/ 0 60000 65536"/>
                  <a:gd name="T15" fmla="*/ 0 w 145"/>
                  <a:gd name="T16" fmla="*/ 0 h 84"/>
                  <a:gd name="T17" fmla="*/ 145 w 145"/>
                  <a:gd name="T18" fmla="*/ 84 h 84"/>
                </a:gdLst>
                <a:ahLst/>
                <a:cxnLst>
                  <a:cxn ang="T10">
                    <a:pos x="T0" y="T1"/>
                  </a:cxn>
                  <a:cxn ang="T11">
                    <a:pos x="T2" y="T3"/>
                  </a:cxn>
                  <a:cxn ang="T12">
                    <a:pos x="T4" y="T5"/>
                  </a:cxn>
                  <a:cxn ang="T13">
                    <a:pos x="T6" y="T7"/>
                  </a:cxn>
                  <a:cxn ang="T14">
                    <a:pos x="T8" y="T9"/>
                  </a:cxn>
                </a:cxnLst>
                <a:rect l="T15" t="T16" r="T17" b="T18"/>
                <a:pathLst>
                  <a:path w="145" h="84">
                    <a:moveTo>
                      <a:pt x="0" y="6"/>
                    </a:moveTo>
                    <a:cubicBezTo>
                      <a:pt x="0" y="6"/>
                      <a:pt x="12" y="0"/>
                      <a:pt x="18" y="4"/>
                    </a:cubicBezTo>
                    <a:cubicBezTo>
                      <a:pt x="23" y="7"/>
                      <a:pt x="145" y="77"/>
                      <a:pt x="145" y="77"/>
                    </a:cubicBezTo>
                    <a:cubicBezTo>
                      <a:pt x="134" y="84"/>
                      <a:pt x="134" y="84"/>
                      <a:pt x="134" y="84"/>
                    </a:cubicBezTo>
                    <a:lnTo>
                      <a:pt x="0" y="6"/>
                    </a:lnTo>
                    <a:close/>
                  </a:path>
                </a:pathLst>
              </a:custGeom>
              <a:solidFill>
                <a:srgbClr val="F2F2F2"/>
              </a:solidFill>
              <a:ln w="9525">
                <a:noFill/>
                <a:round/>
                <a:headEnd/>
                <a:tailEnd/>
              </a:ln>
            </p:spPr>
            <p:txBody>
              <a:bodyPr/>
              <a:lstStyle/>
              <a:p>
                <a:endParaRPr lang="en-US" sz="1400"/>
              </a:p>
            </p:txBody>
          </p:sp>
          <p:sp>
            <p:nvSpPr>
              <p:cNvPr id="74" name="Line 35"/>
              <p:cNvSpPr>
                <a:spLocks noChangeShapeType="1"/>
              </p:cNvSpPr>
              <p:nvPr/>
            </p:nvSpPr>
            <p:spPr bwMode="auto">
              <a:xfrm>
                <a:off x="2627" y="3631"/>
                <a:ext cx="149" cy="85"/>
              </a:xfrm>
              <a:prstGeom prst="line">
                <a:avLst/>
              </a:prstGeom>
              <a:noFill/>
              <a:ln w="11113" cap="rnd">
                <a:solidFill>
                  <a:srgbClr val="000000"/>
                </a:solidFill>
                <a:round/>
                <a:headEnd/>
                <a:tailEnd/>
              </a:ln>
            </p:spPr>
            <p:txBody>
              <a:bodyPr/>
              <a:lstStyle/>
              <a:p>
                <a:endParaRPr lang="en-US" sz="1400"/>
              </a:p>
            </p:txBody>
          </p:sp>
          <p:sp>
            <p:nvSpPr>
              <p:cNvPr id="75" name="Line 36"/>
              <p:cNvSpPr>
                <a:spLocks noChangeShapeType="1"/>
              </p:cNvSpPr>
              <p:nvPr/>
            </p:nvSpPr>
            <p:spPr bwMode="auto">
              <a:xfrm>
                <a:off x="2627" y="3678"/>
                <a:ext cx="149" cy="85"/>
              </a:xfrm>
              <a:prstGeom prst="line">
                <a:avLst/>
              </a:prstGeom>
              <a:noFill/>
              <a:ln w="11113" cap="rnd">
                <a:solidFill>
                  <a:srgbClr val="000000"/>
                </a:solidFill>
                <a:round/>
                <a:headEnd/>
                <a:tailEnd/>
              </a:ln>
            </p:spPr>
            <p:txBody>
              <a:bodyPr/>
              <a:lstStyle/>
              <a:p>
                <a:endParaRPr lang="en-US" sz="1400"/>
              </a:p>
            </p:txBody>
          </p:sp>
          <p:sp>
            <p:nvSpPr>
              <p:cNvPr id="76" name="Line 37"/>
              <p:cNvSpPr>
                <a:spLocks noChangeShapeType="1"/>
              </p:cNvSpPr>
              <p:nvPr/>
            </p:nvSpPr>
            <p:spPr bwMode="auto">
              <a:xfrm>
                <a:off x="2627" y="3725"/>
                <a:ext cx="149" cy="86"/>
              </a:xfrm>
              <a:prstGeom prst="line">
                <a:avLst/>
              </a:prstGeom>
              <a:noFill/>
              <a:ln w="11113" cap="rnd">
                <a:solidFill>
                  <a:srgbClr val="000000"/>
                </a:solidFill>
                <a:round/>
                <a:headEnd/>
                <a:tailEnd/>
              </a:ln>
            </p:spPr>
            <p:txBody>
              <a:bodyPr/>
              <a:lstStyle/>
              <a:p>
                <a:endParaRPr lang="en-US" sz="1400"/>
              </a:p>
            </p:txBody>
          </p:sp>
          <p:sp>
            <p:nvSpPr>
              <p:cNvPr id="77" name="Freeform 38"/>
              <p:cNvSpPr>
                <a:spLocks/>
              </p:cNvSpPr>
              <p:nvPr/>
            </p:nvSpPr>
            <p:spPr bwMode="auto">
              <a:xfrm>
                <a:off x="2563" y="3485"/>
                <a:ext cx="279" cy="467"/>
              </a:xfrm>
              <a:custGeom>
                <a:avLst/>
                <a:gdLst>
                  <a:gd name="T0" fmla="*/ 7 w 279"/>
                  <a:gd name="T1" fmla="*/ 4 h 467"/>
                  <a:gd name="T2" fmla="*/ 7 w 279"/>
                  <a:gd name="T3" fmla="*/ 300 h 467"/>
                  <a:gd name="T4" fmla="*/ 279 w 279"/>
                  <a:gd name="T5" fmla="*/ 458 h 467"/>
                  <a:gd name="T6" fmla="*/ 279 w 279"/>
                  <a:gd name="T7" fmla="*/ 467 h 467"/>
                  <a:gd name="T8" fmla="*/ 0 w 279"/>
                  <a:gd name="T9" fmla="*/ 304 h 467"/>
                  <a:gd name="T10" fmla="*/ 0 w 279"/>
                  <a:gd name="T11" fmla="*/ 0 h 467"/>
                  <a:gd name="T12" fmla="*/ 7 w 279"/>
                  <a:gd name="T13" fmla="*/ 4 h 467"/>
                  <a:gd name="T14" fmla="*/ 0 60000 65536"/>
                  <a:gd name="T15" fmla="*/ 0 60000 65536"/>
                  <a:gd name="T16" fmla="*/ 0 60000 65536"/>
                  <a:gd name="T17" fmla="*/ 0 60000 65536"/>
                  <a:gd name="T18" fmla="*/ 0 60000 65536"/>
                  <a:gd name="T19" fmla="*/ 0 60000 65536"/>
                  <a:gd name="T20" fmla="*/ 0 60000 65536"/>
                  <a:gd name="T21" fmla="*/ 0 w 279"/>
                  <a:gd name="T22" fmla="*/ 0 h 467"/>
                  <a:gd name="T23" fmla="*/ 279 w 279"/>
                  <a:gd name="T24" fmla="*/ 467 h 4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9" h="467">
                    <a:moveTo>
                      <a:pt x="7" y="4"/>
                    </a:moveTo>
                    <a:lnTo>
                      <a:pt x="7" y="300"/>
                    </a:lnTo>
                    <a:lnTo>
                      <a:pt x="279" y="458"/>
                    </a:lnTo>
                    <a:lnTo>
                      <a:pt x="279" y="467"/>
                    </a:lnTo>
                    <a:lnTo>
                      <a:pt x="0" y="304"/>
                    </a:lnTo>
                    <a:lnTo>
                      <a:pt x="0" y="0"/>
                    </a:lnTo>
                    <a:lnTo>
                      <a:pt x="7" y="4"/>
                    </a:lnTo>
                    <a:close/>
                  </a:path>
                </a:pathLst>
              </a:custGeom>
              <a:solidFill>
                <a:srgbClr val="FFFFFF"/>
              </a:solidFill>
              <a:ln w="9525">
                <a:noFill/>
                <a:round/>
                <a:headEnd/>
                <a:tailEnd/>
              </a:ln>
            </p:spPr>
            <p:txBody>
              <a:bodyPr/>
              <a:lstStyle/>
              <a:p>
                <a:endParaRPr lang="en-US" sz="1400"/>
              </a:p>
            </p:txBody>
          </p:sp>
          <p:sp>
            <p:nvSpPr>
              <p:cNvPr id="78" name="Freeform 39"/>
              <p:cNvSpPr>
                <a:spLocks/>
              </p:cNvSpPr>
              <p:nvPr/>
            </p:nvSpPr>
            <p:spPr bwMode="auto">
              <a:xfrm>
                <a:off x="2861" y="3622"/>
                <a:ext cx="26" cy="359"/>
              </a:xfrm>
              <a:custGeom>
                <a:avLst/>
                <a:gdLst>
                  <a:gd name="T0" fmla="*/ 0 w 11"/>
                  <a:gd name="T1" fmla="*/ 7 h 152"/>
                  <a:gd name="T2" fmla="*/ 0 w 11"/>
                  <a:gd name="T3" fmla="*/ 152 h 152"/>
                  <a:gd name="T4" fmla="*/ 11 w 11"/>
                  <a:gd name="T5" fmla="*/ 139 h 152"/>
                  <a:gd name="T6" fmla="*/ 11 w 11"/>
                  <a:gd name="T7" fmla="*/ 0 h 152"/>
                  <a:gd name="T8" fmla="*/ 0 w 11"/>
                  <a:gd name="T9" fmla="*/ 7 h 152"/>
                  <a:gd name="T10" fmla="*/ 0 60000 65536"/>
                  <a:gd name="T11" fmla="*/ 0 60000 65536"/>
                  <a:gd name="T12" fmla="*/ 0 60000 65536"/>
                  <a:gd name="T13" fmla="*/ 0 60000 65536"/>
                  <a:gd name="T14" fmla="*/ 0 60000 65536"/>
                  <a:gd name="T15" fmla="*/ 0 w 11"/>
                  <a:gd name="T16" fmla="*/ 0 h 152"/>
                  <a:gd name="T17" fmla="*/ 11 w 11"/>
                  <a:gd name="T18" fmla="*/ 152 h 152"/>
                </a:gdLst>
                <a:ahLst/>
                <a:cxnLst>
                  <a:cxn ang="T10">
                    <a:pos x="T0" y="T1"/>
                  </a:cxn>
                  <a:cxn ang="T11">
                    <a:pos x="T2" y="T3"/>
                  </a:cxn>
                  <a:cxn ang="T12">
                    <a:pos x="T4" y="T5"/>
                  </a:cxn>
                  <a:cxn ang="T13">
                    <a:pos x="T6" y="T7"/>
                  </a:cxn>
                  <a:cxn ang="T14">
                    <a:pos x="T8" y="T9"/>
                  </a:cxn>
                </a:cxnLst>
                <a:rect l="T15" t="T16" r="T17" b="T18"/>
                <a:pathLst>
                  <a:path w="11" h="152">
                    <a:moveTo>
                      <a:pt x="0" y="7"/>
                    </a:moveTo>
                    <a:cubicBezTo>
                      <a:pt x="0" y="152"/>
                      <a:pt x="0" y="152"/>
                      <a:pt x="0" y="152"/>
                    </a:cubicBezTo>
                    <a:cubicBezTo>
                      <a:pt x="0" y="152"/>
                      <a:pt x="11" y="144"/>
                      <a:pt x="11" y="139"/>
                    </a:cubicBezTo>
                    <a:cubicBezTo>
                      <a:pt x="11" y="134"/>
                      <a:pt x="11" y="0"/>
                      <a:pt x="11" y="0"/>
                    </a:cubicBezTo>
                    <a:lnTo>
                      <a:pt x="0" y="7"/>
                    </a:lnTo>
                    <a:close/>
                  </a:path>
                </a:pathLst>
              </a:custGeom>
              <a:solidFill>
                <a:srgbClr val="666666"/>
              </a:solidFill>
              <a:ln w="9525">
                <a:noFill/>
                <a:round/>
                <a:headEnd/>
                <a:tailEnd/>
              </a:ln>
            </p:spPr>
            <p:txBody>
              <a:bodyPr/>
              <a:lstStyle/>
              <a:p>
                <a:endParaRPr lang="en-US" sz="1400"/>
              </a:p>
            </p:txBody>
          </p:sp>
        </p:grpSp>
        <p:grpSp>
          <p:nvGrpSpPr>
            <p:cNvPr id="31" name="Group 40"/>
            <p:cNvGrpSpPr>
              <a:grpSpLocks/>
            </p:cNvGrpSpPr>
            <p:nvPr/>
          </p:nvGrpSpPr>
          <p:grpSpPr bwMode="auto">
            <a:xfrm>
              <a:off x="4927" y="2067"/>
              <a:ext cx="208" cy="328"/>
              <a:chOff x="2544" y="3440"/>
              <a:chExt cx="343" cy="541"/>
            </a:xfrm>
          </p:grpSpPr>
          <p:pic>
            <p:nvPicPr>
              <p:cNvPr id="49" name="Picture 41"/>
              <p:cNvPicPr>
                <a:picLocks noChangeAspect="1" noChangeArrowheads="1"/>
              </p:cNvPicPr>
              <p:nvPr/>
            </p:nvPicPr>
            <p:blipFill>
              <a:blip r:embed="rId3" cstate="print"/>
              <a:srcRect/>
              <a:stretch>
                <a:fillRect/>
              </a:stretch>
            </p:blipFill>
            <p:spPr bwMode="auto">
              <a:xfrm>
                <a:off x="2736" y="3609"/>
                <a:ext cx="113" cy="156"/>
              </a:xfrm>
              <a:prstGeom prst="rect">
                <a:avLst/>
              </a:prstGeom>
              <a:noFill/>
              <a:ln w="9525">
                <a:noFill/>
                <a:miter lim="800000"/>
                <a:headEnd/>
                <a:tailEnd/>
              </a:ln>
            </p:spPr>
          </p:pic>
          <p:pic>
            <p:nvPicPr>
              <p:cNvPr id="50" name="Picture 42"/>
              <p:cNvPicPr>
                <a:picLocks noChangeAspect="1" noChangeArrowheads="1"/>
              </p:cNvPicPr>
              <p:nvPr/>
            </p:nvPicPr>
            <p:blipFill>
              <a:blip r:embed="rId4" cstate="print"/>
              <a:srcRect/>
              <a:stretch>
                <a:fillRect/>
              </a:stretch>
            </p:blipFill>
            <p:spPr bwMode="auto">
              <a:xfrm>
                <a:off x="2726" y="3614"/>
                <a:ext cx="113" cy="156"/>
              </a:xfrm>
              <a:prstGeom prst="rect">
                <a:avLst/>
              </a:prstGeom>
              <a:noFill/>
              <a:ln w="9525">
                <a:noFill/>
                <a:miter lim="800000"/>
                <a:headEnd/>
                <a:tailEnd/>
              </a:ln>
            </p:spPr>
          </p:pic>
          <p:sp>
            <p:nvSpPr>
              <p:cNvPr id="51" name="Freeform 43"/>
              <p:cNvSpPr>
                <a:spLocks/>
              </p:cNvSpPr>
              <p:nvPr/>
            </p:nvSpPr>
            <p:spPr bwMode="auto">
              <a:xfrm>
                <a:off x="2750" y="3659"/>
                <a:ext cx="52" cy="76"/>
              </a:xfrm>
              <a:custGeom>
                <a:avLst/>
                <a:gdLst>
                  <a:gd name="T0" fmla="*/ 22 w 22"/>
                  <a:gd name="T1" fmla="*/ 22 h 32"/>
                  <a:gd name="T2" fmla="*/ 11 w 22"/>
                  <a:gd name="T3" fmla="*/ 28 h 32"/>
                  <a:gd name="T4" fmla="*/ 0 w 22"/>
                  <a:gd name="T5" fmla="*/ 9 h 32"/>
                  <a:gd name="T6" fmla="*/ 11 w 22"/>
                  <a:gd name="T7" fmla="*/ 3 h 32"/>
                  <a:gd name="T8" fmla="*/ 22 w 22"/>
                  <a:gd name="T9" fmla="*/ 22 h 32"/>
                  <a:gd name="T10" fmla="*/ 0 60000 65536"/>
                  <a:gd name="T11" fmla="*/ 0 60000 65536"/>
                  <a:gd name="T12" fmla="*/ 0 60000 65536"/>
                  <a:gd name="T13" fmla="*/ 0 60000 65536"/>
                  <a:gd name="T14" fmla="*/ 0 60000 65536"/>
                  <a:gd name="T15" fmla="*/ 0 w 22"/>
                  <a:gd name="T16" fmla="*/ 0 h 32"/>
                  <a:gd name="T17" fmla="*/ 22 w 22"/>
                  <a:gd name="T18" fmla="*/ 32 h 32"/>
                </a:gdLst>
                <a:ahLst/>
                <a:cxnLst>
                  <a:cxn ang="T10">
                    <a:pos x="T0" y="T1"/>
                  </a:cxn>
                  <a:cxn ang="T11">
                    <a:pos x="T2" y="T3"/>
                  </a:cxn>
                  <a:cxn ang="T12">
                    <a:pos x="T4" y="T5"/>
                  </a:cxn>
                  <a:cxn ang="T13">
                    <a:pos x="T6" y="T7"/>
                  </a:cxn>
                  <a:cxn ang="T14">
                    <a:pos x="T8" y="T9"/>
                  </a:cxn>
                </a:cxnLst>
                <a:rect l="T15" t="T16" r="T17" b="T18"/>
                <a:pathLst>
                  <a:path w="22" h="32">
                    <a:moveTo>
                      <a:pt x="22" y="22"/>
                    </a:moveTo>
                    <a:cubicBezTo>
                      <a:pt x="22" y="29"/>
                      <a:pt x="17" y="32"/>
                      <a:pt x="11" y="28"/>
                    </a:cubicBezTo>
                    <a:cubicBezTo>
                      <a:pt x="5" y="25"/>
                      <a:pt x="0" y="16"/>
                      <a:pt x="0" y="9"/>
                    </a:cubicBezTo>
                    <a:cubicBezTo>
                      <a:pt x="0" y="2"/>
                      <a:pt x="5" y="0"/>
                      <a:pt x="11" y="3"/>
                    </a:cubicBezTo>
                    <a:cubicBezTo>
                      <a:pt x="17" y="7"/>
                      <a:pt x="22" y="15"/>
                      <a:pt x="22" y="22"/>
                    </a:cubicBezTo>
                    <a:close/>
                  </a:path>
                </a:pathLst>
              </a:custGeom>
              <a:solidFill>
                <a:srgbClr val="000000"/>
              </a:solidFill>
              <a:ln w="9525">
                <a:noFill/>
                <a:round/>
                <a:headEnd/>
                <a:tailEnd/>
              </a:ln>
            </p:spPr>
            <p:txBody>
              <a:bodyPr/>
              <a:lstStyle/>
              <a:p>
                <a:endParaRPr lang="en-US" sz="1400"/>
              </a:p>
            </p:txBody>
          </p:sp>
          <p:sp>
            <p:nvSpPr>
              <p:cNvPr id="52" name="Freeform 44"/>
              <p:cNvSpPr>
                <a:spLocks/>
              </p:cNvSpPr>
              <p:nvPr/>
            </p:nvSpPr>
            <p:spPr bwMode="auto">
              <a:xfrm>
                <a:off x="2750" y="3662"/>
                <a:ext cx="49" cy="71"/>
              </a:xfrm>
              <a:custGeom>
                <a:avLst/>
                <a:gdLst>
                  <a:gd name="T0" fmla="*/ 17 w 21"/>
                  <a:gd name="T1" fmla="*/ 24 h 30"/>
                  <a:gd name="T2" fmla="*/ 6 w 21"/>
                  <a:gd name="T3" fmla="*/ 5 h 30"/>
                  <a:gd name="T4" fmla="*/ 7 w 21"/>
                  <a:gd name="T5" fmla="*/ 1 h 30"/>
                  <a:gd name="T6" fmla="*/ 0 w 21"/>
                  <a:gd name="T7" fmla="*/ 8 h 30"/>
                  <a:gd name="T8" fmla="*/ 11 w 21"/>
                  <a:gd name="T9" fmla="*/ 27 h 30"/>
                  <a:gd name="T10" fmla="*/ 21 w 21"/>
                  <a:gd name="T11" fmla="*/ 25 h 30"/>
                  <a:gd name="T12" fmla="*/ 17 w 21"/>
                  <a:gd name="T13" fmla="*/ 24 h 30"/>
                  <a:gd name="T14" fmla="*/ 0 60000 65536"/>
                  <a:gd name="T15" fmla="*/ 0 60000 65536"/>
                  <a:gd name="T16" fmla="*/ 0 60000 65536"/>
                  <a:gd name="T17" fmla="*/ 0 60000 65536"/>
                  <a:gd name="T18" fmla="*/ 0 60000 65536"/>
                  <a:gd name="T19" fmla="*/ 0 60000 65536"/>
                  <a:gd name="T20" fmla="*/ 0 60000 65536"/>
                  <a:gd name="T21" fmla="*/ 0 w 21"/>
                  <a:gd name="T22" fmla="*/ 0 h 30"/>
                  <a:gd name="T23" fmla="*/ 21 w 21"/>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0">
                    <a:moveTo>
                      <a:pt x="17" y="24"/>
                    </a:moveTo>
                    <a:cubicBezTo>
                      <a:pt x="11" y="20"/>
                      <a:pt x="6" y="12"/>
                      <a:pt x="6" y="5"/>
                    </a:cubicBezTo>
                    <a:cubicBezTo>
                      <a:pt x="6" y="3"/>
                      <a:pt x="7" y="2"/>
                      <a:pt x="7" y="1"/>
                    </a:cubicBezTo>
                    <a:cubicBezTo>
                      <a:pt x="3" y="0"/>
                      <a:pt x="0" y="3"/>
                      <a:pt x="0" y="8"/>
                    </a:cubicBezTo>
                    <a:cubicBezTo>
                      <a:pt x="0" y="15"/>
                      <a:pt x="5" y="24"/>
                      <a:pt x="11" y="27"/>
                    </a:cubicBezTo>
                    <a:cubicBezTo>
                      <a:pt x="16" y="30"/>
                      <a:pt x="20" y="29"/>
                      <a:pt x="21" y="25"/>
                    </a:cubicBezTo>
                    <a:cubicBezTo>
                      <a:pt x="20" y="25"/>
                      <a:pt x="19" y="24"/>
                      <a:pt x="17" y="24"/>
                    </a:cubicBezTo>
                    <a:close/>
                  </a:path>
                </a:pathLst>
              </a:custGeom>
              <a:solidFill>
                <a:srgbClr val="666666"/>
              </a:solidFill>
              <a:ln w="9525">
                <a:noFill/>
                <a:round/>
                <a:headEnd/>
                <a:tailEnd/>
              </a:ln>
            </p:spPr>
            <p:txBody>
              <a:bodyPr/>
              <a:lstStyle/>
              <a:p>
                <a:endParaRPr lang="en-US" sz="1400"/>
              </a:p>
            </p:txBody>
          </p:sp>
          <p:sp>
            <p:nvSpPr>
              <p:cNvPr id="53" name="Freeform 45"/>
              <p:cNvSpPr>
                <a:spLocks/>
              </p:cNvSpPr>
              <p:nvPr/>
            </p:nvSpPr>
            <p:spPr bwMode="auto">
              <a:xfrm>
                <a:off x="2544" y="3440"/>
                <a:ext cx="343" cy="541"/>
              </a:xfrm>
              <a:custGeom>
                <a:avLst/>
                <a:gdLst>
                  <a:gd name="T0" fmla="*/ 18 w 145"/>
                  <a:gd name="T1" fmla="*/ 4 h 229"/>
                  <a:gd name="T2" fmla="*/ 0 w 145"/>
                  <a:gd name="T3" fmla="*/ 6 h 229"/>
                  <a:gd name="T4" fmla="*/ 0 w 145"/>
                  <a:gd name="T5" fmla="*/ 152 h 229"/>
                  <a:gd name="T6" fmla="*/ 134 w 145"/>
                  <a:gd name="T7" fmla="*/ 229 h 229"/>
                  <a:gd name="T8" fmla="*/ 145 w 145"/>
                  <a:gd name="T9" fmla="*/ 216 h 229"/>
                  <a:gd name="T10" fmla="*/ 145 w 145"/>
                  <a:gd name="T11" fmla="*/ 77 h 229"/>
                  <a:gd name="T12" fmla="*/ 18 w 145"/>
                  <a:gd name="T13" fmla="*/ 4 h 229"/>
                  <a:gd name="T14" fmla="*/ 0 60000 65536"/>
                  <a:gd name="T15" fmla="*/ 0 60000 65536"/>
                  <a:gd name="T16" fmla="*/ 0 60000 65536"/>
                  <a:gd name="T17" fmla="*/ 0 60000 65536"/>
                  <a:gd name="T18" fmla="*/ 0 60000 65536"/>
                  <a:gd name="T19" fmla="*/ 0 60000 65536"/>
                  <a:gd name="T20" fmla="*/ 0 60000 65536"/>
                  <a:gd name="T21" fmla="*/ 0 w 145"/>
                  <a:gd name="T22" fmla="*/ 0 h 229"/>
                  <a:gd name="T23" fmla="*/ 145 w 145"/>
                  <a:gd name="T24" fmla="*/ 229 h 2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29">
                    <a:moveTo>
                      <a:pt x="18" y="4"/>
                    </a:moveTo>
                    <a:cubicBezTo>
                      <a:pt x="12" y="0"/>
                      <a:pt x="0" y="6"/>
                      <a:pt x="0" y="6"/>
                    </a:cubicBezTo>
                    <a:cubicBezTo>
                      <a:pt x="0" y="152"/>
                      <a:pt x="0" y="152"/>
                      <a:pt x="0" y="152"/>
                    </a:cubicBezTo>
                    <a:cubicBezTo>
                      <a:pt x="134" y="229"/>
                      <a:pt x="134" y="229"/>
                      <a:pt x="134" y="229"/>
                    </a:cubicBezTo>
                    <a:cubicBezTo>
                      <a:pt x="134" y="229"/>
                      <a:pt x="145" y="221"/>
                      <a:pt x="145" y="216"/>
                    </a:cubicBezTo>
                    <a:cubicBezTo>
                      <a:pt x="145" y="211"/>
                      <a:pt x="145" y="77"/>
                      <a:pt x="145" y="77"/>
                    </a:cubicBezTo>
                    <a:cubicBezTo>
                      <a:pt x="145" y="77"/>
                      <a:pt x="23" y="7"/>
                      <a:pt x="18" y="4"/>
                    </a:cubicBezTo>
                    <a:close/>
                  </a:path>
                </a:pathLst>
              </a:custGeom>
              <a:noFill/>
              <a:ln w="22225">
                <a:solidFill>
                  <a:srgbClr val="333333"/>
                </a:solidFill>
                <a:round/>
                <a:headEnd/>
                <a:tailEnd/>
              </a:ln>
            </p:spPr>
            <p:txBody>
              <a:bodyPr/>
              <a:lstStyle/>
              <a:p>
                <a:endParaRPr lang="en-US" sz="1400"/>
              </a:p>
            </p:txBody>
          </p:sp>
          <p:sp>
            <p:nvSpPr>
              <p:cNvPr id="54" name="Freeform 46"/>
              <p:cNvSpPr>
                <a:spLocks/>
              </p:cNvSpPr>
              <p:nvPr/>
            </p:nvSpPr>
            <p:spPr bwMode="auto">
              <a:xfrm>
                <a:off x="2544" y="3454"/>
                <a:ext cx="317" cy="527"/>
              </a:xfrm>
              <a:custGeom>
                <a:avLst/>
                <a:gdLst>
                  <a:gd name="T0" fmla="*/ 317 w 317"/>
                  <a:gd name="T1" fmla="*/ 527 h 527"/>
                  <a:gd name="T2" fmla="*/ 0 w 317"/>
                  <a:gd name="T3" fmla="*/ 345 h 527"/>
                  <a:gd name="T4" fmla="*/ 0 w 317"/>
                  <a:gd name="T5" fmla="*/ 0 h 527"/>
                  <a:gd name="T6" fmla="*/ 317 w 317"/>
                  <a:gd name="T7" fmla="*/ 184 h 527"/>
                  <a:gd name="T8" fmla="*/ 317 w 317"/>
                  <a:gd name="T9" fmla="*/ 527 h 527"/>
                  <a:gd name="T10" fmla="*/ 0 60000 65536"/>
                  <a:gd name="T11" fmla="*/ 0 60000 65536"/>
                  <a:gd name="T12" fmla="*/ 0 60000 65536"/>
                  <a:gd name="T13" fmla="*/ 0 60000 65536"/>
                  <a:gd name="T14" fmla="*/ 0 60000 65536"/>
                  <a:gd name="T15" fmla="*/ 0 w 317"/>
                  <a:gd name="T16" fmla="*/ 0 h 527"/>
                  <a:gd name="T17" fmla="*/ 317 w 317"/>
                  <a:gd name="T18" fmla="*/ 527 h 527"/>
                </a:gdLst>
                <a:ahLst/>
                <a:cxnLst>
                  <a:cxn ang="T10">
                    <a:pos x="T0" y="T1"/>
                  </a:cxn>
                  <a:cxn ang="T11">
                    <a:pos x="T2" y="T3"/>
                  </a:cxn>
                  <a:cxn ang="T12">
                    <a:pos x="T4" y="T5"/>
                  </a:cxn>
                  <a:cxn ang="T13">
                    <a:pos x="T6" y="T7"/>
                  </a:cxn>
                  <a:cxn ang="T14">
                    <a:pos x="T8" y="T9"/>
                  </a:cxn>
                </a:cxnLst>
                <a:rect l="T15" t="T16" r="T17" b="T18"/>
                <a:pathLst>
                  <a:path w="317" h="527">
                    <a:moveTo>
                      <a:pt x="317" y="527"/>
                    </a:moveTo>
                    <a:lnTo>
                      <a:pt x="0" y="345"/>
                    </a:lnTo>
                    <a:lnTo>
                      <a:pt x="0" y="0"/>
                    </a:lnTo>
                    <a:lnTo>
                      <a:pt x="317" y="184"/>
                    </a:lnTo>
                    <a:lnTo>
                      <a:pt x="317" y="527"/>
                    </a:lnTo>
                    <a:close/>
                  </a:path>
                </a:pathLst>
              </a:custGeom>
              <a:solidFill>
                <a:srgbClr val="CCCCCC"/>
              </a:solidFill>
              <a:ln w="9525">
                <a:noFill/>
                <a:round/>
                <a:headEnd/>
                <a:tailEnd/>
              </a:ln>
            </p:spPr>
            <p:txBody>
              <a:bodyPr/>
              <a:lstStyle/>
              <a:p>
                <a:endParaRPr lang="en-US" sz="1400"/>
              </a:p>
            </p:txBody>
          </p:sp>
          <p:sp>
            <p:nvSpPr>
              <p:cNvPr id="55" name="Freeform 47"/>
              <p:cNvSpPr>
                <a:spLocks/>
              </p:cNvSpPr>
              <p:nvPr/>
            </p:nvSpPr>
            <p:spPr bwMode="auto">
              <a:xfrm>
                <a:off x="2563" y="3485"/>
                <a:ext cx="279" cy="467"/>
              </a:xfrm>
              <a:custGeom>
                <a:avLst/>
                <a:gdLst>
                  <a:gd name="T0" fmla="*/ 279 w 279"/>
                  <a:gd name="T1" fmla="*/ 467 h 467"/>
                  <a:gd name="T2" fmla="*/ 0 w 279"/>
                  <a:gd name="T3" fmla="*/ 304 h 467"/>
                  <a:gd name="T4" fmla="*/ 0 w 279"/>
                  <a:gd name="T5" fmla="*/ 0 h 467"/>
                  <a:gd name="T6" fmla="*/ 279 w 279"/>
                  <a:gd name="T7" fmla="*/ 163 h 467"/>
                  <a:gd name="T8" fmla="*/ 279 w 279"/>
                  <a:gd name="T9" fmla="*/ 467 h 467"/>
                  <a:gd name="T10" fmla="*/ 0 60000 65536"/>
                  <a:gd name="T11" fmla="*/ 0 60000 65536"/>
                  <a:gd name="T12" fmla="*/ 0 60000 65536"/>
                  <a:gd name="T13" fmla="*/ 0 60000 65536"/>
                  <a:gd name="T14" fmla="*/ 0 60000 65536"/>
                  <a:gd name="T15" fmla="*/ 0 w 279"/>
                  <a:gd name="T16" fmla="*/ 0 h 467"/>
                  <a:gd name="T17" fmla="*/ 279 w 279"/>
                  <a:gd name="T18" fmla="*/ 467 h 467"/>
                </a:gdLst>
                <a:ahLst/>
                <a:cxnLst>
                  <a:cxn ang="T10">
                    <a:pos x="T0" y="T1"/>
                  </a:cxn>
                  <a:cxn ang="T11">
                    <a:pos x="T2" y="T3"/>
                  </a:cxn>
                  <a:cxn ang="T12">
                    <a:pos x="T4" y="T5"/>
                  </a:cxn>
                  <a:cxn ang="T13">
                    <a:pos x="T6" y="T7"/>
                  </a:cxn>
                  <a:cxn ang="T14">
                    <a:pos x="T8" y="T9"/>
                  </a:cxn>
                </a:cxnLst>
                <a:rect l="T15" t="T16" r="T17" b="T18"/>
                <a:pathLst>
                  <a:path w="279" h="467">
                    <a:moveTo>
                      <a:pt x="279" y="467"/>
                    </a:moveTo>
                    <a:lnTo>
                      <a:pt x="0" y="304"/>
                    </a:lnTo>
                    <a:lnTo>
                      <a:pt x="0" y="0"/>
                    </a:lnTo>
                    <a:lnTo>
                      <a:pt x="279" y="163"/>
                    </a:lnTo>
                    <a:lnTo>
                      <a:pt x="279" y="467"/>
                    </a:lnTo>
                    <a:close/>
                  </a:path>
                </a:pathLst>
              </a:custGeom>
              <a:solidFill>
                <a:srgbClr val="81B1C4"/>
              </a:solidFill>
              <a:ln w="9525">
                <a:noFill/>
                <a:round/>
                <a:headEnd/>
                <a:tailEnd/>
              </a:ln>
            </p:spPr>
            <p:txBody>
              <a:bodyPr/>
              <a:lstStyle/>
              <a:p>
                <a:endParaRPr lang="en-US" sz="1400"/>
              </a:p>
            </p:txBody>
          </p:sp>
          <p:sp>
            <p:nvSpPr>
              <p:cNvPr id="56" name="Freeform 48"/>
              <p:cNvSpPr>
                <a:spLocks/>
              </p:cNvSpPr>
              <p:nvPr/>
            </p:nvSpPr>
            <p:spPr bwMode="auto">
              <a:xfrm>
                <a:off x="2613" y="3579"/>
                <a:ext cx="196" cy="309"/>
              </a:xfrm>
              <a:custGeom>
                <a:avLst/>
                <a:gdLst>
                  <a:gd name="T0" fmla="*/ 196 w 196"/>
                  <a:gd name="T1" fmla="*/ 309 h 309"/>
                  <a:gd name="T2" fmla="*/ 0 w 196"/>
                  <a:gd name="T3" fmla="*/ 196 h 309"/>
                  <a:gd name="T4" fmla="*/ 0 w 196"/>
                  <a:gd name="T5" fmla="*/ 0 h 309"/>
                  <a:gd name="T6" fmla="*/ 196 w 196"/>
                  <a:gd name="T7" fmla="*/ 113 h 309"/>
                  <a:gd name="T8" fmla="*/ 196 w 196"/>
                  <a:gd name="T9" fmla="*/ 309 h 309"/>
                  <a:gd name="T10" fmla="*/ 0 60000 65536"/>
                  <a:gd name="T11" fmla="*/ 0 60000 65536"/>
                  <a:gd name="T12" fmla="*/ 0 60000 65536"/>
                  <a:gd name="T13" fmla="*/ 0 60000 65536"/>
                  <a:gd name="T14" fmla="*/ 0 60000 65536"/>
                  <a:gd name="T15" fmla="*/ 0 w 196"/>
                  <a:gd name="T16" fmla="*/ 0 h 309"/>
                  <a:gd name="T17" fmla="*/ 196 w 196"/>
                  <a:gd name="T18" fmla="*/ 309 h 309"/>
                </a:gdLst>
                <a:ahLst/>
                <a:cxnLst>
                  <a:cxn ang="T10">
                    <a:pos x="T0" y="T1"/>
                  </a:cxn>
                  <a:cxn ang="T11">
                    <a:pos x="T2" y="T3"/>
                  </a:cxn>
                  <a:cxn ang="T12">
                    <a:pos x="T4" y="T5"/>
                  </a:cxn>
                  <a:cxn ang="T13">
                    <a:pos x="T6" y="T7"/>
                  </a:cxn>
                  <a:cxn ang="T14">
                    <a:pos x="T8" y="T9"/>
                  </a:cxn>
                </a:cxnLst>
                <a:rect l="T15" t="T16" r="T17" b="T18"/>
                <a:pathLst>
                  <a:path w="196" h="309">
                    <a:moveTo>
                      <a:pt x="196" y="309"/>
                    </a:moveTo>
                    <a:lnTo>
                      <a:pt x="0" y="196"/>
                    </a:lnTo>
                    <a:lnTo>
                      <a:pt x="0" y="0"/>
                    </a:lnTo>
                    <a:lnTo>
                      <a:pt x="196" y="113"/>
                    </a:lnTo>
                    <a:lnTo>
                      <a:pt x="196" y="309"/>
                    </a:lnTo>
                    <a:close/>
                  </a:path>
                </a:pathLst>
              </a:custGeom>
              <a:solidFill>
                <a:srgbClr val="585858"/>
              </a:solidFill>
              <a:ln w="9525">
                <a:noFill/>
                <a:round/>
                <a:headEnd/>
                <a:tailEnd/>
              </a:ln>
            </p:spPr>
            <p:txBody>
              <a:bodyPr/>
              <a:lstStyle/>
              <a:p>
                <a:endParaRPr lang="en-US" sz="1400"/>
              </a:p>
            </p:txBody>
          </p:sp>
          <p:sp>
            <p:nvSpPr>
              <p:cNvPr id="57" name="Freeform 49"/>
              <p:cNvSpPr>
                <a:spLocks/>
              </p:cNvSpPr>
              <p:nvPr/>
            </p:nvSpPr>
            <p:spPr bwMode="auto">
              <a:xfrm>
                <a:off x="2603" y="3562"/>
                <a:ext cx="196" cy="310"/>
              </a:xfrm>
              <a:custGeom>
                <a:avLst/>
                <a:gdLst>
                  <a:gd name="T0" fmla="*/ 196 w 196"/>
                  <a:gd name="T1" fmla="*/ 310 h 310"/>
                  <a:gd name="T2" fmla="*/ 0 w 196"/>
                  <a:gd name="T3" fmla="*/ 197 h 310"/>
                  <a:gd name="T4" fmla="*/ 0 w 196"/>
                  <a:gd name="T5" fmla="*/ 0 h 310"/>
                  <a:gd name="T6" fmla="*/ 196 w 196"/>
                  <a:gd name="T7" fmla="*/ 114 h 310"/>
                  <a:gd name="T8" fmla="*/ 196 w 196"/>
                  <a:gd name="T9" fmla="*/ 310 h 310"/>
                  <a:gd name="T10" fmla="*/ 0 60000 65536"/>
                  <a:gd name="T11" fmla="*/ 0 60000 65536"/>
                  <a:gd name="T12" fmla="*/ 0 60000 65536"/>
                  <a:gd name="T13" fmla="*/ 0 60000 65536"/>
                  <a:gd name="T14" fmla="*/ 0 60000 65536"/>
                  <a:gd name="T15" fmla="*/ 0 w 196"/>
                  <a:gd name="T16" fmla="*/ 0 h 310"/>
                  <a:gd name="T17" fmla="*/ 196 w 196"/>
                  <a:gd name="T18" fmla="*/ 310 h 310"/>
                </a:gdLst>
                <a:ahLst/>
                <a:cxnLst>
                  <a:cxn ang="T10">
                    <a:pos x="T0" y="T1"/>
                  </a:cxn>
                  <a:cxn ang="T11">
                    <a:pos x="T2" y="T3"/>
                  </a:cxn>
                  <a:cxn ang="T12">
                    <a:pos x="T4" y="T5"/>
                  </a:cxn>
                  <a:cxn ang="T13">
                    <a:pos x="T6" y="T7"/>
                  </a:cxn>
                  <a:cxn ang="T14">
                    <a:pos x="T8" y="T9"/>
                  </a:cxn>
                </a:cxnLst>
                <a:rect l="T15" t="T16" r="T17" b="T18"/>
                <a:pathLst>
                  <a:path w="196" h="310">
                    <a:moveTo>
                      <a:pt x="196" y="310"/>
                    </a:moveTo>
                    <a:lnTo>
                      <a:pt x="0" y="197"/>
                    </a:lnTo>
                    <a:lnTo>
                      <a:pt x="0" y="0"/>
                    </a:lnTo>
                    <a:lnTo>
                      <a:pt x="196" y="114"/>
                    </a:lnTo>
                    <a:lnTo>
                      <a:pt x="196" y="310"/>
                    </a:lnTo>
                    <a:close/>
                  </a:path>
                </a:pathLst>
              </a:custGeom>
              <a:solidFill>
                <a:srgbClr val="FFFFFF"/>
              </a:solidFill>
              <a:ln w="9525">
                <a:noFill/>
                <a:round/>
                <a:headEnd/>
                <a:tailEnd/>
              </a:ln>
            </p:spPr>
            <p:txBody>
              <a:bodyPr/>
              <a:lstStyle/>
              <a:p>
                <a:endParaRPr lang="en-US" sz="1400"/>
              </a:p>
            </p:txBody>
          </p:sp>
          <p:sp>
            <p:nvSpPr>
              <p:cNvPr id="58" name="Freeform 50"/>
              <p:cNvSpPr>
                <a:spLocks/>
              </p:cNvSpPr>
              <p:nvPr/>
            </p:nvSpPr>
            <p:spPr bwMode="auto">
              <a:xfrm>
                <a:off x="2544" y="3440"/>
                <a:ext cx="343" cy="198"/>
              </a:xfrm>
              <a:custGeom>
                <a:avLst/>
                <a:gdLst>
                  <a:gd name="T0" fmla="*/ 0 w 145"/>
                  <a:gd name="T1" fmla="*/ 6 h 84"/>
                  <a:gd name="T2" fmla="*/ 18 w 145"/>
                  <a:gd name="T3" fmla="*/ 4 h 84"/>
                  <a:gd name="T4" fmla="*/ 145 w 145"/>
                  <a:gd name="T5" fmla="*/ 77 h 84"/>
                  <a:gd name="T6" fmla="*/ 134 w 145"/>
                  <a:gd name="T7" fmla="*/ 84 h 84"/>
                  <a:gd name="T8" fmla="*/ 0 w 145"/>
                  <a:gd name="T9" fmla="*/ 6 h 84"/>
                  <a:gd name="T10" fmla="*/ 0 60000 65536"/>
                  <a:gd name="T11" fmla="*/ 0 60000 65536"/>
                  <a:gd name="T12" fmla="*/ 0 60000 65536"/>
                  <a:gd name="T13" fmla="*/ 0 60000 65536"/>
                  <a:gd name="T14" fmla="*/ 0 60000 65536"/>
                  <a:gd name="T15" fmla="*/ 0 w 145"/>
                  <a:gd name="T16" fmla="*/ 0 h 84"/>
                  <a:gd name="T17" fmla="*/ 145 w 145"/>
                  <a:gd name="T18" fmla="*/ 84 h 84"/>
                </a:gdLst>
                <a:ahLst/>
                <a:cxnLst>
                  <a:cxn ang="T10">
                    <a:pos x="T0" y="T1"/>
                  </a:cxn>
                  <a:cxn ang="T11">
                    <a:pos x="T2" y="T3"/>
                  </a:cxn>
                  <a:cxn ang="T12">
                    <a:pos x="T4" y="T5"/>
                  </a:cxn>
                  <a:cxn ang="T13">
                    <a:pos x="T6" y="T7"/>
                  </a:cxn>
                  <a:cxn ang="T14">
                    <a:pos x="T8" y="T9"/>
                  </a:cxn>
                </a:cxnLst>
                <a:rect l="T15" t="T16" r="T17" b="T18"/>
                <a:pathLst>
                  <a:path w="145" h="84">
                    <a:moveTo>
                      <a:pt x="0" y="6"/>
                    </a:moveTo>
                    <a:cubicBezTo>
                      <a:pt x="0" y="6"/>
                      <a:pt x="12" y="0"/>
                      <a:pt x="18" y="4"/>
                    </a:cubicBezTo>
                    <a:cubicBezTo>
                      <a:pt x="23" y="7"/>
                      <a:pt x="145" y="77"/>
                      <a:pt x="145" y="77"/>
                    </a:cubicBezTo>
                    <a:cubicBezTo>
                      <a:pt x="134" y="84"/>
                      <a:pt x="134" y="84"/>
                      <a:pt x="134" y="84"/>
                    </a:cubicBezTo>
                    <a:lnTo>
                      <a:pt x="0" y="6"/>
                    </a:lnTo>
                    <a:close/>
                  </a:path>
                </a:pathLst>
              </a:custGeom>
              <a:solidFill>
                <a:srgbClr val="F2F2F2"/>
              </a:solidFill>
              <a:ln w="9525">
                <a:noFill/>
                <a:round/>
                <a:headEnd/>
                <a:tailEnd/>
              </a:ln>
            </p:spPr>
            <p:txBody>
              <a:bodyPr/>
              <a:lstStyle/>
              <a:p>
                <a:endParaRPr lang="en-US" sz="1400"/>
              </a:p>
            </p:txBody>
          </p:sp>
          <p:sp>
            <p:nvSpPr>
              <p:cNvPr id="59" name="Line 51"/>
              <p:cNvSpPr>
                <a:spLocks noChangeShapeType="1"/>
              </p:cNvSpPr>
              <p:nvPr/>
            </p:nvSpPr>
            <p:spPr bwMode="auto">
              <a:xfrm>
                <a:off x="2627" y="3631"/>
                <a:ext cx="149" cy="85"/>
              </a:xfrm>
              <a:prstGeom prst="line">
                <a:avLst/>
              </a:prstGeom>
              <a:noFill/>
              <a:ln w="11113" cap="rnd">
                <a:solidFill>
                  <a:srgbClr val="000000"/>
                </a:solidFill>
                <a:round/>
                <a:headEnd/>
                <a:tailEnd/>
              </a:ln>
            </p:spPr>
            <p:txBody>
              <a:bodyPr/>
              <a:lstStyle/>
              <a:p>
                <a:endParaRPr lang="en-US" sz="1400"/>
              </a:p>
            </p:txBody>
          </p:sp>
          <p:sp>
            <p:nvSpPr>
              <p:cNvPr id="60" name="Line 52"/>
              <p:cNvSpPr>
                <a:spLocks noChangeShapeType="1"/>
              </p:cNvSpPr>
              <p:nvPr/>
            </p:nvSpPr>
            <p:spPr bwMode="auto">
              <a:xfrm>
                <a:off x="2627" y="3678"/>
                <a:ext cx="149" cy="85"/>
              </a:xfrm>
              <a:prstGeom prst="line">
                <a:avLst/>
              </a:prstGeom>
              <a:noFill/>
              <a:ln w="11113" cap="rnd">
                <a:solidFill>
                  <a:srgbClr val="000000"/>
                </a:solidFill>
                <a:round/>
                <a:headEnd/>
                <a:tailEnd/>
              </a:ln>
            </p:spPr>
            <p:txBody>
              <a:bodyPr/>
              <a:lstStyle/>
              <a:p>
                <a:endParaRPr lang="en-US" sz="1400"/>
              </a:p>
            </p:txBody>
          </p:sp>
          <p:sp>
            <p:nvSpPr>
              <p:cNvPr id="61" name="Line 53"/>
              <p:cNvSpPr>
                <a:spLocks noChangeShapeType="1"/>
              </p:cNvSpPr>
              <p:nvPr/>
            </p:nvSpPr>
            <p:spPr bwMode="auto">
              <a:xfrm>
                <a:off x="2627" y="3725"/>
                <a:ext cx="149" cy="86"/>
              </a:xfrm>
              <a:prstGeom prst="line">
                <a:avLst/>
              </a:prstGeom>
              <a:noFill/>
              <a:ln w="11113" cap="rnd">
                <a:solidFill>
                  <a:srgbClr val="000000"/>
                </a:solidFill>
                <a:round/>
                <a:headEnd/>
                <a:tailEnd/>
              </a:ln>
            </p:spPr>
            <p:txBody>
              <a:bodyPr/>
              <a:lstStyle/>
              <a:p>
                <a:endParaRPr lang="en-US" sz="1400"/>
              </a:p>
            </p:txBody>
          </p:sp>
          <p:sp>
            <p:nvSpPr>
              <p:cNvPr id="62" name="Freeform 54"/>
              <p:cNvSpPr>
                <a:spLocks/>
              </p:cNvSpPr>
              <p:nvPr/>
            </p:nvSpPr>
            <p:spPr bwMode="auto">
              <a:xfrm>
                <a:off x="2563" y="3485"/>
                <a:ext cx="279" cy="467"/>
              </a:xfrm>
              <a:custGeom>
                <a:avLst/>
                <a:gdLst>
                  <a:gd name="T0" fmla="*/ 7 w 279"/>
                  <a:gd name="T1" fmla="*/ 4 h 467"/>
                  <a:gd name="T2" fmla="*/ 7 w 279"/>
                  <a:gd name="T3" fmla="*/ 300 h 467"/>
                  <a:gd name="T4" fmla="*/ 279 w 279"/>
                  <a:gd name="T5" fmla="*/ 458 h 467"/>
                  <a:gd name="T6" fmla="*/ 279 w 279"/>
                  <a:gd name="T7" fmla="*/ 467 h 467"/>
                  <a:gd name="T8" fmla="*/ 0 w 279"/>
                  <a:gd name="T9" fmla="*/ 304 h 467"/>
                  <a:gd name="T10" fmla="*/ 0 w 279"/>
                  <a:gd name="T11" fmla="*/ 0 h 467"/>
                  <a:gd name="T12" fmla="*/ 7 w 279"/>
                  <a:gd name="T13" fmla="*/ 4 h 467"/>
                  <a:gd name="T14" fmla="*/ 0 60000 65536"/>
                  <a:gd name="T15" fmla="*/ 0 60000 65536"/>
                  <a:gd name="T16" fmla="*/ 0 60000 65536"/>
                  <a:gd name="T17" fmla="*/ 0 60000 65536"/>
                  <a:gd name="T18" fmla="*/ 0 60000 65536"/>
                  <a:gd name="T19" fmla="*/ 0 60000 65536"/>
                  <a:gd name="T20" fmla="*/ 0 60000 65536"/>
                  <a:gd name="T21" fmla="*/ 0 w 279"/>
                  <a:gd name="T22" fmla="*/ 0 h 467"/>
                  <a:gd name="T23" fmla="*/ 279 w 279"/>
                  <a:gd name="T24" fmla="*/ 467 h 4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9" h="467">
                    <a:moveTo>
                      <a:pt x="7" y="4"/>
                    </a:moveTo>
                    <a:lnTo>
                      <a:pt x="7" y="300"/>
                    </a:lnTo>
                    <a:lnTo>
                      <a:pt x="279" y="458"/>
                    </a:lnTo>
                    <a:lnTo>
                      <a:pt x="279" y="467"/>
                    </a:lnTo>
                    <a:lnTo>
                      <a:pt x="0" y="304"/>
                    </a:lnTo>
                    <a:lnTo>
                      <a:pt x="0" y="0"/>
                    </a:lnTo>
                    <a:lnTo>
                      <a:pt x="7" y="4"/>
                    </a:lnTo>
                    <a:close/>
                  </a:path>
                </a:pathLst>
              </a:custGeom>
              <a:solidFill>
                <a:srgbClr val="FFFFFF"/>
              </a:solidFill>
              <a:ln w="9525">
                <a:noFill/>
                <a:round/>
                <a:headEnd/>
                <a:tailEnd/>
              </a:ln>
            </p:spPr>
            <p:txBody>
              <a:bodyPr/>
              <a:lstStyle/>
              <a:p>
                <a:endParaRPr lang="en-US" sz="1400"/>
              </a:p>
            </p:txBody>
          </p:sp>
          <p:sp>
            <p:nvSpPr>
              <p:cNvPr id="63" name="Freeform 55"/>
              <p:cNvSpPr>
                <a:spLocks/>
              </p:cNvSpPr>
              <p:nvPr/>
            </p:nvSpPr>
            <p:spPr bwMode="auto">
              <a:xfrm>
                <a:off x="2861" y="3622"/>
                <a:ext cx="26" cy="359"/>
              </a:xfrm>
              <a:custGeom>
                <a:avLst/>
                <a:gdLst>
                  <a:gd name="T0" fmla="*/ 0 w 11"/>
                  <a:gd name="T1" fmla="*/ 7 h 152"/>
                  <a:gd name="T2" fmla="*/ 0 w 11"/>
                  <a:gd name="T3" fmla="*/ 152 h 152"/>
                  <a:gd name="T4" fmla="*/ 11 w 11"/>
                  <a:gd name="T5" fmla="*/ 139 h 152"/>
                  <a:gd name="T6" fmla="*/ 11 w 11"/>
                  <a:gd name="T7" fmla="*/ 0 h 152"/>
                  <a:gd name="T8" fmla="*/ 0 w 11"/>
                  <a:gd name="T9" fmla="*/ 7 h 152"/>
                  <a:gd name="T10" fmla="*/ 0 60000 65536"/>
                  <a:gd name="T11" fmla="*/ 0 60000 65536"/>
                  <a:gd name="T12" fmla="*/ 0 60000 65536"/>
                  <a:gd name="T13" fmla="*/ 0 60000 65536"/>
                  <a:gd name="T14" fmla="*/ 0 60000 65536"/>
                  <a:gd name="T15" fmla="*/ 0 w 11"/>
                  <a:gd name="T16" fmla="*/ 0 h 152"/>
                  <a:gd name="T17" fmla="*/ 11 w 11"/>
                  <a:gd name="T18" fmla="*/ 152 h 152"/>
                </a:gdLst>
                <a:ahLst/>
                <a:cxnLst>
                  <a:cxn ang="T10">
                    <a:pos x="T0" y="T1"/>
                  </a:cxn>
                  <a:cxn ang="T11">
                    <a:pos x="T2" y="T3"/>
                  </a:cxn>
                  <a:cxn ang="T12">
                    <a:pos x="T4" y="T5"/>
                  </a:cxn>
                  <a:cxn ang="T13">
                    <a:pos x="T6" y="T7"/>
                  </a:cxn>
                  <a:cxn ang="T14">
                    <a:pos x="T8" y="T9"/>
                  </a:cxn>
                </a:cxnLst>
                <a:rect l="T15" t="T16" r="T17" b="T18"/>
                <a:pathLst>
                  <a:path w="11" h="152">
                    <a:moveTo>
                      <a:pt x="0" y="7"/>
                    </a:moveTo>
                    <a:cubicBezTo>
                      <a:pt x="0" y="152"/>
                      <a:pt x="0" y="152"/>
                      <a:pt x="0" y="152"/>
                    </a:cubicBezTo>
                    <a:cubicBezTo>
                      <a:pt x="0" y="152"/>
                      <a:pt x="11" y="144"/>
                      <a:pt x="11" y="139"/>
                    </a:cubicBezTo>
                    <a:cubicBezTo>
                      <a:pt x="11" y="134"/>
                      <a:pt x="11" y="0"/>
                      <a:pt x="11" y="0"/>
                    </a:cubicBezTo>
                    <a:lnTo>
                      <a:pt x="0" y="7"/>
                    </a:lnTo>
                    <a:close/>
                  </a:path>
                </a:pathLst>
              </a:custGeom>
              <a:solidFill>
                <a:srgbClr val="666666"/>
              </a:solidFill>
              <a:ln w="9525">
                <a:noFill/>
                <a:round/>
                <a:headEnd/>
                <a:tailEnd/>
              </a:ln>
            </p:spPr>
            <p:txBody>
              <a:bodyPr/>
              <a:lstStyle/>
              <a:p>
                <a:endParaRPr lang="en-US" sz="1400"/>
              </a:p>
            </p:txBody>
          </p:sp>
        </p:grpSp>
        <p:grpSp>
          <p:nvGrpSpPr>
            <p:cNvPr id="32" name="Group 56"/>
            <p:cNvGrpSpPr>
              <a:grpSpLocks/>
            </p:cNvGrpSpPr>
            <p:nvPr/>
          </p:nvGrpSpPr>
          <p:grpSpPr bwMode="auto">
            <a:xfrm>
              <a:off x="4820" y="2067"/>
              <a:ext cx="208" cy="328"/>
              <a:chOff x="2544" y="3440"/>
              <a:chExt cx="343" cy="541"/>
            </a:xfrm>
          </p:grpSpPr>
          <p:pic>
            <p:nvPicPr>
              <p:cNvPr id="34" name="Picture 57"/>
              <p:cNvPicPr>
                <a:picLocks noChangeAspect="1" noChangeArrowheads="1"/>
              </p:cNvPicPr>
              <p:nvPr/>
            </p:nvPicPr>
            <p:blipFill>
              <a:blip r:embed="rId3" cstate="print"/>
              <a:srcRect/>
              <a:stretch>
                <a:fillRect/>
              </a:stretch>
            </p:blipFill>
            <p:spPr bwMode="auto">
              <a:xfrm>
                <a:off x="2736" y="3609"/>
                <a:ext cx="113" cy="156"/>
              </a:xfrm>
              <a:prstGeom prst="rect">
                <a:avLst/>
              </a:prstGeom>
              <a:noFill/>
              <a:ln w="9525">
                <a:noFill/>
                <a:miter lim="800000"/>
                <a:headEnd/>
                <a:tailEnd/>
              </a:ln>
            </p:spPr>
          </p:pic>
          <p:pic>
            <p:nvPicPr>
              <p:cNvPr id="35" name="Picture 58"/>
              <p:cNvPicPr>
                <a:picLocks noChangeAspect="1" noChangeArrowheads="1"/>
              </p:cNvPicPr>
              <p:nvPr/>
            </p:nvPicPr>
            <p:blipFill>
              <a:blip r:embed="rId4" cstate="print"/>
              <a:srcRect/>
              <a:stretch>
                <a:fillRect/>
              </a:stretch>
            </p:blipFill>
            <p:spPr bwMode="auto">
              <a:xfrm>
                <a:off x="2726" y="3614"/>
                <a:ext cx="113" cy="156"/>
              </a:xfrm>
              <a:prstGeom prst="rect">
                <a:avLst/>
              </a:prstGeom>
              <a:noFill/>
              <a:ln w="9525">
                <a:noFill/>
                <a:miter lim="800000"/>
                <a:headEnd/>
                <a:tailEnd/>
              </a:ln>
            </p:spPr>
          </p:pic>
          <p:sp>
            <p:nvSpPr>
              <p:cNvPr id="36" name="Freeform 59"/>
              <p:cNvSpPr>
                <a:spLocks/>
              </p:cNvSpPr>
              <p:nvPr/>
            </p:nvSpPr>
            <p:spPr bwMode="auto">
              <a:xfrm>
                <a:off x="2750" y="3659"/>
                <a:ext cx="52" cy="76"/>
              </a:xfrm>
              <a:custGeom>
                <a:avLst/>
                <a:gdLst>
                  <a:gd name="T0" fmla="*/ 22 w 22"/>
                  <a:gd name="T1" fmla="*/ 22 h 32"/>
                  <a:gd name="T2" fmla="*/ 11 w 22"/>
                  <a:gd name="T3" fmla="*/ 28 h 32"/>
                  <a:gd name="T4" fmla="*/ 0 w 22"/>
                  <a:gd name="T5" fmla="*/ 9 h 32"/>
                  <a:gd name="T6" fmla="*/ 11 w 22"/>
                  <a:gd name="T7" fmla="*/ 3 h 32"/>
                  <a:gd name="T8" fmla="*/ 22 w 22"/>
                  <a:gd name="T9" fmla="*/ 22 h 32"/>
                  <a:gd name="T10" fmla="*/ 0 60000 65536"/>
                  <a:gd name="T11" fmla="*/ 0 60000 65536"/>
                  <a:gd name="T12" fmla="*/ 0 60000 65536"/>
                  <a:gd name="T13" fmla="*/ 0 60000 65536"/>
                  <a:gd name="T14" fmla="*/ 0 60000 65536"/>
                  <a:gd name="T15" fmla="*/ 0 w 22"/>
                  <a:gd name="T16" fmla="*/ 0 h 32"/>
                  <a:gd name="T17" fmla="*/ 22 w 22"/>
                  <a:gd name="T18" fmla="*/ 32 h 32"/>
                </a:gdLst>
                <a:ahLst/>
                <a:cxnLst>
                  <a:cxn ang="T10">
                    <a:pos x="T0" y="T1"/>
                  </a:cxn>
                  <a:cxn ang="T11">
                    <a:pos x="T2" y="T3"/>
                  </a:cxn>
                  <a:cxn ang="T12">
                    <a:pos x="T4" y="T5"/>
                  </a:cxn>
                  <a:cxn ang="T13">
                    <a:pos x="T6" y="T7"/>
                  </a:cxn>
                  <a:cxn ang="T14">
                    <a:pos x="T8" y="T9"/>
                  </a:cxn>
                </a:cxnLst>
                <a:rect l="T15" t="T16" r="T17" b="T18"/>
                <a:pathLst>
                  <a:path w="22" h="32">
                    <a:moveTo>
                      <a:pt x="22" y="22"/>
                    </a:moveTo>
                    <a:cubicBezTo>
                      <a:pt x="22" y="29"/>
                      <a:pt x="17" y="32"/>
                      <a:pt x="11" y="28"/>
                    </a:cubicBezTo>
                    <a:cubicBezTo>
                      <a:pt x="5" y="25"/>
                      <a:pt x="0" y="16"/>
                      <a:pt x="0" y="9"/>
                    </a:cubicBezTo>
                    <a:cubicBezTo>
                      <a:pt x="0" y="2"/>
                      <a:pt x="5" y="0"/>
                      <a:pt x="11" y="3"/>
                    </a:cubicBezTo>
                    <a:cubicBezTo>
                      <a:pt x="17" y="7"/>
                      <a:pt x="22" y="15"/>
                      <a:pt x="22" y="22"/>
                    </a:cubicBezTo>
                    <a:close/>
                  </a:path>
                </a:pathLst>
              </a:custGeom>
              <a:solidFill>
                <a:srgbClr val="000000"/>
              </a:solidFill>
              <a:ln w="9525">
                <a:noFill/>
                <a:round/>
                <a:headEnd/>
                <a:tailEnd/>
              </a:ln>
            </p:spPr>
            <p:txBody>
              <a:bodyPr/>
              <a:lstStyle/>
              <a:p>
                <a:endParaRPr lang="en-US" sz="1400"/>
              </a:p>
            </p:txBody>
          </p:sp>
          <p:sp>
            <p:nvSpPr>
              <p:cNvPr id="37" name="Freeform 60"/>
              <p:cNvSpPr>
                <a:spLocks/>
              </p:cNvSpPr>
              <p:nvPr/>
            </p:nvSpPr>
            <p:spPr bwMode="auto">
              <a:xfrm>
                <a:off x="2750" y="3662"/>
                <a:ext cx="49" cy="71"/>
              </a:xfrm>
              <a:custGeom>
                <a:avLst/>
                <a:gdLst>
                  <a:gd name="T0" fmla="*/ 17 w 21"/>
                  <a:gd name="T1" fmla="*/ 24 h 30"/>
                  <a:gd name="T2" fmla="*/ 6 w 21"/>
                  <a:gd name="T3" fmla="*/ 5 h 30"/>
                  <a:gd name="T4" fmla="*/ 7 w 21"/>
                  <a:gd name="T5" fmla="*/ 1 h 30"/>
                  <a:gd name="T6" fmla="*/ 0 w 21"/>
                  <a:gd name="T7" fmla="*/ 8 h 30"/>
                  <a:gd name="T8" fmla="*/ 11 w 21"/>
                  <a:gd name="T9" fmla="*/ 27 h 30"/>
                  <a:gd name="T10" fmla="*/ 21 w 21"/>
                  <a:gd name="T11" fmla="*/ 25 h 30"/>
                  <a:gd name="T12" fmla="*/ 17 w 21"/>
                  <a:gd name="T13" fmla="*/ 24 h 30"/>
                  <a:gd name="T14" fmla="*/ 0 60000 65536"/>
                  <a:gd name="T15" fmla="*/ 0 60000 65536"/>
                  <a:gd name="T16" fmla="*/ 0 60000 65536"/>
                  <a:gd name="T17" fmla="*/ 0 60000 65536"/>
                  <a:gd name="T18" fmla="*/ 0 60000 65536"/>
                  <a:gd name="T19" fmla="*/ 0 60000 65536"/>
                  <a:gd name="T20" fmla="*/ 0 60000 65536"/>
                  <a:gd name="T21" fmla="*/ 0 w 21"/>
                  <a:gd name="T22" fmla="*/ 0 h 30"/>
                  <a:gd name="T23" fmla="*/ 21 w 21"/>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0">
                    <a:moveTo>
                      <a:pt x="17" y="24"/>
                    </a:moveTo>
                    <a:cubicBezTo>
                      <a:pt x="11" y="20"/>
                      <a:pt x="6" y="12"/>
                      <a:pt x="6" y="5"/>
                    </a:cubicBezTo>
                    <a:cubicBezTo>
                      <a:pt x="6" y="3"/>
                      <a:pt x="7" y="2"/>
                      <a:pt x="7" y="1"/>
                    </a:cubicBezTo>
                    <a:cubicBezTo>
                      <a:pt x="3" y="0"/>
                      <a:pt x="0" y="3"/>
                      <a:pt x="0" y="8"/>
                    </a:cubicBezTo>
                    <a:cubicBezTo>
                      <a:pt x="0" y="15"/>
                      <a:pt x="5" y="24"/>
                      <a:pt x="11" y="27"/>
                    </a:cubicBezTo>
                    <a:cubicBezTo>
                      <a:pt x="16" y="30"/>
                      <a:pt x="20" y="29"/>
                      <a:pt x="21" y="25"/>
                    </a:cubicBezTo>
                    <a:cubicBezTo>
                      <a:pt x="20" y="25"/>
                      <a:pt x="19" y="24"/>
                      <a:pt x="17" y="24"/>
                    </a:cubicBezTo>
                    <a:close/>
                  </a:path>
                </a:pathLst>
              </a:custGeom>
              <a:solidFill>
                <a:srgbClr val="666666"/>
              </a:solidFill>
              <a:ln w="9525">
                <a:noFill/>
                <a:round/>
                <a:headEnd/>
                <a:tailEnd/>
              </a:ln>
            </p:spPr>
            <p:txBody>
              <a:bodyPr/>
              <a:lstStyle/>
              <a:p>
                <a:endParaRPr lang="en-US" sz="1400"/>
              </a:p>
            </p:txBody>
          </p:sp>
          <p:sp>
            <p:nvSpPr>
              <p:cNvPr id="38" name="Freeform 61"/>
              <p:cNvSpPr>
                <a:spLocks/>
              </p:cNvSpPr>
              <p:nvPr/>
            </p:nvSpPr>
            <p:spPr bwMode="auto">
              <a:xfrm>
                <a:off x="2544" y="3440"/>
                <a:ext cx="343" cy="541"/>
              </a:xfrm>
              <a:custGeom>
                <a:avLst/>
                <a:gdLst>
                  <a:gd name="T0" fmla="*/ 18 w 145"/>
                  <a:gd name="T1" fmla="*/ 4 h 229"/>
                  <a:gd name="T2" fmla="*/ 0 w 145"/>
                  <a:gd name="T3" fmla="*/ 6 h 229"/>
                  <a:gd name="T4" fmla="*/ 0 w 145"/>
                  <a:gd name="T5" fmla="*/ 152 h 229"/>
                  <a:gd name="T6" fmla="*/ 134 w 145"/>
                  <a:gd name="T7" fmla="*/ 229 h 229"/>
                  <a:gd name="T8" fmla="*/ 145 w 145"/>
                  <a:gd name="T9" fmla="*/ 216 h 229"/>
                  <a:gd name="T10" fmla="*/ 145 w 145"/>
                  <a:gd name="T11" fmla="*/ 77 h 229"/>
                  <a:gd name="T12" fmla="*/ 18 w 145"/>
                  <a:gd name="T13" fmla="*/ 4 h 229"/>
                  <a:gd name="T14" fmla="*/ 0 60000 65536"/>
                  <a:gd name="T15" fmla="*/ 0 60000 65536"/>
                  <a:gd name="T16" fmla="*/ 0 60000 65536"/>
                  <a:gd name="T17" fmla="*/ 0 60000 65536"/>
                  <a:gd name="T18" fmla="*/ 0 60000 65536"/>
                  <a:gd name="T19" fmla="*/ 0 60000 65536"/>
                  <a:gd name="T20" fmla="*/ 0 60000 65536"/>
                  <a:gd name="T21" fmla="*/ 0 w 145"/>
                  <a:gd name="T22" fmla="*/ 0 h 229"/>
                  <a:gd name="T23" fmla="*/ 145 w 145"/>
                  <a:gd name="T24" fmla="*/ 229 h 2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29">
                    <a:moveTo>
                      <a:pt x="18" y="4"/>
                    </a:moveTo>
                    <a:cubicBezTo>
                      <a:pt x="12" y="0"/>
                      <a:pt x="0" y="6"/>
                      <a:pt x="0" y="6"/>
                    </a:cubicBezTo>
                    <a:cubicBezTo>
                      <a:pt x="0" y="152"/>
                      <a:pt x="0" y="152"/>
                      <a:pt x="0" y="152"/>
                    </a:cubicBezTo>
                    <a:cubicBezTo>
                      <a:pt x="134" y="229"/>
                      <a:pt x="134" y="229"/>
                      <a:pt x="134" y="229"/>
                    </a:cubicBezTo>
                    <a:cubicBezTo>
                      <a:pt x="134" y="229"/>
                      <a:pt x="145" y="221"/>
                      <a:pt x="145" y="216"/>
                    </a:cubicBezTo>
                    <a:cubicBezTo>
                      <a:pt x="145" y="211"/>
                      <a:pt x="145" y="77"/>
                      <a:pt x="145" y="77"/>
                    </a:cubicBezTo>
                    <a:cubicBezTo>
                      <a:pt x="145" y="77"/>
                      <a:pt x="23" y="7"/>
                      <a:pt x="18" y="4"/>
                    </a:cubicBezTo>
                    <a:close/>
                  </a:path>
                </a:pathLst>
              </a:custGeom>
              <a:noFill/>
              <a:ln w="22225">
                <a:solidFill>
                  <a:srgbClr val="333333"/>
                </a:solidFill>
                <a:round/>
                <a:headEnd/>
                <a:tailEnd/>
              </a:ln>
            </p:spPr>
            <p:txBody>
              <a:bodyPr/>
              <a:lstStyle/>
              <a:p>
                <a:endParaRPr lang="en-US" sz="1400"/>
              </a:p>
            </p:txBody>
          </p:sp>
          <p:sp>
            <p:nvSpPr>
              <p:cNvPr id="39" name="Freeform 62"/>
              <p:cNvSpPr>
                <a:spLocks/>
              </p:cNvSpPr>
              <p:nvPr/>
            </p:nvSpPr>
            <p:spPr bwMode="auto">
              <a:xfrm>
                <a:off x="2544" y="3454"/>
                <a:ext cx="317" cy="527"/>
              </a:xfrm>
              <a:custGeom>
                <a:avLst/>
                <a:gdLst>
                  <a:gd name="T0" fmla="*/ 317 w 317"/>
                  <a:gd name="T1" fmla="*/ 527 h 527"/>
                  <a:gd name="T2" fmla="*/ 0 w 317"/>
                  <a:gd name="T3" fmla="*/ 345 h 527"/>
                  <a:gd name="T4" fmla="*/ 0 w 317"/>
                  <a:gd name="T5" fmla="*/ 0 h 527"/>
                  <a:gd name="T6" fmla="*/ 317 w 317"/>
                  <a:gd name="T7" fmla="*/ 184 h 527"/>
                  <a:gd name="T8" fmla="*/ 317 w 317"/>
                  <a:gd name="T9" fmla="*/ 527 h 527"/>
                  <a:gd name="T10" fmla="*/ 0 60000 65536"/>
                  <a:gd name="T11" fmla="*/ 0 60000 65536"/>
                  <a:gd name="T12" fmla="*/ 0 60000 65536"/>
                  <a:gd name="T13" fmla="*/ 0 60000 65536"/>
                  <a:gd name="T14" fmla="*/ 0 60000 65536"/>
                  <a:gd name="T15" fmla="*/ 0 w 317"/>
                  <a:gd name="T16" fmla="*/ 0 h 527"/>
                  <a:gd name="T17" fmla="*/ 317 w 317"/>
                  <a:gd name="T18" fmla="*/ 527 h 527"/>
                </a:gdLst>
                <a:ahLst/>
                <a:cxnLst>
                  <a:cxn ang="T10">
                    <a:pos x="T0" y="T1"/>
                  </a:cxn>
                  <a:cxn ang="T11">
                    <a:pos x="T2" y="T3"/>
                  </a:cxn>
                  <a:cxn ang="T12">
                    <a:pos x="T4" y="T5"/>
                  </a:cxn>
                  <a:cxn ang="T13">
                    <a:pos x="T6" y="T7"/>
                  </a:cxn>
                  <a:cxn ang="T14">
                    <a:pos x="T8" y="T9"/>
                  </a:cxn>
                </a:cxnLst>
                <a:rect l="T15" t="T16" r="T17" b="T18"/>
                <a:pathLst>
                  <a:path w="317" h="527">
                    <a:moveTo>
                      <a:pt x="317" y="527"/>
                    </a:moveTo>
                    <a:lnTo>
                      <a:pt x="0" y="345"/>
                    </a:lnTo>
                    <a:lnTo>
                      <a:pt x="0" y="0"/>
                    </a:lnTo>
                    <a:lnTo>
                      <a:pt x="317" y="184"/>
                    </a:lnTo>
                    <a:lnTo>
                      <a:pt x="317" y="527"/>
                    </a:lnTo>
                    <a:close/>
                  </a:path>
                </a:pathLst>
              </a:custGeom>
              <a:solidFill>
                <a:srgbClr val="CCCCCC"/>
              </a:solidFill>
              <a:ln w="9525">
                <a:noFill/>
                <a:round/>
                <a:headEnd/>
                <a:tailEnd/>
              </a:ln>
            </p:spPr>
            <p:txBody>
              <a:bodyPr/>
              <a:lstStyle/>
              <a:p>
                <a:endParaRPr lang="en-US" sz="1400"/>
              </a:p>
            </p:txBody>
          </p:sp>
          <p:sp>
            <p:nvSpPr>
              <p:cNvPr id="40" name="Freeform 63"/>
              <p:cNvSpPr>
                <a:spLocks/>
              </p:cNvSpPr>
              <p:nvPr/>
            </p:nvSpPr>
            <p:spPr bwMode="auto">
              <a:xfrm>
                <a:off x="2563" y="3485"/>
                <a:ext cx="279" cy="467"/>
              </a:xfrm>
              <a:custGeom>
                <a:avLst/>
                <a:gdLst>
                  <a:gd name="T0" fmla="*/ 279 w 279"/>
                  <a:gd name="T1" fmla="*/ 467 h 467"/>
                  <a:gd name="T2" fmla="*/ 0 w 279"/>
                  <a:gd name="T3" fmla="*/ 304 h 467"/>
                  <a:gd name="T4" fmla="*/ 0 w 279"/>
                  <a:gd name="T5" fmla="*/ 0 h 467"/>
                  <a:gd name="T6" fmla="*/ 279 w 279"/>
                  <a:gd name="T7" fmla="*/ 163 h 467"/>
                  <a:gd name="T8" fmla="*/ 279 w 279"/>
                  <a:gd name="T9" fmla="*/ 467 h 467"/>
                  <a:gd name="T10" fmla="*/ 0 60000 65536"/>
                  <a:gd name="T11" fmla="*/ 0 60000 65536"/>
                  <a:gd name="T12" fmla="*/ 0 60000 65536"/>
                  <a:gd name="T13" fmla="*/ 0 60000 65536"/>
                  <a:gd name="T14" fmla="*/ 0 60000 65536"/>
                  <a:gd name="T15" fmla="*/ 0 w 279"/>
                  <a:gd name="T16" fmla="*/ 0 h 467"/>
                  <a:gd name="T17" fmla="*/ 279 w 279"/>
                  <a:gd name="T18" fmla="*/ 467 h 467"/>
                </a:gdLst>
                <a:ahLst/>
                <a:cxnLst>
                  <a:cxn ang="T10">
                    <a:pos x="T0" y="T1"/>
                  </a:cxn>
                  <a:cxn ang="T11">
                    <a:pos x="T2" y="T3"/>
                  </a:cxn>
                  <a:cxn ang="T12">
                    <a:pos x="T4" y="T5"/>
                  </a:cxn>
                  <a:cxn ang="T13">
                    <a:pos x="T6" y="T7"/>
                  </a:cxn>
                  <a:cxn ang="T14">
                    <a:pos x="T8" y="T9"/>
                  </a:cxn>
                </a:cxnLst>
                <a:rect l="T15" t="T16" r="T17" b="T18"/>
                <a:pathLst>
                  <a:path w="279" h="467">
                    <a:moveTo>
                      <a:pt x="279" y="467"/>
                    </a:moveTo>
                    <a:lnTo>
                      <a:pt x="0" y="304"/>
                    </a:lnTo>
                    <a:lnTo>
                      <a:pt x="0" y="0"/>
                    </a:lnTo>
                    <a:lnTo>
                      <a:pt x="279" y="163"/>
                    </a:lnTo>
                    <a:lnTo>
                      <a:pt x="279" y="467"/>
                    </a:lnTo>
                    <a:close/>
                  </a:path>
                </a:pathLst>
              </a:custGeom>
              <a:solidFill>
                <a:srgbClr val="81B1C4"/>
              </a:solidFill>
              <a:ln w="9525">
                <a:noFill/>
                <a:round/>
                <a:headEnd/>
                <a:tailEnd/>
              </a:ln>
            </p:spPr>
            <p:txBody>
              <a:bodyPr/>
              <a:lstStyle/>
              <a:p>
                <a:endParaRPr lang="en-US" sz="1400"/>
              </a:p>
            </p:txBody>
          </p:sp>
          <p:sp>
            <p:nvSpPr>
              <p:cNvPr id="41" name="Freeform 64"/>
              <p:cNvSpPr>
                <a:spLocks/>
              </p:cNvSpPr>
              <p:nvPr/>
            </p:nvSpPr>
            <p:spPr bwMode="auto">
              <a:xfrm>
                <a:off x="2613" y="3579"/>
                <a:ext cx="196" cy="309"/>
              </a:xfrm>
              <a:custGeom>
                <a:avLst/>
                <a:gdLst>
                  <a:gd name="T0" fmla="*/ 196 w 196"/>
                  <a:gd name="T1" fmla="*/ 309 h 309"/>
                  <a:gd name="T2" fmla="*/ 0 w 196"/>
                  <a:gd name="T3" fmla="*/ 196 h 309"/>
                  <a:gd name="T4" fmla="*/ 0 w 196"/>
                  <a:gd name="T5" fmla="*/ 0 h 309"/>
                  <a:gd name="T6" fmla="*/ 196 w 196"/>
                  <a:gd name="T7" fmla="*/ 113 h 309"/>
                  <a:gd name="T8" fmla="*/ 196 w 196"/>
                  <a:gd name="T9" fmla="*/ 309 h 309"/>
                  <a:gd name="T10" fmla="*/ 0 60000 65536"/>
                  <a:gd name="T11" fmla="*/ 0 60000 65536"/>
                  <a:gd name="T12" fmla="*/ 0 60000 65536"/>
                  <a:gd name="T13" fmla="*/ 0 60000 65536"/>
                  <a:gd name="T14" fmla="*/ 0 60000 65536"/>
                  <a:gd name="T15" fmla="*/ 0 w 196"/>
                  <a:gd name="T16" fmla="*/ 0 h 309"/>
                  <a:gd name="T17" fmla="*/ 196 w 196"/>
                  <a:gd name="T18" fmla="*/ 309 h 309"/>
                </a:gdLst>
                <a:ahLst/>
                <a:cxnLst>
                  <a:cxn ang="T10">
                    <a:pos x="T0" y="T1"/>
                  </a:cxn>
                  <a:cxn ang="T11">
                    <a:pos x="T2" y="T3"/>
                  </a:cxn>
                  <a:cxn ang="T12">
                    <a:pos x="T4" y="T5"/>
                  </a:cxn>
                  <a:cxn ang="T13">
                    <a:pos x="T6" y="T7"/>
                  </a:cxn>
                  <a:cxn ang="T14">
                    <a:pos x="T8" y="T9"/>
                  </a:cxn>
                </a:cxnLst>
                <a:rect l="T15" t="T16" r="T17" b="T18"/>
                <a:pathLst>
                  <a:path w="196" h="309">
                    <a:moveTo>
                      <a:pt x="196" y="309"/>
                    </a:moveTo>
                    <a:lnTo>
                      <a:pt x="0" y="196"/>
                    </a:lnTo>
                    <a:lnTo>
                      <a:pt x="0" y="0"/>
                    </a:lnTo>
                    <a:lnTo>
                      <a:pt x="196" y="113"/>
                    </a:lnTo>
                    <a:lnTo>
                      <a:pt x="196" y="309"/>
                    </a:lnTo>
                    <a:close/>
                  </a:path>
                </a:pathLst>
              </a:custGeom>
              <a:solidFill>
                <a:srgbClr val="585858"/>
              </a:solidFill>
              <a:ln w="9525">
                <a:noFill/>
                <a:round/>
                <a:headEnd/>
                <a:tailEnd/>
              </a:ln>
            </p:spPr>
            <p:txBody>
              <a:bodyPr/>
              <a:lstStyle/>
              <a:p>
                <a:endParaRPr lang="en-US" sz="1400"/>
              </a:p>
            </p:txBody>
          </p:sp>
          <p:sp>
            <p:nvSpPr>
              <p:cNvPr id="42" name="Freeform 65"/>
              <p:cNvSpPr>
                <a:spLocks/>
              </p:cNvSpPr>
              <p:nvPr/>
            </p:nvSpPr>
            <p:spPr bwMode="auto">
              <a:xfrm>
                <a:off x="2603" y="3562"/>
                <a:ext cx="196" cy="310"/>
              </a:xfrm>
              <a:custGeom>
                <a:avLst/>
                <a:gdLst>
                  <a:gd name="T0" fmla="*/ 196 w 196"/>
                  <a:gd name="T1" fmla="*/ 310 h 310"/>
                  <a:gd name="T2" fmla="*/ 0 w 196"/>
                  <a:gd name="T3" fmla="*/ 197 h 310"/>
                  <a:gd name="T4" fmla="*/ 0 w 196"/>
                  <a:gd name="T5" fmla="*/ 0 h 310"/>
                  <a:gd name="T6" fmla="*/ 196 w 196"/>
                  <a:gd name="T7" fmla="*/ 114 h 310"/>
                  <a:gd name="T8" fmla="*/ 196 w 196"/>
                  <a:gd name="T9" fmla="*/ 310 h 310"/>
                  <a:gd name="T10" fmla="*/ 0 60000 65536"/>
                  <a:gd name="T11" fmla="*/ 0 60000 65536"/>
                  <a:gd name="T12" fmla="*/ 0 60000 65536"/>
                  <a:gd name="T13" fmla="*/ 0 60000 65536"/>
                  <a:gd name="T14" fmla="*/ 0 60000 65536"/>
                  <a:gd name="T15" fmla="*/ 0 w 196"/>
                  <a:gd name="T16" fmla="*/ 0 h 310"/>
                  <a:gd name="T17" fmla="*/ 196 w 196"/>
                  <a:gd name="T18" fmla="*/ 310 h 310"/>
                </a:gdLst>
                <a:ahLst/>
                <a:cxnLst>
                  <a:cxn ang="T10">
                    <a:pos x="T0" y="T1"/>
                  </a:cxn>
                  <a:cxn ang="T11">
                    <a:pos x="T2" y="T3"/>
                  </a:cxn>
                  <a:cxn ang="T12">
                    <a:pos x="T4" y="T5"/>
                  </a:cxn>
                  <a:cxn ang="T13">
                    <a:pos x="T6" y="T7"/>
                  </a:cxn>
                  <a:cxn ang="T14">
                    <a:pos x="T8" y="T9"/>
                  </a:cxn>
                </a:cxnLst>
                <a:rect l="T15" t="T16" r="T17" b="T18"/>
                <a:pathLst>
                  <a:path w="196" h="310">
                    <a:moveTo>
                      <a:pt x="196" y="310"/>
                    </a:moveTo>
                    <a:lnTo>
                      <a:pt x="0" y="197"/>
                    </a:lnTo>
                    <a:lnTo>
                      <a:pt x="0" y="0"/>
                    </a:lnTo>
                    <a:lnTo>
                      <a:pt x="196" y="114"/>
                    </a:lnTo>
                    <a:lnTo>
                      <a:pt x="196" y="310"/>
                    </a:lnTo>
                    <a:close/>
                  </a:path>
                </a:pathLst>
              </a:custGeom>
              <a:solidFill>
                <a:srgbClr val="FFFFFF"/>
              </a:solidFill>
              <a:ln w="9525">
                <a:noFill/>
                <a:round/>
                <a:headEnd/>
                <a:tailEnd/>
              </a:ln>
            </p:spPr>
            <p:txBody>
              <a:bodyPr/>
              <a:lstStyle/>
              <a:p>
                <a:endParaRPr lang="en-US" sz="1400"/>
              </a:p>
            </p:txBody>
          </p:sp>
          <p:sp>
            <p:nvSpPr>
              <p:cNvPr id="43" name="Freeform 66"/>
              <p:cNvSpPr>
                <a:spLocks/>
              </p:cNvSpPr>
              <p:nvPr/>
            </p:nvSpPr>
            <p:spPr bwMode="auto">
              <a:xfrm>
                <a:off x="2544" y="3440"/>
                <a:ext cx="343" cy="198"/>
              </a:xfrm>
              <a:custGeom>
                <a:avLst/>
                <a:gdLst>
                  <a:gd name="T0" fmla="*/ 0 w 145"/>
                  <a:gd name="T1" fmla="*/ 6 h 84"/>
                  <a:gd name="T2" fmla="*/ 18 w 145"/>
                  <a:gd name="T3" fmla="*/ 4 h 84"/>
                  <a:gd name="T4" fmla="*/ 145 w 145"/>
                  <a:gd name="T5" fmla="*/ 77 h 84"/>
                  <a:gd name="T6" fmla="*/ 134 w 145"/>
                  <a:gd name="T7" fmla="*/ 84 h 84"/>
                  <a:gd name="T8" fmla="*/ 0 w 145"/>
                  <a:gd name="T9" fmla="*/ 6 h 84"/>
                  <a:gd name="T10" fmla="*/ 0 60000 65536"/>
                  <a:gd name="T11" fmla="*/ 0 60000 65536"/>
                  <a:gd name="T12" fmla="*/ 0 60000 65536"/>
                  <a:gd name="T13" fmla="*/ 0 60000 65536"/>
                  <a:gd name="T14" fmla="*/ 0 60000 65536"/>
                  <a:gd name="T15" fmla="*/ 0 w 145"/>
                  <a:gd name="T16" fmla="*/ 0 h 84"/>
                  <a:gd name="T17" fmla="*/ 145 w 145"/>
                  <a:gd name="T18" fmla="*/ 84 h 84"/>
                </a:gdLst>
                <a:ahLst/>
                <a:cxnLst>
                  <a:cxn ang="T10">
                    <a:pos x="T0" y="T1"/>
                  </a:cxn>
                  <a:cxn ang="T11">
                    <a:pos x="T2" y="T3"/>
                  </a:cxn>
                  <a:cxn ang="T12">
                    <a:pos x="T4" y="T5"/>
                  </a:cxn>
                  <a:cxn ang="T13">
                    <a:pos x="T6" y="T7"/>
                  </a:cxn>
                  <a:cxn ang="T14">
                    <a:pos x="T8" y="T9"/>
                  </a:cxn>
                </a:cxnLst>
                <a:rect l="T15" t="T16" r="T17" b="T18"/>
                <a:pathLst>
                  <a:path w="145" h="84">
                    <a:moveTo>
                      <a:pt x="0" y="6"/>
                    </a:moveTo>
                    <a:cubicBezTo>
                      <a:pt x="0" y="6"/>
                      <a:pt x="12" y="0"/>
                      <a:pt x="18" y="4"/>
                    </a:cubicBezTo>
                    <a:cubicBezTo>
                      <a:pt x="23" y="7"/>
                      <a:pt x="145" y="77"/>
                      <a:pt x="145" y="77"/>
                    </a:cubicBezTo>
                    <a:cubicBezTo>
                      <a:pt x="134" y="84"/>
                      <a:pt x="134" y="84"/>
                      <a:pt x="134" y="84"/>
                    </a:cubicBezTo>
                    <a:lnTo>
                      <a:pt x="0" y="6"/>
                    </a:lnTo>
                    <a:close/>
                  </a:path>
                </a:pathLst>
              </a:custGeom>
              <a:solidFill>
                <a:srgbClr val="F2F2F2"/>
              </a:solidFill>
              <a:ln w="9525">
                <a:noFill/>
                <a:round/>
                <a:headEnd/>
                <a:tailEnd/>
              </a:ln>
            </p:spPr>
            <p:txBody>
              <a:bodyPr/>
              <a:lstStyle/>
              <a:p>
                <a:endParaRPr lang="en-US" sz="1400"/>
              </a:p>
            </p:txBody>
          </p:sp>
          <p:sp>
            <p:nvSpPr>
              <p:cNvPr id="44" name="Line 67"/>
              <p:cNvSpPr>
                <a:spLocks noChangeShapeType="1"/>
              </p:cNvSpPr>
              <p:nvPr/>
            </p:nvSpPr>
            <p:spPr bwMode="auto">
              <a:xfrm>
                <a:off x="2627" y="3631"/>
                <a:ext cx="149" cy="85"/>
              </a:xfrm>
              <a:prstGeom prst="line">
                <a:avLst/>
              </a:prstGeom>
              <a:noFill/>
              <a:ln w="11113" cap="rnd">
                <a:solidFill>
                  <a:srgbClr val="000000"/>
                </a:solidFill>
                <a:round/>
                <a:headEnd/>
                <a:tailEnd/>
              </a:ln>
            </p:spPr>
            <p:txBody>
              <a:bodyPr/>
              <a:lstStyle/>
              <a:p>
                <a:endParaRPr lang="en-US" sz="1400"/>
              </a:p>
            </p:txBody>
          </p:sp>
          <p:sp>
            <p:nvSpPr>
              <p:cNvPr id="45" name="Line 68"/>
              <p:cNvSpPr>
                <a:spLocks noChangeShapeType="1"/>
              </p:cNvSpPr>
              <p:nvPr/>
            </p:nvSpPr>
            <p:spPr bwMode="auto">
              <a:xfrm>
                <a:off x="2627" y="3678"/>
                <a:ext cx="149" cy="85"/>
              </a:xfrm>
              <a:prstGeom prst="line">
                <a:avLst/>
              </a:prstGeom>
              <a:noFill/>
              <a:ln w="11113" cap="rnd">
                <a:solidFill>
                  <a:srgbClr val="000000"/>
                </a:solidFill>
                <a:round/>
                <a:headEnd/>
                <a:tailEnd/>
              </a:ln>
            </p:spPr>
            <p:txBody>
              <a:bodyPr/>
              <a:lstStyle/>
              <a:p>
                <a:endParaRPr lang="en-US" sz="1400"/>
              </a:p>
            </p:txBody>
          </p:sp>
          <p:sp>
            <p:nvSpPr>
              <p:cNvPr id="46" name="Line 69"/>
              <p:cNvSpPr>
                <a:spLocks noChangeShapeType="1"/>
              </p:cNvSpPr>
              <p:nvPr/>
            </p:nvSpPr>
            <p:spPr bwMode="auto">
              <a:xfrm>
                <a:off x="2627" y="3725"/>
                <a:ext cx="149" cy="86"/>
              </a:xfrm>
              <a:prstGeom prst="line">
                <a:avLst/>
              </a:prstGeom>
              <a:noFill/>
              <a:ln w="11113" cap="rnd">
                <a:solidFill>
                  <a:srgbClr val="000000"/>
                </a:solidFill>
                <a:round/>
                <a:headEnd/>
                <a:tailEnd/>
              </a:ln>
            </p:spPr>
            <p:txBody>
              <a:bodyPr/>
              <a:lstStyle/>
              <a:p>
                <a:endParaRPr lang="en-US" sz="1400"/>
              </a:p>
            </p:txBody>
          </p:sp>
          <p:sp>
            <p:nvSpPr>
              <p:cNvPr id="47" name="Freeform 70"/>
              <p:cNvSpPr>
                <a:spLocks/>
              </p:cNvSpPr>
              <p:nvPr/>
            </p:nvSpPr>
            <p:spPr bwMode="auto">
              <a:xfrm>
                <a:off x="2563" y="3485"/>
                <a:ext cx="279" cy="467"/>
              </a:xfrm>
              <a:custGeom>
                <a:avLst/>
                <a:gdLst>
                  <a:gd name="T0" fmla="*/ 7 w 279"/>
                  <a:gd name="T1" fmla="*/ 4 h 467"/>
                  <a:gd name="T2" fmla="*/ 7 w 279"/>
                  <a:gd name="T3" fmla="*/ 300 h 467"/>
                  <a:gd name="T4" fmla="*/ 279 w 279"/>
                  <a:gd name="T5" fmla="*/ 458 h 467"/>
                  <a:gd name="T6" fmla="*/ 279 w 279"/>
                  <a:gd name="T7" fmla="*/ 467 h 467"/>
                  <a:gd name="T8" fmla="*/ 0 w 279"/>
                  <a:gd name="T9" fmla="*/ 304 h 467"/>
                  <a:gd name="T10" fmla="*/ 0 w 279"/>
                  <a:gd name="T11" fmla="*/ 0 h 467"/>
                  <a:gd name="T12" fmla="*/ 7 w 279"/>
                  <a:gd name="T13" fmla="*/ 4 h 467"/>
                  <a:gd name="T14" fmla="*/ 0 60000 65536"/>
                  <a:gd name="T15" fmla="*/ 0 60000 65536"/>
                  <a:gd name="T16" fmla="*/ 0 60000 65536"/>
                  <a:gd name="T17" fmla="*/ 0 60000 65536"/>
                  <a:gd name="T18" fmla="*/ 0 60000 65536"/>
                  <a:gd name="T19" fmla="*/ 0 60000 65536"/>
                  <a:gd name="T20" fmla="*/ 0 60000 65536"/>
                  <a:gd name="T21" fmla="*/ 0 w 279"/>
                  <a:gd name="T22" fmla="*/ 0 h 467"/>
                  <a:gd name="T23" fmla="*/ 279 w 279"/>
                  <a:gd name="T24" fmla="*/ 467 h 4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9" h="467">
                    <a:moveTo>
                      <a:pt x="7" y="4"/>
                    </a:moveTo>
                    <a:lnTo>
                      <a:pt x="7" y="300"/>
                    </a:lnTo>
                    <a:lnTo>
                      <a:pt x="279" y="458"/>
                    </a:lnTo>
                    <a:lnTo>
                      <a:pt x="279" y="467"/>
                    </a:lnTo>
                    <a:lnTo>
                      <a:pt x="0" y="304"/>
                    </a:lnTo>
                    <a:lnTo>
                      <a:pt x="0" y="0"/>
                    </a:lnTo>
                    <a:lnTo>
                      <a:pt x="7" y="4"/>
                    </a:lnTo>
                    <a:close/>
                  </a:path>
                </a:pathLst>
              </a:custGeom>
              <a:solidFill>
                <a:srgbClr val="FFFFFF"/>
              </a:solidFill>
              <a:ln w="9525">
                <a:noFill/>
                <a:round/>
                <a:headEnd/>
                <a:tailEnd/>
              </a:ln>
            </p:spPr>
            <p:txBody>
              <a:bodyPr/>
              <a:lstStyle/>
              <a:p>
                <a:endParaRPr lang="en-US" sz="1400"/>
              </a:p>
            </p:txBody>
          </p:sp>
          <p:sp>
            <p:nvSpPr>
              <p:cNvPr id="48" name="Freeform 71"/>
              <p:cNvSpPr>
                <a:spLocks/>
              </p:cNvSpPr>
              <p:nvPr/>
            </p:nvSpPr>
            <p:spPr bwMode="auto">
              <a:xfrm>
                <a:off x="2861" y="3622"/>
                <a:ext cx="26" cy="359"/>
              </a:xfrm>
              <a:custGeom>
                <a:avLst/>
                <a:gdLst>
                  <a:gd name="T0" fmla="*/ 0 w 11"/>
                  <a:gd name="T1" fmla="*/ 7 h 152"/>
                  <a:gd name="T2" fmla="*/ 0 w 11"/>
                  <a:gd name="T3" fmla="*/ 152 h 152"/>
                  <a:gd name="T4" fmla="*/ 11 w 11"/>
                  <a:gd name="T5" fmla="*/ 139 h 152"/>
                  <a:gd name="T6" fmla="*/ 11 w 11"/>
                  <a:gd name="T7" fmla="*/ 0 h 152"/>
                  <a:gd name="T8" fmla="*/ 0 w 11"/>
                  <a:gd name="T9" fmla="*/ 7 h 152"/>
                  <a:gd name="T10" fmla="*/ 0 60000 65536"/>
                  <a:gd name="T11" fmla="*/ 0 60000 65536"/>
                  <a:gd name="T12" fmla="*/ 0 60000 65536"/>
                  <a:gd name="T13" fmla="*/ 0 60000 65536"/>
                  <a:gd name="T14" fmla="*/ 0 60000 65536"/>
                  <a:gd name="T15" fmla="*/ 0 w 11"/>
                  <a:gd name="T16" fmla="*/ 0 h 152"/>
                  <a:gd name="T17" fmla="*/ 11 w 11"/>
                  <a:gd name="T18" fmla="*/ 152 h 152"/>
                </a:gdLst>
                <a:ahLst/>
                <a:cxnLst>
                  <a:cxn ang="T10">
                    <a:pos x="T0" y="T1"/>
                  </a:cxn>
                  <a:cxn ang="T11">
                    <a:pos x="T2" y="T3"/>
                  </a:cxn>
                  <a:cxn ang="T12">
                    <a:pos x="T4" y="T5"/>
                  </a:cxn>
                  <a:cxn ang="T13">
                    <a:pos x="T6" y="T7"/>
                  </a:cxn>
                  <a:cxn ang="T14">
                    <a:pos x="T8" y="T9"/>
                  </a:cxn>
                </a:cxnLst>
                <a:rect l="T15" t="T16" r="T17" b="T18"/>
                <a:pathLst>
                  <a:path w="11" h="152">
                    <a:moveTo>
                      <a:pt x="0" y="7"/>
                    </a:moveTo>
                    <a:cubicBezTo>
                      <a:pt x="0" y="152"/>
                      <a:pt x="0" y="152"/>
                      <a:pt x="0" y="152"/>
                    </a:cubicBezTo>
                    <a:cubicBezTo>
                      <a:pt x="0" y="152"/>
                      <a:pt x="11" y="144"/>
                      <a:pt x="11" y="139"/>
                    </a:cubicBezTo>
                    <a:cubicBezTo>
                      <a:pt x="11" y="134"/>
                      <a:pt x="11" y="0"/>
                      <a:pt x="11" y="0"/>
                    </a:cubicBezTo>
                    <a:lnTo>
                      <a:pt x="0" y="7"/>
                    </a:lnTo>
                    <a:close/>
                  </a:path>
                </a:pathLst>
              </a:custGeom>
              <a:solidFill>
                <a:srgbClr val="666666"/>
              </a:solidFill>
              <a:ln w="9525">
                <a:noFill/>
                <a:round/>
                <a:headEnd/>
                <a:tailEnd/>
              </a:ln>
            </p:spPr>
            <p:txBody>
              <a:bodyPr/>
              <a:lstStyle/>
              <a:p>
                <a:endParaRPr lang="en-US" sz="1400"/>
              </a:p>
            </p:txBody>
          </p:sp>
        </p:grpSp>
      </p:grpSp>
      <p:grpSp>
        <p:nvGrpSpPr>
          <p:cNvPr id="33" name="Group 152"/>
          <p:cNvGrpSpPr>
            <a:grpSpLocks/>
          </p:cNvGrpSpPr>
          <p:nvPr/>
        </p:nvGrpSpPr>
        <p:grpSpPr bwMode="auto">
          <a:xfrm>
            <a:off x="7582782" y="4062673"/>
            <a:ext cx="822325" cy="249238"/>
            <a:chOff x="4787" y="2840"/>
            <a:chExt cx="518" cy="157"/>
          </a:xfrm>
        </p:grpSpPr>
        <p:sp>
          <p:nvSpPr>
            <p:cNvPr id="80" name="Freeform 73"/>
            <p:cNvSpPr>
              <a:spLocks/>
            </p:cNvSpPr>
            <p:nvPr/>
          </p:nvSpPr>
          <p:spPr bwMode="auto">
            <a:xfrm>
              <a:off x="4809" y="2892"/>
              <a:ext cx="348" cy="78"/>
            </a:xfrm>
            <a:custGeom>
              <a:avLst/>
              <a:gdLst>
                <a:gd name="T0" fmla="*/ 0 w 348"/>
                <a:gd name="T1" fmla="*/ 0 h 78"/>
                <a:gd name="T2" fmla="*/ 246 w 348"/>
                <a:gd name="T3" fmla="*/ 0 h 78"/>
                <a:gd name="T4" fmla="*/ 168 w 348"/>
                <a:gd name="T5" fmla="*/ 78 h 78"/>
                <a:gd name="T6" fmla="*/ 348 w 348"/>
                <a:gd name="T7" fmla="*/ 78 h 78"/>
                <a:gd name="T8" fmla="*/ 0 60000 65536"/>
                <a:gd name="T9" fmla="*/ 0 60000 65536"/>
                <a:gd name="T10" fmla="*/ 0 60000 65536"/>
                <a:gd name="T11" fmla="*/ 0 60000 65536"/>
                <a:gd name="T12" fmla="*/ 0 w 348"/>
                <a:gd name="T13" fmla="*/ 0 h 78"/>
                <a:gd name="T14" fmla="*/ 348 w 348"/>
                <a:gd name="T15" fmla="*/ 78 h 78"/>
              </a:gdLst>
              <a:ahLst/>
              <a:cxnLst>
                <a:cxn ang="T8">
                  <a:pos x="T0" y="T1"/>
                </a:cxn>
                <a:cxn ang="T9">
                  <a:pos x="T2" y="T3"/>
                </a:cxn>
                <a:cxn ang="T10">
                  <a:pos x="T4" y="T5"/>
                </a:cxn>
                <a:cxn ang="T11">
                  <a:pos x="T6" y="T7"/>
                </a:cxn>
              </a:cxnLst>
              <a:rect l="T12" t="T13" r="T14" b="T15"/>
              <a:pathLst>
                <a:path w="348" h="78">
                  <a:moveTo>
                    <a:pt x="0" y="0"/>
                  </a:moveTo>
                  <a:lnTo>
                    <a:pt x="246" y="0"/>
                  </a:lnTo>
                  <a:lnTo>
                    <a:pt x="168" y="78"/>
                  </a:lnTo>
                  <a:lnTo>
                    <a:pt x="348" y="78"/>
                  </a:lnTo>
                </a:path>
              </a:pathLst>
            </a:custGeom>
            <a:noFill/>
            <a:ln w="12700">
              <a:solidFill>
                <a:schemeClr val="hlink"/>
              </a:solidFill>
              <a:round/>
              <a:headEnd/>
              <a:tailEnd type="triangle" w="med" len="sm"/>
            </a:ln>
          </p:spPr>
          <p:txBody>
            <a:bodyPr wrap="none" anchor="ctr"/>
            <a:lstStyle/>
            <a:p>
              <a:endParaRPr lang="en-US" sz="1400"/>
            </a:p>
          </p:txBody>
        </p:sp>
        <p:sp>
          <p:nvSpPr>
            <p:cNvPr id="81" name="Oval 74"/>
            <p:cNvSpPr>
              <a:spLocks noChangeArrowheads="1"/>
            </p:cNvSpPr>
            <p:nvPr/>
          </p:nvSpPr>
          <p:spPr bwMode="auto">
            <a:xfrm>
              <a:off x="4787" y="2840"/>
              <a:ext cx="107" cy="107"/>
            </a:xfrm>
            <a:prstGeom prst="ellipse">
              <a:avLst/>
            </a:prstGeom>
            <a:solidFill>
              <a:srgbClr val="94BACF"/>
            </a:solidFill>
            <a:ln w="19050" algn="ctr">
              <a:solidFill>
                <a:srgbClr val="525151"/>
              </a:solidFill>
              <a:round/>
              <a:headEnd/>
              <a:tailEnd/>
            </a:ln>
          </p:spPr>
          <p:txBody>
            <a:bodyPr/>
            <a:lstStyle/>
            <a:p>
              <a:endParaRPr lang="en-US" sz="1400"/>
            </a:p>
          </p:txBody>
        </p:sp>
        <p:sp>
          <p:nvSpPr>
            <p:cNvPr id="82" name="Freeform 75"/>
            <p:cNvSpPr>
              <a:spLocks/>
            </p:cNvSpPr>
            <p:nvPr/>
          </p:nvSpPr>
          <p:spPr bwMode="auto">
            <a:xfrm>
              <a:off x="4929" y="2862"/>
              <a:ext cx="359" cy="78"/>
            </a:xfrm>
            <a:custGeom>
              <a:avLst/>
              <a:gdLst>
                <a:gd name="T0" fmla="*/ 359 w 359"/>
                <a:gd name="T1" fmla="*/ 78 h 78"/>
                <a:gd name="T2" fmla="*/ 113 w 359"/>
                <a:gd name="T3" fmla="*/ 78 h 78"/>
                <a:gd name="T4" fmla="*/ 191 w 359"/>
                <a:gd name="T5" fmla="*/ 0 h 78"/>
                <a:gd name="T6" fmla="*/ 0 w 359"/>
                <a:gd name="T7" fmla="*/ 0 h 78"/>
                <a:gd name="T8" fmla="*/ 0 60000 65536"/>
                <a:gd name="T9" fmla="*/ 0 60000 65536"/>
                <a:gd name="T10" fmla="*/ 0 60000 65536"/>
                <a:gd name="T11" fmla="*/ 0 60000 65536"/>
                <a:gd name="T12" fmla="*/ 0 w 359"/>
                <a:gd name="T13" fmla="*/ 0 h 78"/>
                <a:gd name="T14" fmla="*/ 359 w 359"/>
                <a:gd name="T15" fmla="*/ 78 h 78"/>
              </a:gdLst>
              <a:ahLst/>
              <a:cxnLst>
                <a:cxn ang="T8">
                  <a:pos x="T0" y="T1"/>
                </a:cxn>
                <a:cxn ang="T9">
                  <a:pos x="T2" y="T3"/>
                </a:cxn>
                <a:cxn ang="T10">
                  <a:pos x="T4" y="T5"/>
                </a:cxn>
                <a:cxn ang="T11">
                  <a:pos x="T6" y="T7"/>
                </a:cxn>
              </a:cxnLst>
              <a:rect l="T12" t="T13" r="T14" b="T15"/>
              <a:pathLst>
                <a:path w="359" h="78">
                  <a:moveTo>
                    <a:pt x="359" y="78"/>
                  </a:moveTo>
                  <a:lnTo>
                    <a:pt x="113" y="78"/>
                  </a:lnTo>
                  <a:lnTo>
                    <a:pt x="191" y="0"/>
                  </a:lnTo>
                  <a:lnTo>
                    <a:pt x="0" y="0"/>
                  </a:lnTo>
                </a:path>
              </a:pathLst>
            </a:custGeom>
            <a:noFill/>
            <a:ln w="12700">
              <a:solidFill>
                <a:schemeClr val="hlink"/>
              </a:solidFill>
              <a:round/>
              <a:headEnd/>
              <a:tailEnd type="triangle" w="med" len="sm"/>
            </a:ln>
          </p:spPr>
          <p:txBody>
            <a:bodyPr wrap="none" anchor="ctr"/>
            <a:lstStyle/>
            <a:p>
              <a:endParaRPr lang="en-US" sz="1400"/>
            </a:p>
          </p:txBody>
        </p:sp>
        <p:sp>
          <p:nvSpPr>
            <p:cNvPr id="83" name="Oval 76"/>
            <p:cNvSpPr>
              <a:spLocks noChangeArrowheads="1"/>
            </p:cNvSpPr>
            <p:nvPr/>
          </p:nvSpPr>
          <p:spPr bwMode="auto">
            <a:xfrm>
              <a:off x="5198" y="2890"/>
              <a:ext cx="107" cy="107"/>
            </a:xfrm>
            <a:prstGeom prst="ellipse">
              <a:avLst/>
            </a:prstGeom>
            <a:solidFill>
              <a:srgbClr val="94BACF"/>
            </a:solidFill>
            <a:ln w="19050" algn="ctr">
              <a:solidFill>
                <a:srgbClr val="525151"/>
              </a:solidFill>
              <a:round/>
              <a:headEnd/>
              <a:tailEnd/>
            </a:ln>
          </p:spPr>
          <p:txBody>
            <a:bodyPr/>
            <a:lstStyle/>
            <a:p>
              <a:endParaRPr lang="en-US" sz="1400"/>
            </a:p>
          </p:txBody>
        </p:sp>
      </p:grpSp>
      <p:pic>
        <p:nvPicPr>
          <p:cNvPr id="84" name="Picture 77"/>
          <p:cNvPicPr preferRelativeResize="0">
            <a:picLocks noChangeAspect="1" noChangeArrowheads="1"/>
          </p:cNvPicPr>
          <p:nvPr/>
        </p:nvPicPr>
        <p:blipFill>
          <a:blip r:embed="rId5" cstate="print"/>
          <a:srcRect/>
          <a:stretch>
            <a:fillRect/>
          </a:stretch>
        </p:blipFill>
        <p:spPr bwMode="auto">
          <a:xfrm>
            <a:off x="7863769" y="5027873"/>
            <a:ext cx="171450" cy="414338"/>
          </a:xfrm>
          <a:prstGeom prst="rect">
            <a:avLst/>
          </a:prstGeom>
          <a:noFill/>
          <a:ln w="9525">
            <a:noFill/>
            <a:miter lim="800000"/>
            <a:headEnd/>
            <a:tailEnd/>
          </a:ln>
        </p:spPr>
      </p:pic>
      <p:sp>
        <p:nvSpPr>
          <p:cNvPr id="86" name="AutoShape 84"/>
          <p:cNvSpPr>
            <a:spLocks noChangeArrowheads="1"/>
          </p:cNvSpPr>
          <p:nvPr/>
        </p:nvSpPr>
        <p:spPr bwMode="auto">
          <a:xfrm>
            <a:off x="50094" y="5639061"/>
            <a:ext cx="3378200" cy="336550"/>
          </a:xfrm>
          <a:prstGeom prst="roundRect">
            <a:avLst>
              <a:gd name="adj" fmla="val 50000"/>
            </a:avLst>
          </a:prstGeom>
          <a:gradFill rotWithShape="1">
            <a:gsLst>
              <a:gs pos="0">
                <a:schemeClr val="tx1"/>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defRPr/>
            </a:pPr>
            <a:endParaRPr lang="en-US">
              <a:latin typeface="Arial" charset="0"/>
              <a:cs typeface="Arial" charset="0"/>
            </a:endParaRPr>
          </a:p>
        </p:txBody>
      </p:sp>
      <p:sp>
        <p:nvSpPr>
          <p:cNvPr id="87" name="Rectangle 86"/>
          <p:cNvSpPr>
            <a:spLocks noChangeArrowheads="1"/>
          </p:cNvSpPr>
          <p:nvPr/>
        </p:nvSpPr>
        <p:spPr bwMode="gray">
          <a:xfrm>
            <a:off x="304094" y="1694123"/>
            <a:ext cx="2944813" cy="4197350"/>
          </a:xfrm>
          <a:prstGeom prst="rect">
            <a:avLst/>
          </a:prstGeom>
          <a:solidFill>
            <a:srgbClr val="F8F8F8"/>
          </a:solidFill>
          <a:ln w="19050" algn="ctr">
            <a:solidFill>
              <a:schemeClr val="tx1"/>
            </a:solidFill>
            <a:miter lim="800000"/>
            <a:headEnd/>
            <a:tailEnd/>
          </a:ln>
        </p:spPr>
        <p:txBody>
          <a:bodyPr wrap="none" anchor="ctr"/>
          <a:lstStyle/>
          <a:p>
            <a:endParaRPr lang="en-US"/>
          </a:p>
        </p:txBody>
      </p:sp>
      <p:grpSp>
        <p:nvGrpSpPr>
          <p:cNvPr id="79" name="Group 153"/>
          <p:cNvGrpSpPr>
            <a:grpSpLocks/>
          </p:cNvGrpSpPr>
          <p:nvPr/>
        </p:nvGrpSpPr>
        <p:grpSpPr bwMode="auto">
          <a:xfrm>
            <a:off x="524757" y="4303973"/>
            <a:ext cx="581025" cy="898525"/>
            <a:chOff x="341" y="2992"/>
            <a:chExt cx="366" cy="566"/>
          </a:xfrm>
        </p:grpSpPr>
        <p:pic>
          <p:nvPicPr>
            <p:cNvPr id="89" name="Picture 88"/>
            <p:cNvPicPr preferRelativeResize="0">
              <a:picLocks noChangeAspect="1" noChangeArrowheads="1"/>
            </p:cNvPicPr>
            <p:nvPr/>
          </p:nvPicPr>
          <p:blipFill>
            <a:blip r:embed="rId6" cstate="print"/>
            <a:srcRect/>
            <a:stretch>
              <a:fillRect/>
            </a:stretch>
          </p:blipFill>
          <p:spPr bwMode="auto">
            <a:xfrm>
              <a:off x="443" y="2992"/>
              <a:ext cx="264" cy="300"/>
            </a:xfrm>
            <a:prstGeom prst="rect">
              <a:avLst/>
            </a:prstGeom>
            <a:noFill/>
            <a:ln w="9525">
              <a:noFill/>
              <a:miter lim="800000"/>
              <a:headEnd/>
              <a:tailEnd/>
            </a:ln>
          </p:spPr>
        </p:pic>
        <p:sp>
          <p:nvSpPr>
            <p:cNvPr id="90" name="AutoShape 89"/>
            <p:cNvSpPr>
              <a:spLocks noChangeAspect="1" noChangeArrowheads="1" noTextEdit="1"/>
            </p:cNvSpPr>
            <p:nvPr/>
          </p:nvSpPr>
          <p:spPr bwMode="auto">
            <a:xfrm>
              <a:off x="341" y="3093"/>
              <a:ext cx="287" cy="464"/>
            </a:xfrm>
            <a:prstGeom prst="rect">
              <a:avLst/>
            </a:prstGeom>
            <a:noFill/>
            <a:ln w="9525">
              <a:noFill/>
              <a:miter lim="800000"/>
              <a:headEnd/>
              <a:tailEnd/>
            </a:ln>
          </p:spPr>
          <p:txBody>
            <a:bodyPr/>
            <a:lstStyle/>
            <a:p>
              <a:endParaRPr lang="en-US"/>
            </a:p>
          </p:txBody>
        </p:sp>
        <p:sp>
          <p:nvSpPr>
            <p:cNvPr id="91" name="Freeform 90"/>
            <p:cNvSpPr>
              <a:spLocks noEditPoints="1"/>
            </p:cNvSpPr>
            <p:nvPr/>
          </p:nvSpPr>
          <p:spPr bwMode="auto">
            <a:xfrm>
              <a:off x="342" y="3088"/>
              <a:ext cx="286" cy="470"/>
            </a:xfrm>
            <a:custGeom>
              <a:avLst/>
              <a:gdLst>
                <a:gd name="T0" fmla="*/ 154 w 209"/>
                <a:gd name="T1" fmla="*/ 147 h 344"/>
                <a:gd name="T2" fmla="*/ 115 w 209"/>
                <a:gd name="T3" fmla="*/ 11 h 344"/>
                <a:gd name="T4" fmla="*/ 56 w 209"/>
                <a:gd name="T5" fmla="*/ 16 h 344"/>
                <a:gd name="T6" fmla="*/ 56 w 209"/>
                <a:gd name="T7" fmla="*/ 16 h 344"/>
                <a:gd name="T8" fmla="*/ 58 w 209"/>
                <a:gd name="T9" fmla="*/ 22 h 344"/>
                <a:gd name="T10" fmla="*/ 55 w 209"/>
                <a:gd name="T11" fmla="*/ 20 h 344"/>
                <a:gd name="T12" fmla="*/ 38 w 209"/>
                <a:gd name="T13" fmla="*/ 55 h 344"/>
                <a:gd name="T14" fmla="*/ 63 w 209"/>
                <a:gd name="T15" fmla="*/ 121 h 344"/>
                <a:gd name="T16" fmla="*/ 51 w 209"/>
                <a:gd name="T17" fmla="*/ 124 h 344"/>
                <a:gd name="T18" fmla="*/ 38 w 209"/>
                <a:gd name="T19" fmla="*/ 135 h 344"/>
                <a:gd name="T20" fmla="*/ 37 w 209"/>
                <a:gd name="T21" fmla="*/ 139 h 344"/>
                <a:gd name="T22" fmla="*/ 34 w 209"/>
                <a:gd name="T23" fmla="*/ 138 h 344"/>
                <a:gd name="T24" fmla="*/ 0 w 209"/>
                <a:gd name="T25" fmla="*/ 233 h 344"/>
                <a:gd name="T26" fmla="*/ 188 w 209"/>
                <a:gd name="T27" fmla="*/ 343 h 344"/>
                <a:gd name="T28" fmla="*/ 207 w 209"/>
                <a:gd name="T29" fmla="*/ 334 h 344"/>
                <a:gd name="T30" fmla="*/ 139 w 209"/>
                <a:gd name="T31" fmla="*/ 151 h 344"/>
                <a:gd name="T32" fmla="*/ 139 w 209"/>
                <a:gd name="T33" fmla="*/ 155 h 344"/>
                <a:gd name="T34" fmla="*/ 188 w 209"/>
                <a:gd name="T35" fmla="*/ 338 h 344"/>
                <a:gd name="T36" fmla="*/ 4 w 209"/>
                <a:gd name="T37" fmla="*/ 231 h 344"/>
                <a:gd name="T38" fmla="*/ 38 w 209"/>
                <a:gd name="T39" fmla="*/ 139 h 344"/>
                <a:gd name="T40" fmla="*/ 35 w 209"/>
                <a:gd name="T41" fmla="*/ 134 h 344"/>
                <a:gd name="T42" fmla="*/ 34 w 209"/>
                <a:gd name="T43" fmla="*/ 134 h 344"/>
                <a:gd name="T44" fmla="*/ 37 w 209"/>
                <a:gd name="T45" fmla="*/ 139 h 344"/>
                <a:gd name="T46" fmla="*/ 66 w 209"/>
                <a:gd name="T47" fmla="*/ 125 h 344"/>
                <a:gd name="T48" fmla="*/ 68 w 209"/>
                <a:gd name="T49" fmla="*/ 120 h 344"/>
                <a:gd name="T50" fmla="*/ 59 w 209"/>
                <a:gd name="T51" fmla="*/ 22 h 344"/>
                <a:gd name="T52" fmla="*/ 56 w 209"/>
                <a:gd name="T53" fmla="*/ 16 h 344"/>
                <a:gd name="T54" fmla="*/ 59 w 209"/>
                <a:gd name="T55" fmla="*/ 22 h 344"/>
                <a:gd name="T56" fmla="*/ 59 w 209"/>
                <a:gd name="T57" fmla="*/ 21 h 344"/>
                <a:gd name="T58" fmla="*/ 112 w 209"/>
                <a:gd name="T59" fmla="*/ 16 h 344"/>
                <a:gd name="T60" fmla="*/ 151 w 209"/>
                <a:gd name="T61" fmla="*/ 142 h 344"/>
                <a:gd name="T62" fmla="*/ 135 w 209"/>
                <a:gd name="T63" fmla="*/ 153 h 344"/>
                <a:gd name="T64" fmla="*/ 203 w 209"/>
                <a:gd name="T65" fmla="*/ 331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1" y="109"/>
                  </a:cubicBezTo>
                  <a:cubicBezTo>
                    <a:pt x="171" y="73"/>
                    <a:pt x="146" y="29"/>
                    <a:pt x="115" y="11"/>
                  </a:cubicBezTo>
                  <a:cubicBezTo>
                    <a:pt x="99" y="2"/>
                    <a:pt x="84" y="0"/>
                    <a:pt x="72" y="7"/>
                  </a:cubicBezTo>
                  <a:cubicBezTo>
                    <a:pt x="72" y="7"/>
                    <a:pt x="56" y="16"/>
                    <a:pt x="56" y="16"/>
                  </a:cubicBezTo>
                  <a:cubicBezTo>
                    <a:pt x="56" y="17"/>
                    <a:pt x="56" y="17"/>
                    <a:pt x="55" y="17"/>
                  </a:cubicBezTo>
                  <a:cubicBezTo>
                    <a:pt x="56" y="17"/>
                    <a:pt x="56" y="17"/>
                    <a:pt x="56" y="16"/>
                  </a:cubicBezTo>
                  <a:cubicBezTo>
                    <a:pt x="55" y="17"/>
                    <a:pt x="54" y="19"/>
                    <a:pt x="55" y="20"/>
                  </a:cubicBezTo>
                  <a:cubicBezTo>
                    <a:pt x="55" y="22"/>
                    <a:pt x="57" y="22"/>
                    <a:pt x="58" y="22"/>
                  </a:cubicBezTo>
                  <a:cubicBezTo>
                    <a:pt x="59" y="22"/>
                    <a:pt x="59" y="22"/>
                    <a:pt x="59" y="22"/>
                  </a:cubicBezTo>
                  <a:cubicBezTo>
                    <a:pt x="57" y="22"/>
                    <a:pt x="56" y="22"/>
                    <a:pt x="55" y="20"/>
                  </a:cubicBezTo>
                  <a:cubicBezTo>
                    <a:pt x="54" y="19"/>
                    <a:pt x="55" y="17"/>
                    <a:pt x="56" y="16"/>
                  </a:cubicBezTo>
                  <a:cubicBezTo>
                    <a:pt x="45" y="23"/>
                    <a:pt x="38" y="37"/>
                    <a:pt x="38" y="55"/>
                  </a:cubicBezTo>
                  <a:cubicBezTo>
                    <a:pt x="38" y="77"/>
                    <a:pt x="48" y="103"/>
                    <a:pt x="64" y="124"/>
                  </a:cubicBezTo>
                  <a:cubicBezTo>
                    <a:pt x="63" y="123"/>
                    <a:pt x="63" y="122"/>
                    <a:pt x="63" y="121"/>
                  </a:cubicBezTo>
                  <a:cubicBezTo>
                    <a:pt x="64" y="120"/>
                    <a:pt x="65" y="119"/>
                    <a:pt x="66" y="119"/>
                  </a:cubicBezTo>
                  <a:cubicBezTo>
                    <a:pt x="60" y="120"/>
                    <a:pt x="55" y="122"/>
                    <a:pt x="51" y="124"/>
                  </a:cubicBezTo>
                  <a:cubicBezTo>
                    <a:pt x="34" y="134"/>
                    <a:pt x="34" y="134"/>
                    <a:pt x="34" y="134"/>
                  </a:cubicBezTo>
                  <a:cubicBezTo>
                    <a:pt x="36" y="133"/>
                    <a:pt x="37" y="134"/>
                    <a:pt x="38" y="135"/>
                  </a:cubicBezTo>
                  <a:cubicBezTo>
                    <a:pt x="39" y="136"/>
                    <a:pt x="38" y="138"/>
                    <a:pt x="37" y="139"/>
                  </a:cubicBezTo>
                  <a:cubicBezTo>
                    <a:pt x="37" y="139"/>
                    <a:pt x="37" y="139"/>
                    <a:pt x="37" y="139"/>
                  </a:cubicBezTo>
                  <a:cubicBezTo>
                    <a:pt x="37" y="139"/>
                    <a:pt x="37" y="139"/>
                    <a:pt x="38" y="139"/>
                  </a:cubicBezTo>
                  <a:cubicBezTo>
                    <a:pt x="36" y="140"/>
                    <a:pt x="34" y="139"/>
                    <a:pt x="34" y="138"/>
                  </a:cubicBezTo>
                  <a:cubicBezTo>
                    <a:pt x="33" y="136"/>
                    <a:pt x="33" y="134"/>
                    <a:pt x="35" y="134"/>
                  </a:cubicBezTo>
                  <a:cubicBezTo>
                    <a:pt x="12" y="146"/>
                    <a:pt x="0" y="181"/>
                    <a:pt x="0" y="233"/>
                  </a:cubicBezTo>
                  <a:cubicBezTo>
                    <a:pt x="0" y="234"/>
                    <a:pt x="0" y="235"/>
                    <a:pt x="1" y="236"/>
                  </a:cubicBezTo>
                  <a:cubicBezTo>
                    <a:pt x="188" y="343"/>
                    <a:pt x="188" y="343"/>
                    <a:pt x="188" y="343"/>
                  </a:cubicBezTo>
                  <a:cubicBezTo>
                    <a:pt x="189" y="344"/>
                    <a:pt x="190" y="344"/>
                    <a:pt x="191" y="343"/>
                  </a:cubicBezTo>
                  <a:cubicBezTo>
                    <a:pt x="207" y="334"/>
                    <a:pt x="207" y="334"/>
                    <a:pt x="207" y="334"/>
                  </a:cubicBezTo>
                  <a:cubicBezTo>
                    <a:pt x="208" y="333"/>
                    <a:pt x="208" y="332"/>
                    <a:pt x="208" y="331"/>
                  </a:cubicBezTo>
                  <a:cubicBezTo>
                    <a:pt x="209" y="255"/>
                    <a:pt x="183" y="189"/>
                    <a:pt x="139" y="151"/>
                  </a:cubicBezTo>
                  <a:cubicBezTo>
                    <a:pt x="140" y="151"/>
                    <a:pt x="140" y="152"/>
                    <a:pt x="140" y="153"/>
                  </a:cubicBezTo>
                  <a:cubicBezTo>
                    <a:pt x="140" y="154"/>
                    <a:pt x="140" y="155"/>
                    <a:pt x="139" y="155"/>
                  </a:cubicBezTo>
                  <a:close/>
                  <a:moveTo>
                    <a:pt x="204" y="329"/>
                  </a:moveTo>
                  <a:cubicBezTo>
                    <a:pt x="188" y="338"/>
                    <a:pt x="188" y="338"/>
                    <a:pt x="188" y="338"/>
                  </a:cubicBezTo>
                  <a:cubicBezTo>
                    <a:pt x="189" y="338"/>
                    <a:pt x="190" y="338"/>
                    <a:pt x="191" y="338"/>
                  </a:cubicBezTo>
                  <a:cubicBezTo>
                    <a:pt x="4" y="231"/>
                    <a:pt x="4" y="231"/>
                    <a:pt x="4" y="231"/>
                  </a:cubicBezTo>
                  <a:cubicBezTo>
                    <a:pt x="5" y="231"/>
                    <a:pt x="6" y="232"/>
                    <a:pt x="6" y="233"/>
                  </a:cubicBezTo>
                  <a:cubicBezTo>
                    <a:pt x="6" y="184"/>
                    <a:pt x="17" y="150"/>
                    <a:pt x="38" y="139"/>
                  </a:cubicBezTo>
                  <a:cubicBezTo>
                    <a:pt x="39" y="138"/>
                    <a:pt x="40" y="136"/>
                    <a:pt x="39" y="135"/>
                  </a:cubicBezTo>
                  <a:cubicBezTo>
                    <a:pt x="38" y="133"/>
                    <a:pt x="36" y="133"/>
                    <a:pt x="35" y="134"/>
                  </a:cubicBezTo>
                  <a:cubicBezTo>
                    <a:pt x="35" y="134"/>
                    <a:pt x="35" y="134"/>
                    <a:pt x="35" y="134"/>
                  </a:cubicBezTo>
                  <a:cubicBezTo>
                    <a:pt x="35" y="134"/>
                    <a:pt x="34" y="134"/>
                    <a:pt x="34" y="134"/>
                  </a:cubicBezTo>
                  <a:cubicBezTo>
                    <a:pt x="33" y="135"/>
                    <a:pt x="32" y="137"/>
                    <a:pt x="33" y="138"/>
                  </a:cubicBezTo>
                  <a:cubicBezTo>
                    <a:pt x="34" y="139"/>
                    <a:pt x="36" y="140"/>
                    <a:pt x="37" y="139"/>
                  </a:cubicBezTo>
                  <a:cubicBezTo>
                    <a:pt x="53" y="129"/>
                    <a:pt x="53" y="129"/>
                    <a:pt x="53" y="129"/>
                  </a:cubicBezTo>
                  <a:cubicBezTo>
                    <a:pt x="57" y="127"/>
                    <a:pt x="62" y="126"/>
                    <a:pt x="66" y="125"/>
                  </a:cubicBezTo>
                  <a:cubicBezTo>
                    <a:pt x="68" y="125"/>
                    <a:pt x="68" y="124"/>
                    <a:pt x="69" y="123"/>
                  </a:cubicBezTo>
                  <a:cubicBezTo>
                    <a:pt x="69" y="122"/>
                    <a:pt x="69" y="121"/>
                    <a:pt x="68" y="120"/>
                  </a:cubicBezTo>
                  <a:cubicBezTo>
                    <a:pt x="53" y="100"/>
                    <a:pt x="44" y="75"/>
                    <a:pt x="44" y="55"/>
                  </a:cubicBezTo>
                  <a:cubicBezTo>
                    <a:pt x="44" y="39"/>
                    <a:pt x="49" y="27"/>
                    <a:pt x="59" y="22"/>
                  </a:cubicBezTo>
                  <a:cubicBezTo>
                    <a:pt x="60" y="21"/>
                    <a:pt x="61" y="19"/>
                    <a:pt x="60" y="18"/>
                  </a:cubicBezTo>
                  <a:cubicBezTo>
                    <a:pt x="59" y="16"/>
                    <a:pt x="57" y="16"/>
                    <a:pt x="56" y="16"/>
                  </a:cubicBezTo>
                  <a:cubicBezTo>
                    <a:pt x="57" y="16"/>
                    <a:pt x="59" y="16"/>
                    <a:pt x="60" y="18"/>
                  </a:cubicBezTo>
                  <a:cubicBezTo>
                    <a:pt x="61" y="19"/>
                    <a:pt x="60" y="21"/>
                    <a:pt x="59" y="22"/>
                  </a:cubicBezTo>
                  <a:cubicBezTo>
                    <a:pt x="59" y="21"/>
                    <a:pt x="59" y="21"/>
                    <a:pt x="60" y="21"/>
                  </a:cubicBezTo>
                  <a:cubicBezTo>
                    <a:pt x="59" y="21"/>
                    <a:pt x="59" y="21"/>
                    <a:pt x="59" y="21"/>
                  </a:cubicBezTo>
                  <a:cubicBezTo>
                    <a:pt x="59" y="21"/>
                    <a:pt x="75" y="12"/>
                    <a:pt x="75" y="12"/>
                  </a:cubicBezTo>
                  <a:cubicBezTo>
                    <a:pt x="85" y="6"/>
                    <a:pt x="98" y="8"/>
                    <a:pt x="112" y="16"/>
                  </a:cubicBezTo>
                  <a:cubicBezTo>
                    <a:pt x="141" y="33"/>
                    <a:pt x="165" y="75"/>
                    <a:pt x="165" y="109"/>
                  </a:cubicBezTo>
                  <a:cubicBezTo>
                    <a:pt x="165" y="125"/>
                    <a:pt x="160" y="136"/>
                    <a:pt x="151" y="142"/>
                  </a:cubicBezTo>
                  <a:cubicBezTo>
                    <a:pt x="151" y="142"/>
                    <a:pt x="136" y="150"/>
                    <a:pt x="136" y="150"/>
                  </a:cubicBezTo>
                  <a:cubicBezTo>
                    <a:pt x="135" y="151"/>
                    <a:pt x="135" y="152"/>
                    <a:pt x="135" y="153"/>
                  </a:cubicBezTo>
                  <a:cubicBezTo>
                    <a:pt x="134" y="154"/>
                    <a:pt x="135" y="154"/>
                    <a:pt x="136" y="155"/>
                  </a:cubicBezTo>
                  <a:cubicBezTo>
                    <a:pt x="178" y="192"/>
                    <a:pt x="203" y="257"/>
                    <a:pt x="203" y="331"/>
                  </a:cubicBezTo>
                  <a:cubicBezTo>
                    <a:pt x="203" y="330"/>
                    <a:pt x="203" y="329"/>
                    <a:pt x="204" y="329"/>
                  </a:cubicBezTo>
                  <a:close/>
                </a:path>
              </a:pathLst>
            </a:custGeom>
            <a:solidFill>
              <a:srgbClr val="525151"/>
            </a:solidFill>
            <a:ln w="9525">
              <a:noFill/>
              <a:round/>
              <a:headEnd/>
              <a:tailEnd/>
            </a:ln>
          </p:spPr>
          <p:txBody>
            <a:bodyPr/>
            <a:lstStyle/>
            <a:p>
              <a:endParaRPr lang="en-US"/>
            </a:p>
          </p:txBody>
        </p:sp>
        <p:sp>
          <p:nvSpPr>
            <p:cNvPr id="92" name="Freeform 91"/>
            <p:cNvSpPr>
              <a:spLocks/>
            </p:cNvSpPr>
            <p:nvPr/>
          </p:nvSpPr>
          <p:spPr bwMode="auto">
            <a:xfrm>
              <a:off x="391" y="3252"/>
              <a:ext cx="80" cy="22"/>
            </a:xfrm>
            <a:custGeom>
              <a:avLst/>
              <a:gdLst>
                <a:gd name="T0" fmla="*/ 0 w 58"/>
                <a:gd name="T1" fmla="*/ 16 h 16"/>
                <a:gd name="T2" fmla="*/ 16 w 58"/>
                <a:gd name="T3" fmla="*/ 7 h 16"/>
                <a:gd name="T4" fmla="*/ 58 w 58"/>
                <a:gd name="T5" fmla="*/ 6 h 16"/>
                <a:gd name="T6" fmla="*/ 42 w 58"/>
                <a:gd name="T7" fmla="*/ 16 h 16"/>
                <a:gd name="T8" fmla="*/ 0 w 58"/>
                <a:gd name="T9" fmla="*/ 16 h 16"/>
                <a:gd name="T10" fmla="*/ 0 60000 65536"/>
                <a:gd name="T11" fmla="*/ 0 60000 65536"/>
                <a:gd name="T12" fmla="*/ 0 60000 65536"/>
                <a:gd name="T13" fmla="*/ 0 60000 65536"/>
                <a:gd name="T14" fmla="*/ 0 60000 65536"/>
                <a:gd name="T15" fmla="*/ 0 w 58"/>
                <a:gd name="T16" fmla="*/ 0 h 16"/>
                <a:gd name="T17" fmla="*/ 58 w 58"/>
                <a:gd name="T18" fmla="*/ 16 h 16"/>
              </a:gdLst>
              <a:ahLst/>
              <a:cxnLst>
                <a:cxn ang="T10">
                  <a:pos x="T0" y="T1"/>
                </a:cxn>
                <a:cxn ang="T11">
                  <a:pos x="T2" y="T3"/>
                </a:cxn>
                <a:cxn ang="T12">
                  <a:pos x="T4" y="T5"/>
                </a:cxn>
                <a:cxn ang="T13">
                  <a:pos x="T6" y="T7"/>
                </a:cxn>
                <a:cxn ang="T14">
                  <a:pos x="T8" y="T9"/>
                </a:cxn>
              </a:cxnLst>
              <a:rect l="T15" t="T16" r="T17" b="T18"/>
              <a:pathLst>
                <a:path w="58" h="16">
                  <a:moveTo>
                    <a:pt x="0" y="16"/>
                  </a:moveTo>
                  <a:cubicBezTo>
                    <a:pt x="5" y="13"/>
                    <a:pt x="11" y="10"/>
                    <a:pt x="16" y="7"/>
                  </a:cubicBezTo>
                  <a:cubicBezTo>
                    <a:pt x="27" y="1"/>
                    <a:pt x="41" y="0"/>
                    <a:pt x="58" y="6"/>
                  </a:cubicBezTo>
                  <a:cubicBezTo>
                    <a:pt x="42" y="16"/>
                    <a:pt x="42" y="16"/>
                    <a:pt x="42" y="16"/>
                  </a:cubicBezTo>
                  <a:cubicBezTo>
                    <a:pt x="25" y="9"/>
                    <a:pt x="11" y="10"/>
                    <a:pt x="0" y="16"/>
                  </a:cubicBezTo>
                  <a:close/>
                </a:path>
              </a:pathLst>
            </a:custGeom>
            <a:solidFill>
              <a:srgbClr val="2170AB"/>
            </a:solidFill>
            <a:ln w="9525">
              <a:noFill/>
              <a:round/>
              <a:headEnd/>
              <a:tailEnd/>
            </a:ln>
          </p:spPr>
          <p:txBody>
            <a:bodyPr/>
            <a:lstStyle/>
            <a:p>
              <a:endParaRPr lang="en-US"/>
            </a:p>
          </p:txBody>
        </p:sp>
        <p:sp>
          <p:nvSpPr>
            <p:cNvPr id="93" name="Freeform 92"/>
            <p:cNvSpPr>
              <a:spLocks/>
            </p:cNvSpPr>
            <p:nvPr/>
          </p:nvSpPr>
          <p:spPr bwMode="auto">
            <a:xfrm>
              <a:off x="499" y="3290"/>
              <a:ext cx="125" cy="264"/>
            </a:xfrm>
            <a:custGeom>
              <a:avLst/>
              <a:gdLst>
                <a:gd name="T0" fmla="*/ 0 w 91"/>
                <a:gd name="T1" fmla="*/ 9 h 193"/>
                <a:gd name="T2" fmla="*/ 16 w 91"/>
                <a:gd name="T3" fmla="*/ 0 h 193"/>
                <a:gd name="T4" fmla="*/ 91 w 91"/>
                <a:gd name="T5" fmla="*/ 183 h 193"/>
                <a:gd name="T6" fmla="*/ 74 w 91"/>
                <a:gd name="T7" fmla="*/ 193 h 193"/>
                <a:gd name="T8" fmla="*/ 0 w 91"/>
                <a:gd name="T9" fmla="*/ 9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4" y="124"/>
                    <a:pt x="53" y="50"/>
                    <a:pt x="0" y="9"/>
                  </a:cubicBezTo>
                  <a:close/>
                </a:path>
              </a:pathLst>
            </a:custGeom>
            <a:solidFill>
              <a:srgbClr val="094B89"/>
            </a:solidFill>
            <a:ln w="9525">
              <a:noFill/>
              <a:round/>
              <a:headEnd/>
              <a:tailEnd/>
            </a:ln>
          </p:spPr>
          <p:txBody>
            <a:bodyPr/>
            <a:lstStyle/>
            <a:p>
              <a:endParaRPr lang="en-US"/>
            </a:p>
          </p:txBody>
        </p:sp>
        <p:sp>
          <p:nvSpPr>
            <p:cNvPr id="94" name="Freeform 93"/>
            <p:cNvSpPr>
              <a:spLocks/>
            </p:cNvSpPr>
            <p:nvPr/>
          </p:nvSpPr>
          <p:spPr bwMode="auto">
            <a:xfrm>
              <a:off x="420" y="3093"/>
              <a:ext cx="152" cy="205"/>
            </a:xfrm>
            <a:custGeom>
              <a:avLst/>
              <a:gdLst>
                <a:gd name="T0" fmla="*/ 56 w 111"/>
                <a:gd name="T1" fmla="*/ 9 h 150"/>
                <a:gd name="T2" fmla="*/ 17 w 111"/>
                <a:gd name="T3" fmla="*/ 6 h 150"/>
                <a:gd name="T4" fmla="*/ 0 w 111"/>
                <a:gd name="T5" fmla="*/ 15 h 150"/>
                <a:gd name="T6" fmla="*/ 40 w 111"/>
                <a:gd name="T7" fmla="*/ 19 h 150"/>
                <a:gd name="T8" fmla="*/ 95 w 111"/>
                <a:gd name="T9" fmla="*/ 114 h 150"/>
                <a:gd name="T10" fmla="*/ 79 w 111"/>
                <a:gd name="T11" fmla="*/ 150 h 150"/>
                <a:gd name="T12" fmla="*/ 95 w 111"/>
                <a:gd name="T13" fmla="*/ 140 h 150"/>
                <a:gd name="T14" fmla="*/ 111 w 111"/>
                <a:gd name="T15" fmla="*/ 105 h 150"/>
                <a:gd name="T16" fmla="*/ 56 w 111"/>
                <a:gd name="T17" fmla="*/ 9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1" y="0"/>
                    <a:pt x="27" y="0"/>
                    <a:pt x="17" y="6"/>
                  </a:cubicBezTo>
                  <a:cubicBezTo>
                    <a:pt x="0" y="15"/>
                    <a:pt x="0" y="15"/>
                    <a:pt x="0" y="15"/>
                  </a:cubicBezTo>
                  <a:cubicBezTo>
                    <a:pt x="10" y="9"/>
                    <a:pt x="24" y="10"/>
                    <a:pt x="40" y="19"/>
                  </a:cubicBezTo>
                  <a:cubicBezTo>
                    <a:pt x="70" y="37"/>
                    <a:pt x="95" y="79"/>
                    <a:pt x="95" y="114"/>
                  </a:cubicBezTo>
                  <a:cubicBezTo>
                    <a:pt x="95" y="132"/>
                    <a:pt x="89" y="144"/>
                    <a:pt x="79" y="150"/>
                  </a:cubicBezTo>
                  <a:cubicBezTo>
                    <a:pt x="95" y="140"/>
                    <a:pt x="95" y="140"/>
                    <a:pt x="95" y="140"/>
                  </a:cubicBezTo>
                  <a:cubicBezTo>
                    <a:pt x="105" y="135"/>
                    <a:pt x="111" y="122"/>
                    <a:pt x="111" y="105"/>
                  </a:cubicBezTo>
                  <a:cubicBezTo>
                    <a:pt x="111" y="70"/>
                    <a:pt x="87" y="27"/>
                    <a:pt x="56" y="9"/>
                  </a:cubicBezTo>
                  <a:close/>
                </a:path>
              </a:pathLst>
            </a:custGeom>
            <a:solidFill>
              <a:srgbClr val="E0F0F6"/>
            </a:solidFill>
            <a:ln w="9525">
              <a:noFill/>
              <a:round/>
              <a:headEnd/>
              <a:tailEnd/>
            </a:ln>
          </p:spPr>
          <p:txBody>
            <a:bodyPr/>
            <a:lstStyle/>
            <a:p>
              <a:endParaRPr lang="en-US"/>
            </a:p>
          </p:txBody>
        </p:sp>
        <p:sp>
          <p:nvSpPr>
            <p:cNvPr id="95" name="Freeform 94"/>
            <p:cNvSpPr>
              <a:spLocks/>
            </p:cNvSpPr>
            <p:nvPr/>
          </p:nvSpPr>
          <p:spPr bwMode="auto">
            <a:xfrm>
              <a:off x="346" y="3094"/>
              <a:ext cx="255" cy="460"/>
            </a:xfrm>
            <a:custGeom>
              <a:avLst/>
              <a:gdLst>
                <a:gd name="T0" fmla="*/ 94 w 186"/>
                <a:gd name="T1" fmla="*/ 18 h 336"/>
                <a:gd name="T2" fmla="*/ 149 w 186"/>
                <a:gd name="T3" fmla="*/ 113 h 336"/>
                <a:gd name="T4" fmla="*/ 112 w 186"/>
                <a:gd name="T5" fmla="*/ 152 h 336"/>
                <a:gd name="T6" fmla="*/ 186 w 186"/>
                <a:gd name="T7" fmla="*/ 336 h 336"/>
                <a:gd name="T8" fmla="*/ 0 w 186"/>
                <a:gd name="T9" fmla="*/ 228 h 336"/>
                <a:gd name="T10" fmla="*/ 75 w 186"/>
                <a:gd name="T11" fmla="*/ 131 h 336"/>
                <a:gd name="T12" fmla="*/ 38 w 186"/>
                <a:gd name="T13" fmla="*/ 50 h 336"/>
                <a:gd name="T14" fmla="*/ 94 w 186"/>
                <a:gd name="T15" fmla="*/ 18 h 33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336"/>
                <a:gd name="T26" fmla="*/ 186 w 18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336">
                  <a:moveTo>
                    <a:pt x="94" y="18"/>
                  </a:moveTo>
                  <a:cubicBezTo>
                    <a:pt x="124" y="36"/>
                    <a:pt x="149" y="78"/>
                    <a:pt x="149" y="113"/>
                  </a:cubicBezTo>
                  <a:cubicBezTo>
                    <a:pt x="149" y="141"/>
                    <a:pt x="133" y="156"/>
                    <a:pt x="112" y="152"/>
                  </a:cubicBezTo>
                  <a:cubicBezTo>
                    <a:pt x="165" y="193"/>
                    <a:pt x="186" y="267"/>
                    <a:pt x="186" y="336"/>
                  </a:cubicBezTo>
                  <a:cubicBezTo>
                    <a:pt x="0" y="228"/>
                    <a:pt x="0" y="228"/>
                    <a:pt x="0" y="228"/>
                  </a:cubicBezTo>
                  <a:cubicBezTo>
                    <a:pt x="0" y="159"/>
                    <a:pt x="22" y="111"/>
                    <a:pt x="75" y="131"/>
                  </a:cubicBezTo>
                  <a:cubicBezTo>
                    <a:pt x="54" y="110"/>
                    <a:pt x="38" y="77"/>
                    <a:pt x="38" y="50"/>
                  </a:cubicBezTo>
                  <a:cubicBezTo>
                    <a:pt x="38" y="14"/>
                    <a:pt x="63" y="0"/>
                    <a:pt x="94" y="18"/>
                  </a:cubicBezTo>
                  <a:close/>
                </a:path>
              </a:pathLst>
            </a:custGeom>
            <a:solidFill>
              <a:srgbClr val="94BACF"/>
            </a:solidFill>
            <a:ln w="9525">
              <a:noFill/>
              <a:round/>
              <a:headEnd/>
              <a:tailEnd/>
            </a:ln>
          </p:spPr>
          <p:txBody>
            <a:bodyPr/>
            <a:lstStyle/>
            <a:p>
              <a:endParaRPr lang="en-US"/>
            </a:p>
          </p:txBody>
        </p:sp>
      </p:grpSp>
      <p:sp>
        <p:nvSpPr>
          <p:cNvPr id="96" name="AutoShape 95"/>
          <p:cNvSpPr>
            <a:spLocks noChangeArrowheads="1"/>
          </p:cNvSpPr>
          <p:nvPr/>
        </p:nvSpPr>
        <p:spPr bwMode="auto">
          <a:xfrm>
            <a:off x="1593144" y="4981836"/>
            <a:ext cx="1228725" cy="203200"/>
          </a:xfrm>
          <a:prstGeom prst="roundRect">
            <a:avLst>
              <a:gd name="adj" fmla="val 50000"/>
            </a:avLst>
          </a:prstGeom>
          <a:gradFill rotWithShape="1">
            <a:gsLst>
              <a:gs pos="0">
                <a:schemeClr val="tx1"/>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defRPr/>
            </a:pPr>
            <a:endParaRPr lang="en-US">
              <a:latin typeface="Arial" charset="0"/>
              <a:cs typeface="Arial" charset="0"/>
            </a:endParaRPr>
          </a:p>
        </p:txBody>
      </p:sp>
      <p:sp>
        <p:nvSpPr>
          <p:cNvPr id="97" name="AutoShape 96"/>
          <p:cNvSpPr>
            <a:spLocks noChangeArrowheads="1"/>
          </p:cNvSpPr>
          <p:nvPr/>
        </p:nvSpPr>
        <p:spPr bwMode="auto">
          <a:xfrm>
            <a:off x="1764594" y="4183323"/>
            <a:ext cx="904875" cy="933450"/>
          </a:xfrm>
          <a:prstGeom prst="roundRect">
            <a:avLst>
              <a:gd name="adj" fmla="val 8245"/>
            </a:avLst>
          </a:prstGeom>
          <a:solidFill>
            <a:srgbClr val="FFEA93"/>
          </a:solidFill>
          <a:ln w="38100" algn="ctr">
            <a:solidFill>
              <a:schemeClr val="folHlink"/>
            </a:solidFill>
            <a:round/>
            <a:headEnd/>
            <a:tailEnd type="none" w="med" len="sm"/>
          </a:ln>
        </p:spPr>
        <p:txBody>
          <a:bodyPr wrap="none" anchor="ctr"/>
          <a:lstStyle/>
          <a:p>
            <a:endParaRPr lang="en-US"/>
          </a:p>
        </p:txBody>
      </p:sp>
      <p:sp>
        <p:nvSpPr>
          <p:cNvPr id="98" name="Rectangle 97"/>
          <p:cNvSpPr>
            <a:spLocks noChangeArrowheads="1"/>
          </p:cNvSpPr>
          <p:nvPr/>
        </p:nvSpPr>
        <p:spPr bwMode="auto">
          <a:xfrm>
            <a:off x="1831269" y="4421448"/>
            <a:ext cx="771525" cy="628650"/>
          </a:xfrm>
          <a:prstGeom prst="rect">
            <a:avLst/>
          </a:prstGeom>
          <a:solidFill>
            <a:srgbClr val="C9C9C9"/>
          </a:solidFill>
          <a:ln w="12700" algn="ctr">
            <a:solidFill>
              <a:schemeClr val="hlink"/>
            </a:solidFill>
            <a:miter lim="800000"/>
            <a:headEnd/>
            <a:tailEnd type="none" w="med" len="sm"/>
          </a:ln>
        </p:spPr>
        <p:txBody>
          <a:bodyPr wrap="none" anchor="ctr"/>
          <a:lstStyle/>
          <a:p>
            <a:endParaRPr lang="en-US"/>
          </a:p>
        </p:txBody>
      </p:sp>
      <p:sp>
        <p:nvSpPr>
          <p:cNvPr id="99" name="Rectangle 98"/>
          <p:cNvSpPr>
            <a:spLocks noChangeArrowheads="1"/>
          </p:cNvSpPr>
          <p:nvPr/>
        </p:nvSpPr>
        <p:spPr bwMode="auto">
          <a:xfrm>
            <a:off x="1707444" y="3956311"/>
            <a:ext cx="539750" cy="498475"/>
          </a:xfrm>
          <a:prstGeom prst="rect">
            <a:avLst/>
          </a:prstGeom>
          <a:noFill/>
          <a:ln w="12700">
            <a:noFill/>
            <a:miter lim="800000"/>
            <a:headEnd type="none" w="sm" len="sm"/>
            <a:tailEnd type="none" w="sm" len="sm"/>
          </a:ln>
        </p:spPr>
        <p:txBody>
          <a:bodyPr wrap="none">
            <a:spAutoFit/>
          </a:bodyPr>
          <a:lstStyle/>
          <a:p>
            <a:pPr>
              <a:lnSpc>
                <a:spcPct val="95000"/>
              </a:lnSpc>
            </a:pPr>
            <a:r>
              <a:rPr lang="en-US" sz="2800">
                <a:solidFill>
                  <a:schemeClr val="tx2"/>
                </a:solidFill>
              </a:rPr>
              <a:t>…</a:t>
            </a:r>
          </a:p>
        </p:txBody>
      </p:sp>
      <p:sp>
        <p:nvSpPr>
          <p:cNvPr id="100" name="AutoShape 99"/>
          <p:cNvSpPr>
            <a:spLocks noChangeArrowheads="1"/>
          </p:cNvSpPr>
          <p:nvPr/>
        </p:nvSpPr>
        <p:spPr bwMode="auto">
          <a:xfrm>
            <a:off x="1716969" y="5191386"/>
            <a:ext cx="1228725" cy="203200"/>
          </a:xfrm>
          <a:prstGeom prst="roundRect">
            <a:avLst>
              <a:gd name="adj" fmla="val 50000"/>
            </a:avLst>
          </a:prstGeom>
          <a:gradFill rotWithShape="1">
            <a:gsLst>
              <a:gs pos="0">
                <a:schemeClr val="tx1"/>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defRPr/>
            </a:pPr>
            <a:endParaRPr lang="en-US">
              <a:latin typeface="Arial" charset="0"/>
              <a:cs typeface="Arial" charset="0"/>
            </a:endParaRPr>
          </a:p>
        </p:txBody>
      </p:sp>
      <p:sp>
        <p:nvSpPr>
          <p:cNvPr id="101" name="AutoShape 100"/>
          <p:cNvSpPr>
            <a:spLocks noChangeArrowheads="1"/>
          </p:cNvSpPr>
          <p:nvPr/>
        </p:nvSpPr>
        <p:spPr bwMode="auto">
          <a:xfrm>
            <a:off x="1888419" y="4392873"/>
            <a:ext cx="904875" cy="933450"/>
          </a:xfrm>
          <a:prstGeom prst="roundRect">
            <a:avLst>
              <a:gd name="adj" fmla="val 8245"/>
            </a:avLst>
          </a:prstGeom>
          <a:solidFill>
            <a:srgbClr val="FFEA93"/>
          </a:solidFill>
          <a:ln w="38100" algn="ctr">
            <a:solidFill>
              <a:schemeClr val="folHlink"/>
            </a:solidFill>
            <a:round/>
            <a:headEnd/>
            <a:tailEnd type="none" w="med" len="sm"/>
          </a:ln>
        </p:spPr>
        <p:txBody>
          <a:bodyPr wrap="none" anchor="ctr"/>
          <a:lstStyle/>
          <a:p>
            <a:endParaRPr lang="en-US"/>
          </a:p>
        </p:txBody>
      </p:sp>
      <p:sp>
        <p:nvSpPr>
          <p:cNvPr id="102" name="Rectangle 101"/>
          <p:cNvSpPr>
            <a:spLocks noChangeArrowheads="1"/>
          </p:cNvSpPr>
          <p:nvPr/>
        </p:nvSpPr>
        <p:spPr bwMode="auto">
          <a:xfrm>
            <a:off x="1955094" y="4630998"/>
            <a:ext cx="771525" cy="628650"/>
          </a:xfrm>
          <a:prstGeom prst="rect">
            <a:avLst/>
          </a:prstGeom>
          <a:solidFill>
            <a:srgbClr val="C9C9C9"/>
          </a:solidFill>
          <a:ln w="12700" algn="ctr">
            <a:solidFill>
              <a:schemeClr val="hlink"/>
            </a:solidFill>
            <a:miter lim="800000"/>
            <a:headEnd/>
            <a:tailEnd type="none" w="med" len="sm"/>
          </a:ln>
        </p:spPr>
        <p:txBody>
          <a:bodyPr wrap="none" anchor="ctr"/>
          <a:lstStyle/>
          <a:p>
            <a:endParaRPr lang="en-US"/>
          </a:p>
        </p:txBody>
      </p:sp>
      <p:sp>
        <p:nvSpPr>
          <p:cNvPr id="103" name="Rectangle 102"/>
          <p:cNvSpPr>
            <a:spLocks noChangeArrowheads="1"/>
          </p:cNvSpPr>
          <p:nvPr/>
        </p:nvSpPr>
        <p:spPr bwMode="auto">
          <a:xfrm>
            <a:off x="1850319" y="4392873"/>
            <a:ext cx="718466" cy="253146"/>
          </a:xfrm>
          <a:prstGeom prst="rect">
            <a:avLst/>
          </a:prstGeom>
          <a:noFill/>
          <a:ln w="12700">
            <a:noFill/>
            <a:miter lim="800000"/>
            <a:headEnd type="none" w="sm" len="sm"/>
            <a:tailEnd type="none" w="sm" len="sm"/>
          </a:ln>
        </p:spPr>
        <p:txBody>
          <a:bodyPr wrap="none">
            <a:spAutoFit/>
          </a:bodyPr>
          <a:lstStyle/>
          <a:p>
            <a:pPr>
              <a:lnSpc>
                <a:spcPct val="95000"/>
              </a:lnSpc>
            </a:pPr>
            <a:r>
              <a:rPr lang="en-US" sz="1100" dirty="0" smtClean="0">
                <a:solidFill>
                  <a:schemeClr val="tx2"/>
                </a:solidFill>
              </a:rPr>
              <a:t>RSH Shell</a:t>
            </a:r>
            <a:endParaRPr lang="en-US" sz="1100" dirty="0">
              <a:solidFill>
                <a:schemeClr val="tx2"/>
              </a:solidFill>
            </a:endParaRPr>
          </a:p>
        </p:txBody>
      </p:sp>
      <p:sp>
        <p:nvSpPr>
          <p:cNvPr id="104" name="AutoShape 103"/>
          <p:cNvSpPr>
            <a:spLocks noChangeArrowheads="1"/>
          </p:cNvSpPr>
          <p:nvPr/>
        </p:nvSpPr>
        <p:spPr bwMode="auto">
          <a:xfrm>
            <a:off x="1850319" y="5400936"/>
            <a:ext cx="1228725" cy="203200"/>
          </a:xfrm>
          <a:prstGeom prst="roundRect">
            <a:avLst>
              <a:gd name="adj" fmla="val 50000"/>
            </a:avLst>
          </a:prstGeom>
          <a:gradFill rotWithShape="1">
            <a:gsLst>
              <a:gs pos="0">
                <a:schemeClr val="tx1"/>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defRPr/>
            </a:pPr>
            <a:endParaRPr lang="en-US">
              <a:latin typeface="Arial" charset="0"/>
              <a:cs typeface="Arial" charset="0"/>
            </a:endParaRPr>
          </a:p>
        </p:txBody>
      </p:sp>
      <p:sp>
        <p:nvSpPr>
          <p:cNvPr id="105" name="AutoShape 104"/>
          <p:cNvSpPr>
            <a:spLocks noChangeArrowheads="1"/>
          </p:cNvSpPr>
          <p:nvPr/>
        </p:nvSpPr>
        <p:spPr bwMode="auto">
          <a:xfrm>
            <a:off x="2021769" y="4602423"/>
            <a:ext cx="904875" cy="933450"/>
          </a:xfrm>
          <a:prstGeom prst="roundRect">
            <a:avLst>
              <a:gd name="adj" fmla="val 8245"/>
            </a:avLst>
          </a:prstGeom>
          <a:solidFill>
            <a:srgbClr val="FFEA93"/>
          </a:solidFill>
          <a:ln w="38100" algn="ctr">
            <a:solidFill>
              <a:schemeClr val="folHlink"/>
            </a:solidFill>
            <a:round/>
            <a:headEnd/>
            <a:tailEnd type="none" w="med" len="sm"/>
          </a:ln>
        </p:spPr>
        <p:txBody>
          <a:bodyPr wrap="none" anchor="ctr"/>
          <a:lstStyle/>
          <a:p>
            <a:endParaRPr lang="en-US"/>
          </a:p>
        </p:txBody>
      </p:sp>
      <p:sp>
        <p:nvSpPr>
          <p:cNvPr id="106" name="Rectangle 105"/>
          <p:cNvSpPr>
            <a:spLocks noChangeArrowheads="1"/>
          </p:cNvSpPr>
          <p:nvPr/>
        </p:nvSpPr>
        <p:spPr bwMode="auto">
          <a:xfrm>
            <a:off x="2088444" y="4840548"/>
            <a:ext cx="771525" cy="628650"/>
          </a:xfrm>
          <a:prstGeom prst="rect">
            <a:avLst/>
          </a:prstGeom>
          <a:solidFill>
            <a:srgbClr val="C9C9C9"/>
          </a:solidFill>
          <a:ln w="12700" algn="ctr">
            <a:solidFill>
              <a:schemeClr val="hlink"/>
            </a:solidFill>
            <a:miter lim="800000"/>
            <a:headEnd/>
            <a:tailEnd type="none" w="med" len="sm"/>
          </a:ln>
        </p:spPr>
        <p:txBody>
          <a:bodyPr wrap="none" anchor="ctr"/>
          <a:lstStyle/>
          <a:p>
            <a:endParaRPr lang="en-US"/>
          </a:p>
        </p:txBody>
      </p:sp>
      <p:sp>
        <p:nvSpPr>
          <p:cNvPr id="107" name="Rectangle 106"/>
          <p:cNvSpPr>
            <a:spLocks noChangeArrowheads="1"/>
          </p:cNvSpPr>
          <p:nvPr/>
        </p:nvSpPr>
        <p:spPr bwMode="auto">
          <a:xfrm>
            <a:off x="2002719" y="4602423"/>
            <a:ext cx="660758" cy="253146"/>
          </a:xfrm>
          <a:prstGeom prst="rect">
            <a:avLst/>
          </a:prstGeom>
          <a:noFill/>
          <a:ln w="12700">
            <a:noFill/>
            <a:miter lim="800000"/>
            <a:headEnd type="none" w="sm" len="sm"/>
            <a:tailEnd type="none" w="sm" len="sm"/>
          </a:ln>
        </p:spPr>
        <p:txBody>
          <a:bodyPr wrap="none">
            <a:spAutoFit/>
          </a:bodyPr>
          <a:lstStyle/>
          <a:p>
            <a:pPr>
              <a:lnSpc>
                <a:spcPct val="95000"/>
              </a:lnSpc>
            </a:pPr>
            <a:r>
              <a:rPr lang="en-US" sz="1100" dirty="0" smtClean="0">
                <a:solidFill>
                  <a:schemeClr val="tx2"/>
                </a:solidFill>
              </a:rPr>
              <a:t>Browser</a:t>
            </a:r>
            <a:endParaRPr lang="en-US" sz="1100" dirty="0">
              <a:solidFill>
                <a:schemeClr val="tx2"/>
              </a:solidFill>
            </a:endParaRPr>
          </a:p>
        </p:txBody>
      </p:sp>
      <p:sp>
        <p:nvSpPr>
          <p:cNvPr id="108" name="AutoShape 107"/>
          <p:cNvSpPr>
            <a:spLocks noChangeArrowheads="1"/>
          </p:cNvSpPr>
          <p:nvPr/>
        </p:nvSpPr>
        <p:spPr bwMode="auto">
          <a:xfrm>
            <a:off x="1872548" y="5461122"/>
            <a:ext cx="1228725" cy="203200"/>
          </a:xfrm>
          <a:prstGeom prst="roundRect">
            <a:avLst>
              <a:gd name="adj" fmla="val 50000"/>
            </a:avLst>
          </a:prstGeom>
          <a:gradFill rotWithShape="1">
            <a:gsLst>
              <a:gs pos="0">
                <a:schemeClr val="tx1"/>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defRPr/>
            </a:pPr>
            <a:endParaRPr lang="en-US">
              <a:latin typeface="Arial" charset="0"/>
              <a:cs typeface="Arial" charset="0"/>
            </a:endParaRPr>
          </a:p>
        </p:txBody>
      </p:sp>
      <p:sp>
        <p:nvSpPr>
          <p:cNvPr id="112" name="AutoShape 111"/>
          <p:cNvSpPr>
            <a:spLocks noChangeArrowheads="1"/>
          </p:cNvSpPr>
          <p:nvPr/>
        </p:nvSpPr>
        <p:spPr bwMode="auto">
          <a:xfrm>
            <a:off x="2090032" y="3703898"/>
            <a:ext cx="1228725" cy="203200"/>
          </a:xfrm>
          <a:prstGeom prst="roundRect">
            <a:avLst>
              <a:gd name="adj" fmla="val 50000"/>
            </a:avLst>
          </a:prstGeom>
          <a:gradFill rotWithShape="1">
            <a:gsLst>
              <a:gs pos="0">
                <a:schemeClr val="tx1"/>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defRPr/>
            </a:pPr>
            <a:endParaRPr lang="en-US">
              <a:latin typeface="Arial" charset="0"/>
              <a:cs typeface="Arial" charset="0"/>
            </a:endParaRPr>
          </a:p>
        </p:txBody>
      </p:sp>
      <p:sp>
        <p:nvSpPr>
          <p:cNvPr id="113" name="AutoShape 115"/>
          <p:cNvSpPr>
            <a:spLocks noChangeArrowheads="1"/>
          </p:cNvSpPr>
          <p:nvPr/>
        </p:nvSpPr>
        <p:spPr bwMode="auto">
          <a:xfrm>
            <a:off x="1813807" y="3286386"/>
            <a:ext cx="1228725" cy="203200"/>
          </a:xfrm>
          <a:prstGeom prst="roundRect">
            <a:avLst>
              <a:gd name="adj" fmla="val 50000"/>
            </a:avLst>
          </a:prstGeom>
          <a:gradFill rotWithShape="1">
            <a:gsLst>
              <a:gs pos="0">
                <a:schemeClr val="tx1"/>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defRPr/>
            </a:pPr>
            <a:endParaRPr lang="en-US">
              <a:latin typeface="Arial" charset="0"/>
              <a:cs typeface="Arial" charset="0"/>
            </a:endParaRPr>
          </a:p>
        </p:txBody>
      </p:sp>
      <p:sp>
        <p:nvSpPr>
          <p:cNvPr id="114" name="AutoShape 116"/>
          <p:cNvSpPr>
            <a:spLocks noChangeArrowheads="1"/>
          </p:cNvSpPr>
          <p:nvPr/>
        </p:nvSpPr>
        <p:spPr bwMode="auto">
          <a:xfrm>
            <a:off x="1985257" y="2487873"/>
            <a:ext cx="904875" cy="933450"/>
          </a:xfrm>
          <a:prstGeom prst="roundRect">
            <a:avLst>
              <a:gd name="adj" fmla="val 8245"/>
            </a:avLst>
          </a:prstGeom>
          <a:solidFill>
            <a:srgbClr val="FFEA93"/>
          </a:solidFill>
          <a:ln w="38100" algn="ctr">
            <a:solidFill>
              <a:schemeClr val="folHlink"/>
            </a:solidFill>
            <a:round/>
            <a:headEnd/>
            <a:tailEnd type="none" w="med" len="sm"/>
          </a:ln>
        </p:spPr>
        <p:txBody>
          <a:bodyPr wrap="none" anchor="ctr"/>
          <a:lstStyle/>
          <a:p>
            <a:endParaRPr lang="en-US"/>
          </a:p>
        </p:txBody>
      </p:sp>
      <p:sp>
        <p:nvSpPr>
          <p:cNvPr id="115" name="Rectangle 117"/>
          <p:cNvSpPr>
            <a:spLocks noChangeArrowheads="1"/>
          </p:cNvSpPr>
          <p:nvPr/>
        </p:nvSpPr>
        <p:spPr bwMode="auto">
          <a:xfrm>
            <a:off x="2051932" y="2725998"/>
            <a:ext cx="771525" cy="628650"/>
          </a:xfrm>
          <a:prstGeom prst="rect">
            <a:avLst/>
          </a:prstGeom>
          <a:solidFill>
            <a:srgbClr val="C9C9C9"/>
          </a:solidFill>
          <a:ln w="12700" algn="ctr">
            <a:solidFill>
              <a:schemeClr val="hlink"/>
            </a:solidFill>
            <a:miter lim="800000"/>
            <a:headEnd/>
            <a:tailEnd type="none" w="med" len="sm"/>
          </a:ln>
        </p:spPr>
        <p:txBody>
          <a:bodyPr wrap="none" anchor="ctr"/>
          <a:lstStyle/>
          <a:p>
            <a:endParaRPr lang="en-US"/>
          </a:p>
        </p:txBody>
      </p:sp>
      <p:sp>
        <p:nvSpPr>
          <p:cNvPr id="116" name="AutoShape 119"/>
          <p:cNvSpPr>
            <a:spLocks noChangeArrowheads="1"/>
          </p:cNvSpPr>
          <p:nvPr/>
        </p:nvSpPr>
        <p:spPr bwMode="auto">
          <a:xfrm>
            <a:off x="1947157" y="3495936"/>
            <a:ext cx="1228725" cy="203200"/>
          </a:xfrm>
          <a:prstGeom prst="roundRect">
            <a:avLst>
              <a:gd name="adj" fmla="val 50000"/>
            </a:avLst>
          </a:prstGeom>
          <a:gradFill rotWithShape="1">
            <a:gsLst>
              <a:gs pos="0">
                <a:schemeClr val="tx1"/>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defRPr/>
            </a:pPr>
            <a:endParaRPr lang="en-US">
              <a:latin typeface="Arial" charset="0"/>
              <a:cs typeface="Arial" charset="0"/>
            </a:endParaRPr>
          </a:p>
        </p:txBody>
      </p:sp>
      <p:sp>
        <p:nvSpPr>
          <p:cNvPr id="117" name="AutoShape 120"/>
          <p:cNvSpPr>
            <a:spLocks noChangeArrowheads="1"/>
          </p:cNvSpPr>
          <p:nvPr/>
        </p:nvSpPr>
        <p:spPr bwMode="auto">
          <a:xfrm>
            <a:off x="2118607" y="2697423"/>
            <a:ext cx="904875" cy="933450"/>
          </a:xfrm>
          <a:prstGeom prst="roundRect">
            <a:avLst>
              <a:gd name="adj" fmla="val 8245"/>
            </a:avLst>
          </a:prstGeom>
          <a:solidFill>
            <a:srgbClr val="FFEA93"/>
          </a:solidFill>
          <a:ln w="38100" algn="ctr">
            <a:solidFill>
              <a:schemeClr val="folHlink"/>
            </a:solidFill>
            <a:round/>
            <a:headEnd/>
            <a:tailEnd type="none" w="med" len="sm"/>
          </a:ln>
        </p:spPr>
        <p:txBody>
          <a:bodyPr wrap="none" anchor="ctr"/>
          <a:lstStyle/>
          <a:p>
            <a:endParaRPr lang="en-US"/>
          </a:p>
        </p:txBody>
      </p:sp>
      <p:sp>
        <p:nvSpPr>
          <p:cNvPr id="118" name="Rectangle 121"/>
          <p:cNvSpPr>
            <a:spLocks noChangeArrowheads="1"/>
          </p:cNvSpPr>
          <p:nvPr/>
        </p:nvSpPr>
        <p:spPr bwMode="auto">
          <a:xfrm>
            <a:off x="2185282" y="2935548"/>
            <a:ext cx="771525" cy="628650"/>
          </a:xfrm>
          <a:prstGeom prst="rect">
            <a:avLst/>
          </a:prstGeom>
          <a:solidFill>
            <a:srgbClr val="C9C9C9"/>
          </a:solidFill>
          <a:ln w="12700" algn="ctr">
            <a:solidFill>
              <a:schemeClr val="hlink"/>
            </a:solidFill>
            <a:miter lim="800000"/>
            <a:headEnd/>
            <a:tailEnd type="none" w="med" len="sm"/>
          </a:ln>
        </p:spPr>
        <p:txBody>
          <a:bodyPr wrap="none" anchor="ctr"/>
          <a:lstStyle/>
          <a:p>
            <a:endParaRPr lang="en-US"/>
          </a:p>
        </p:txBody>
      </p:sp>
      <p:sp>
        <p:nvSpPr>
          <p:cNvPr id="119" name="Rectangle 122"/>
          <p:cNvSpPr>
            <a:spLocks noChangeArrowheads="1"/>
          </p:cNvSpPr>
          <p:nvPr/>
        </p:nvSpPr>
        <p:spPr bwMode="auto">
          <a:xfrm>
            <a:off x="2099557" y="2697423"/>
            <a:ext cx="441325" cy="252413"/>
          </a:xfrm>
          <a:prstGeom prst="rect">
            <a:avLst/>
          </a:prstGeom>
          <a:noFill/>
          <a:ln w="12700">
            <a:noFill/>
            <a:miter lim="800000"/>
            <a:headEnd type="none" w="sm" len="sm"/>
            <a:tailEnd type="none" w="sm" len="sm"/>
          </a:ln>
        </p:spPr>
        <p:txBody>
          <a:bodyPr wrap="none">
            <a:spAutoFit/>
          </a:bodyPr>
          <a:lstStyle/>
          <a:p>
            <a:pPr>
              <a:lnSpc>
                <a:spcPct val="95000"/>
              </a:lnSpc>
            </a:pPr>
            <a:r>
              <a:rPr lang="en-US" sz="1100">
                <a:solidFill>
                  <a:schemeClr val="tx2"/>
                </a:solidFill>
              </a:rPr>
              <a:t>Mail</a:t>
            </a:r>
          </a:p>
        </p:txBody>
      </p:sp>
      <p:sp>
        <p:nvSpPr>
          <p:cNvPr id="120" name="AutoShape 123"/>
          <p:cNvSpPr>
            <a:spLocks noChangeArrowheads="1"/>
          </p:cNvSpPr>
          <p:nvPr/>
        </p:nvSpPr>
        <p:spPr bwMode="auto">
          <a:xfrm>
            <a:off x="2242432" y="2905386"/>
            <a:ext cx="904875" cy="933450"/>
          </a:xfrm>
          <a:prstGeom prst="roundRect">
            <a:avLst>
              <a:gd name="adj" fmla="val 8245"/>
            </a:avLst>
          </a:prstGeom>
          <a:solidFill>
            <a:srgbClr val="FFEA93"/>
          </a:solidFill>
          <a:ln w="38100" algn="ctr">
            <a:solidFill>
              <a:schemeClr val="folHlink"/>
            </a:solidFill>
            <a:round/>
            <a:headEnd/>
            <a:tailEnd type="none" w="med" len="sm"/>
          </a:ln>
        </p:spPr>
        <p:txBody>
          <a:bodyPr wrap="none" anchor="ctr"/>
          <a:lstStyle/>
          <a:p>
            <a:endParaRPr lang="en-US"/>
          </a:p>
        </p:txBody>
      </p:sp>
      <p:sp>
        <p:nvSpPr>
          <p:cNvPr id="121" name="Rectangle 124"/>
          <p:cNvSpPr>
            <a:spLocks noChangeArrowheads="1"/>
          </p:cNvSpPr>
          <p:nvPr/>
        </p:nvSpPr>
        <p:spPr bwMode="auto">
          <a:xfrm>
            <a:off x="2309107" y="3143511"/>
            <a:ext cx="771525" cy="628650"/>
          </a:xfrm>
          <a:prstGeom prst="rect">
            <a:avLst/>
          </a:prstGeom>
          <a:solidFill>
            <a:srgbClr val="C9C9C9"/>
          </a:solidFill>
          <a:ln w="12700" algn="ctr">
            <a:solidFill>
              <a:schemeClr val="hlink"/>
            </a:solidFill>
            <a:miter lim="800000"/>
            <a:headEnd/>
            <a:tailEnd type="none" w="med" len="sm"/>
          </a:ln>
        </p:spPr>
        <p:txBody>
          <a:bodyPr wrap="none" anchor="ctr"/>
          <a:lstStyle/>
          <a:p>
            <a:endParaRPr lang="en-US"/>
          </a:p>
        </p:txBody>
      </p:sp>
      <p:sp>
        <p:nvSpPr>
          <p:cNvPr id="122" name="Rectangle 125"/>
          <p:cNvSpPr>
            <a:spLocks noChangeArrowheads="1"/>
          </p:cNvSpPr>
          <p:nvPr/>
        </p:nvSpPr>
        <p:spPr bwMode="auto">
          <a:xfrm>
            <a:off x="2212269" y="2905386"/>
            <a:ext cx="471488" cy="252412"/>
          </a:xfrm>
          <a:prstGeom prst="rect">
            <a:avLst/>
          </a:prstGeom>
          <a:noFill/>
          <a:ln w="12700">
            <a:noFill/>
            <a:miter lim="800000"/>
            <a:headEnd type="none" w="sm" len="sm"/>
            <a:tailEnd type="none" w="sm" len="sm"/>
          </a:ln>
        </p:spPr>
        <p:txBody>
          <a:bodyPr wrap="none">
            <a:spAutoFit/>
          </a:bodyPr>
          <a:lstStyle/>
          <a:p>
            <a:pPr>
              <a:lnSpc>
                <a:spcPct val="95000"/>
              </a:lnSpc>
            </a:pPr>
            <a:r>
              <a:rPr lang="en-US" sz="1100">
                <a:solidFill>
                  <a:schemeClr val="tx2"/>
                </a:solidFill>
              </a:rPr>
              <a:t>Web</a:t>
            </a:r>
          </a:p>
        </p:txBody>
      </p:sp>
      <p:sp>
        <p:nvSpPr>
          <p:cNvPr id="123" name="AutoShape 126"/>
          <p:cNvSpPr>
            <a:spLocks noChangeArrowheads="1"/>
          </p:cNvSpPr>
          <p:nvPr/>
        </p:nvSpPr>
        <p:spPr bwMode="auto">
          <a:xfrm>
            <a:off x="267582" y="3076836"/>
            <a:ext cx="1228725" cy="203200"/>
          </a:xfrm>
          <a:prstGeom prst="roundRect">
            <a:avLst>
              <a:gd name="adj" fmla="val 50000"/>
            </a:avLst>
          </a:prstGeom>
          <a:gradFill rotWithShape="1">
            <a:gsLst>
              <a:gs pos="0">
                <a:schemeClr val="tx1"/>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defRPr/>
            </a:pPr>
            <a:endParaRPr lang="en-US">
              <a:latin typeface="Arial" charset="0"/>
              <a:cs typeface="Arial" charset="0"/>
            </a:endParaRPr>
          </a:p>
        </p:txBody>
      </p:sp>
      <p:sp>
        <p:nvSpPr>
          <p:cNvPr id="124" name="AutoShape 127"/>
          <p:cNvSpPr>
            <a:spLocks noChangeArrowheads="1"/>
          </p:cNvSpPr>
          <p:nvPr/>
        </p:nvSpPr>
        <p:spPr bwMode="auto">
          <a:xfrm>
            <a:off x="439032" y="2278323"/>
            <a:ext cx="904875" cy="933450"/>
          </a:xfrm>
          <a:prstGeom prst="roundRect">
            <a:avLst>
              <a:gd name="adj" fmla="val 8245"/>
            </a:avLst>
          </a:prstGeom>
          <a:solidFill>
            <a:srgbClr val="FFEA93"/>
          </a:solidFill>
          <a:ln w="38100" algn="ctr">
            <a:solidFill>
              <a:schemeClr val="folHlink"/>
            </a:solidFill>
            <a:round/>
            <a:headEnd/>
            <a:tailEnd type="none" w="med" len="sm"/>
          </a:ln>
        </p:spPr>
        <p:txBody>
          <a:bodyPr wrap="none" anchor="ctr"/>
          <a:lstStyle/>
          <a:p>
            <a:endParaRPr lang="en-US"/>
          </a:p>
        </p:txBody>
      </p:sp>
      <p:sp>
        <p:nvSpPr>
          <p:cNvPr id="125" name="Rectangle 128"/>
          <p:cNvSpPr>
            <a:spLocks noChangeArrowheads="1"/>
          </p:cNvSpPr>
          <p:nvPr/>
        </p:nvSpPr>
        <p:spPr bwMode="auto">
          <a:xfrm>
            <a:off x="505707" y="2516448"/>
            <a:ext cx="771525" cy="628650"/>
          </a:xfrm>
          <a:prstGeom prst="rect">
            <a:avLst/>
          </a:prstGeom>
          <a:solidFill>
            <a:srgbClr val="C9C9C9"/>
          </a:solidFill>
          <a:ln w="12700" algn="ctr">
            <a:solidFill>
              <a:schemeClr val="hlink"/>
            </a:solidFill>
            <a:miter lim="800000"/>
            <a:headEnd/>
            <a:tailEnd type="none" w="med" len="sm"/>
          </a:ln>
        </p:spPr>
        <p:txBody>
          <a:bodyPr wrap="none" anchor="ctr"/>
          <a:lstStyle/>
          <a:p>
            <a:endParaRPr lang="en-US"/>
          </a:p>
        </p:txBody>
      </p:sp>
      <p:sp>
        <p:nvSpPr>
          <p:cNvPr id="126" name="Rectangle 129"/>
          <p:cNvSpPr>
            <a:spLocks noChangeArrowheads="1"/>
          </p:cNvSpPr>
          <p:nvPr/>
        </p:nvSpPr>
        <p:spPr bwMode="auto">
          <a:xfrm>
            <a:off x="381882" y="2051311"/>
            <a:ext cx="539750" cy="498475"/>
          </a:xfrm>
          <a:prstGeom prst="rect">
            <a:avLst/>
          </a:prstGeom>
          <a:noFill/>
          <a:ln w="12700">
            <a:noFill/>
            <a:miter lim="800000"/>
            <a:headEnd type="none" w="sm" len="sm"/>
            <a:tailEnd type="none" w="sm" len="sm"/>
          </a:ln>
        </p:spPr>
        <p:txBody>
          <a:bodyPr wrap="none">
            <a:spAutoFit/>
          </a:bodyPr>
          <a:lstStyle/>
          <a:p>
            <a:pPr>
              <a:lnSpc>
                <a:spcPct val="95000"/>
              </a:lnSpc>
            </a:pPr>
            <a:r>
              <a:rPr lang="en-US" sz="2800">
                <a:solidFill>
                  <a:schemeClr val="tx2"/>
                </a:solidFill>
              </a:rPr>
              <a:t>…</a:t>
            </a:r>
          </a:p>
        </p:txBody>
      </p:sp>
      <p:sp>
        <p:nvSpPr>
          <p:cNvPr id="127" name="AutoShape 130"/>
          <p:cNvSpPr>
            <a:spLocks noChangeArrowheads="1"/>
          </p:cNvSpPr>
          <p:nvPr/>
        </p:nvSpPr>
        <p:spPr bwMode="auto">
          <a:xfrm>
            <a:off x="391407" y="3286386"/>
            <a:ext cx="1228725" cy="203200"/>
          </a:xfrm>
          <a:prstGeom prst="roundRect">
            <a:avLst>
              <a:gd name="adj" fmla="val 50000"/>
            </a:avLst>
          </a:prstGeom>
          <a:gradFill rotWithShape="1">
            <a:gsLst>
              <a:gs pos="0">
                <a:schemeClr val="tx1"/>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defRPr/>
            </a:pPr>
            <a:endParaRPr lang="en-US">
              <a:latin typeface="Arial" charset="0"/>
              <a:cs typeface="Arial" charset="0"/>
            </a:endParaRPr>
          </a:p>
        </p:txBody>
      </p:sp>
      <p:sp>
        <p:nvSpPr>
          <p:cNvPr id="128" name="AutoShape 131"/>
          <p:cNvSpPr>
            <a:spLocks noChangeArrowheads="1"/>
          </p:cNvSpPr>
          <p:nvPr/>
        </p:nvSpPr>
        <p:spPr bwMode="auto">
          <a:xfrm>
            <a:off x="562857" y="2487873"/>
            <a:ext cx="904875" cy="933450"/>
          </a:xfrm>
          <a:prstGeom prst="roundRect">
            <a:avLst>
              <a:gd name="adj" fmla="val 8245"/>
            </a:avLst>
          </a:prstGeom>
          <a:solidFill>
            <a:srgbClr val="FFEA93"/>
          </a:solidFill>
          <a:ln w="38100" algn="ctr">
            <a:solidFill>
              <a:schemeClr val="folHlink"/>
            </a:solidFill>
            <a:round/>
            <a:headEnd/>
            <a:tailEnd type="none" w="med" len="sm"/>
          </a:ln>
        </p:spPr>
        <p:txBody>
          <a:bodyPr wrap="none" anchor="ctr"/>
          <a:lstStyle/>
          <a:p>
            <a:endParaRPr lang="en-US"/>
          </a:p>
        </p:txBody>
      </p:sp>
      <p:sp>
        <p:nvSpPr>
          <p:cNvPr id="129" name="Rectangle 132"/>
          <p:cNvSpPr>
            <a:spLocks noChangeArrowheads="1"/>
          </p:cNvSpPr>
          <p:nvPr/>
        </p:nvSpPr>
        <p:spPr bwMode="auto">
          <a:xfrm>
            <a:off x="629532" y="2725998"/>
            <a:ext cx="771525" cy="628650"/>
          </a:xfrm>
          <a:prstGeom prst="rect">
            <a:avLst/>
          </a:prstGeom>
          <a:solidFill>
            <a:srgbClr val="C9C9C9"/>
          </a:solidFill>
          <a:ln w="12700" algn="ctr">
            <a:solidFill>
              <a:schemeClr val="hlink"/>
            </a:solidFill>
            <a:miter lim="800000"/>
            <a:headEnd/>
            <a:tailEnd type="none" w="med" len="sm"/>
          </a:ln>
        </p:spPr>
        <p:txBody>
          <a:bodyPr wrap="none" anchor="ctr"/>
          <a:lstStyle/>
          <a:p>
            <a:endParaRPr lang="en-US"/>
          </a:p>
        </p:txBody>
      </p:sp>
      <p:sp>
        <p:nvSpPr>
          <p:cNvPr id="130" name="Rectangle 133"/>
          <p:cNvSpPr>
            <a:spLocks noChangeArrowheads="1"/>
          </p:cNvSpPr>
          <p:nvPr/>
        </p:nvSpPr>
        <p:spPr bwMode="auto">
          <a:xfrm>
            <a:off x="524757" y="2487873"/>
            <a:ext cx="533400" cy="252413"/>
          </a:xfrm>
          <a:prstGeom prst="rect">
            <a:avLst/>
          </a:prstGeom>
          <a:noFill/>
          <a:ln w="12700">
            <a:noFill/>
            <a:miter lim="800000"/>
            <a:headEnd type="none" w="sm" len="sm"/>
            <a:tailEnd type="none" w="sm" len="sm"/>
          </a:ln>
        </p:spPr>
        <p:txBody>
          <a:bodyPr wrap="none">
            <a:spAutoFit/>
          </a:bodyPr>
          <a:lstStyle/>
          <a:p>
            <a:pPr>
              <a:lnSpc>
                <a:spcPct val="95000"/>
              </a:lnSpc>
            </a:pPr>
            <a:r>
              <a:rPr lang="en-US" sz="1100">
                <a:solidFill>
                  <a:schemeClr val="tx2"/>
                </a:solidFill>
              </a:rPr>
              <a:t>crond</a:t>
            </a:r>
          </a:p>
        </p:txBody>
      </p:sp>
      <p:sp>
        <p:nvSpPr>
          <p:cNvPr id="131" name="AutoShape 134"/>
          <p:cNvSpPr>
            <a:spLocks noChangeArrowheads="1"/>
          </p:cNvSpPr>
          <p:nvPr/>
        </p:nvSpPr>
        <p:spPr bwMode="auto">
          <a:xfrm>
            <a:off x="524757" y="3495936"/>
            <a:ext cx="1228725" cy="203200"/>
          </a:xfrm>
          <a:prstGeom prst="roundRect">
            <a:avLst>
              <a:gd name="adj" fmla="val 50000"/>
            </a:avLst>
          </a:prstGeom>
          <a:gradFill rotWithShape="1">
            <a:gsLst>
              <a:gs pos="0">
                <a:schemeClr val="tx1"/>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defRPr/>
            </a:pPr>
            <a:endParaRPr lang="en-US">
              <a:latin typeface="Arial" charset="0"/>
              <a:cs typeface="Arial" charset="0"/>
            </a:endParaRPr>
          </a:p>
        </p:txBody>
      </p:sp>
      <p:sp>
        <p:nvSpPr>
          <p:cNvPr id="132" name="AutoShape 135"/>
          <p:cNvSpPr>
            <a:spLocks noChangeArrowheads="1"/>
          </p:cNvSpPr>
          <p:nvPr/>
        </p:nvSpPr>
        <p:spPr bwMode="auto">
          <a:xfrm>
            <a:off x="696207" y="2697423"/>
            <a:ext cx="904875" cy="933450"/>
          </a:xfrm>
          <a:prstGeom prst="roundRect">
            <a:avLst>
              <a:gd name="adj" fmla="val 8245"/>
            </a:avLst>
          </a:prstGeom>
          <a:solidFill>
            <a:srgbClr val="FFEA93"/>
          </a:solidFill>
          <a:ln w="38100" algn="ctr">
            <a:solidFill>
              <a:schemeClr val="folHlink"/>
            </a:solidFill>
            <a:round/>
            <a:headEnd/>
            <a:tailEnd type="none" w="med" len="sm"/>
          </a:ln>
        </p:spPr>
        <p:txBody>
          <a:bodyPr wrap="none" anchor="ctr"/>
          <a:lstStyle/>
          <a:p>
            <a:endParaRPr lang="en-US"/>
          </a:p>
        </p:txBody>
      </p:sp>
      <p:sp>
        <p:nvSpPr>
          <p:cNvPr id="133" name="Rectangle 136"/>
          <p:cNvSpPr>
            <a:spLocks noChangeArrowheads="1"/>
          </p:cNvSpPr>
          <p:nvPr/>
        </p:nvSpPr>
        <p:spPr bwMode="auto">
          <a:xfrm>
            <a:off x="762882" y="2935548"/>
            <a:ext cx="771525" cy="628650"/>
          </a:xfrm>
          <a:prstGeom prst="rect">
            <a:avLst/>
          </a:prstGeom>
          <a:solidFill>
            <a:srgbClr val="C9C9C9"/>
          </a:solidFill>
          <a:ln w="12700" algn="ctr">
            <a:solidFill>
              <a:schemeClr val="hlink"/>
            </a:solidFill>
            <a:miter lim="800000"/>
            <a:headEnd/>
            <a:tailEnd type="none" w="med" len="sm"/>
          </a:ln>
        </p:spPr>
        <p:txBody>
          <a:bodyPr wrap="none" anchor="ctr"/>
          <a:lstStyle/>
          <a:p>
            <a:endParaRPr lang="en-US"/>
          </a:p>
        </p:txBody>
      </p:sp>
      <p:sp>
        <p:nvSpPr>
          <p:cNvPr id="134" name="Rectangle 137"/>
          <p:cNvSpPr>
            <a:spLocks noChangeArrowheads="1"/>
          </p:cNvSpPr>
          <p:nvPr/>
        </p:nvSpPr>
        <p:spPr bwMode="auto">
          <a:xfrm>
            <a:off x="677157" y="2697423"/>
            <a:ext cx="481012" cy="252413"/>
          </a:xfrm>
          <a:prstGeom prst="rect">
            <a:avLst/>
          </a:prstGeom>
          <a:noFill/>
          <a:ln w="12700">
            <a:noFill/>
            <a:miter lim="800000"/>
            <a:headEnd type="none" w="sm" len="sm"/>
            <a:tailEnd type="none" w="sm" len="sm"/>
          </a:ln>
        </p:spPr>
        <p:txBody>
          <a:bodyPr wrap="none">
            <a:spAutoFit/>
          </a:bodyPr>
          <a:lstStyle/>
          <a:p>
            <a:pPr>
              <a:lnSpc>
                <a:spcPct val="95000"/>
              </a:lnSpc>
            </a:pPr>
            <a:r>
              <a:rPr lang="en-US" sz="1100">
                <a:solidFill>
                  <a:schemeClr val="tx2"/>
                </a:solidFill>
              </a:rPr>
              <a:t>RPC</a:t>
            </a:r>
          </a:p>
        </p:txBody>
      </p:sp>
      <p:sp>
        <p:nvSpPr>
          <p:cNvPr id="135" name="AutoShape 138"/>
          <p:cNvSpPr>
            <a:spLocks noChangeArrowheads="1"/>
          </p:cNvSpPr>
          <p:nvPr/>
        </p:nvSpPr>
        <p:spPr bwMode="auto">
          <a:xfrm>
            <a:off x="648582" y="3703898"/>
            <a:ext cx="1228725" cy="203200"/>
          </a:xfrm>
          <a:prstGeom prst="roundRect">
            <a:avLst>
              <a:gd name="adj" fmla="val 50000"/>
            </a:avLst>
          </a:prstGeom>
          <a:gradFill rotWithShape="1">
            <a:gsLst>
              <a:gs pos="0">
                <a:schemeClr val="tx1"/>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a:defRPr/>
            </a:pPr>
            <a:endParaRPr lang="en-US">
              <a:latin typeface="Arial" charset="0"/>
              <a:cs typeface="Arial" charset="0"/>
            </a:endParaRPr>
          </a:p>
        </p:txBody>
      </p:sp>
      <p:sp>
        <p:nvSpPr>
          <p:cNvPr id="136" name="AutoShape 139"/>
          <p:cNvSpPr>
            <a:spLocks noChangeArrowheads="1"/>
          </p:cNvSpPr>
          <p:nvPr/>
        </p:nvSpPr>
        <p:spPr bwMode="auto">
          <a:xfrm>
            <a:off x="820032" y="2905386"/>
            <a:ext cx="904875" cy="933450"/>
          </a:xfrm>
          <a:prstGeom prst="roundRect">
            <a:avLst>
              <a:gd name="adj" fmla="val 8245"/>
            </a:avLst>
          </a:prstGeom>
          <a:solidFill>
            <a:srgbClr val="FFEA93"/>
          </a:solidFill>
          <a:ln w="38100" algn="ctr">
            <a:solidFill>
              <a:schemeClr val="folHlink"/>
            </a:solidFill>
            <a:round/>
            <a:headEnd/>
            <a:tailEnd type="none" w="med" len="sm"/>
          </a:ln>
        </p:spPr>
        <p:txBody>
          <a:bodyPr wrap="none" anchor="ctr"/>
          <a:lstStyle/>
          <a:p>
            <a:endParaRPr lang="en-US"/>
          </a:p>
        </p:txBody>
      </p:sp>
      <p:sp>
        <p:nvSpPr>
          <p:cNvPr id="137" name="Rectangle 140"/>
          <p:cNvSpPr>
            <a:spLocks noChangeArrowheads="1"/>
          </p:cNvSpPr>
          <p:nvPr/>
        </p:nvSpPr>
        <p:spPr bwMode="auto">
          <a:xfrm>
            <a:off x="886707" y="3143511"/>
            <a:ext cx="771525" cy="628650"/>
          </a:xfrm>
          <a:prstGeom prst="rect">
            <a:avLst/>
          </a:prstGeom>
          <a:solidFill>
            <a:srgbClr val="C9C9C9"/>
          </a:solidFill>
          <a:ln w="12700" algn="ctr">
            <a:solidFill>
              <a:schemeClr val="hlink"/>
            </a:solidFill>
            <a:miter lim="800000"/>
            <a:headEnd/>
            <a:tailEnd type="none" w="med" len="sm"/>
          </a:ln>
        </p:spPr>
        <p:txBody>
          <a:bodyPr wrap="none" anchor="ctr"/>
          <a:lstStyle/>
          <a:p>
            <a:endParaRPr lang="en-US"/>
          </a:p>
        </p:txBody>
      </p:sp>
      <p:sp>
        <p:nvSpPr>
          <p:cNvPr id="138" name="Rectangle 141"/>
          <p:cNvSpPr>
            <a:spLocks noChangeArrowheads="1"/>
          </p:cNvSpPr>
          <p:nvPr/>
        </p:nvSpPr>
        <p:spPr bwMode="auto">
          <a:xfrm>
            <a:off x="761294" y="2905386"/>
            <a:ext cx="982663" cy="252412"/>
          </a:xfrm>
          <a:prstGeom prst="rect">
            <a:avLst/>
          </a:prstGeom>
          <a:noFill/>
          <a:ln w="12700">
            <a:noFill/>
            <a:miter lim="800000"/>
            <a:headEnd type="none" w="sm" len="sm"/>
            <a:tailEnd type="none" w="sm" len="sm"/>
          </a:ln>
        </p:spPr>
        <p:txBody>
          <a:bodyPr wrap="none">
            <a:spAutoFit/>
          </a:bodyPr>
          <a:lstStyle/>
          <a:p>
            <a:pPr>
              <a:lnSpc>
                <a:spcPct val="95000"/>
              </a:lnSpc>
            </a:pPr>
            <a:r>
              <a:rPr lang="en-US" sz="1100">
                <a:solidFill>
                  <a:schemeClr val="tx2"/>
                </a:solidFill>
              </a:rPr>
              <a:t>  LPD Printer</a:t>
            </a:r>
          </a:p>
        </p:txBody>
      </p:sp>
      <p:sp>
        <p:nvSpPr>
          <p:cNvPr id="139" name="Text Box 142"/>
          <p:cNvSpPr txBox="1">
            <a:spLocks noChangeArrowheads="1"/>
          </p:cNvSpPr>
          <p:nvPr/>
        </p:nvSpPr>
        <p:spPr bwMode="auto">
          <a:xfrm>
            <a:off x="354894" y="1741748"/>
            <a:ext cx="1041400" cy="459229"/>
          </a:xfrm>
          <a:prstGeom prst="rect">
            <a:avLst/>
          </a:prstGeom>
          <a:noFill/>
          <a:ln w="9525" algn="ctr">
            <a:noFill/>
            <a:miter lim="800000"/>
            <a:headEnd/>
            <a:tailEnd/>
          </a:ln>
        </p:spPr>
        <p:txBody>
          <a:bodyPr lIns="92075" tIns="46038" rIns="92075" bIns="46038">
            <a:spAutoFit/>
          </a:bodyPr>
          <a:lstStyle/>
          <a:p>
            <a:pPr algn="ctr">
              <a:lnSpc>
                <a:spcPct val="85000"/>
              </a:lnSpc>
            </a:pPr>
            <a:r>
              <a:rPr lang="ru-RU" sz="1400" b="1" dirty="0" smtClean="0"/>
              <a:t>Сервисы ОС</a:t>
            </a:r>
            <a:endParaRPr lang="en-US" sz="1400" b="1" dirty="0"/>
          </a:p>
        </p:txBody>
      </p:sp>
      <p:sp>
        <p:nvSpPr>
          <p:cNvPr id="140" name="Text Box 143"/>
          <p:cNvSpPr txBox="1">
            <a:spLocks noChangeArrowheads="1"/>
          </p:cNvSpPr>
          <p:nvPr/>
        </p:nvSpPr>
        <p:spPr bwMode="auto">
          <a:xfrm>
            <a:off x="1599494" y="1741748"/>
            <a:ext cx="1333500" cy="281488"/>
          </a:xfrm>
          <a:prstGeom prst="rect">
            <a:avLst/>
          </a:prstGeom>
          <a:noFill/>
          <a:ln w="9525" algn="ctr">
            <a:noFill/>
            <a:miter lim="800000"/>
            <a:headEnd/>
            <a:tailEnd/>
          </a:ln>
        </p:spPr>
        <p:txBody>
          <a:bodyPr lIns="92075" tIns="46038" rIns="92075" bIns="46038">
            <a:spAutoFit/>
          </a:bodyPr>
          <a:lstStyle/>
          <a:p>
            <a:pPr algn="ctr">
              <a:lnSpc>
                <a:spcPct val="85000"/>
              </a:lnSpc>
            </a:pPr>
            <a:r>
              <a:rPr lang="ru-RU" sz="1400" b="1" dirty="0" smtClean="0"/>
              <a:t>Приложения</a:t>
            </a:r>
            <a:endParaRPr lang="en-US" sz="1400" b="1" dirty="0"/>
          </a:p>
        </p:txBody>
      </p:sp>
      <p:sp>
        <p:nvSpPr>
          <p:cNvPr id="141" name="Rectangle 144"/>
          <p:cNvSpPr>
            <a:spLocks noChangeArrowheads="1"/>
          </p:cNvSpPr>
          <p:nvPr/>
        </p:nvSpPr>
        <p:spPr bwMode="auto">
          <a:xfrm>
            <a:off x="304095" y="5215198"/>
            <a:ext cx="1643062" cy="459229"/>
          </a:xfrm>
          <a:prstGeom prst="rect">
            <a:avLst/>
          </a:prstGeom>
          <a:noFill/>
          <a:ln w="9525">
            <a:noFill/>
            <a:miter lim="800000"/>
            <a:headEnd/>
            <a:tailEnd/>
          </a:ln>
        </p:spPr>
        <p:txBody>
          <a:bodyPr wrap="square" lIns="92075" tIns="46038" rIns="92075" bIns="46038">
            <a:spAutoFit/>
          </a:bodyPr>
          <a:lstStyle/>
          <a:p>
            <a:pPr algn="ctr">
              <a:lnSpc>
                <a:spcPct val="85000"/>
              </a:lnSpc>
            </a:pPr>
            <a:r>
              <a:rPr lang="ru-RU" sz="1400" b="1" dirty="0" smtClean="0"/>
              <a:t>Интерактивные приложения</a:t>
            </a:r>
            <a:endParaRPr lang="en-US" sz="1400" b="1" dirty="0"/>
          </a:p>
        </p:txBody>
      </p:sp>
      <p:sp>
        <p:nvSpPr>
          <p:cNvPr id="142" name="Text Box 145"/>
          <p:cNvSpPr txBox="1">
            <a:spLocks noChangeArrowheads="1"/>
          </p:cNvSpPr>
          <p:nvPr/>
        </p:nvSpPr>
        <p:spPr bwMode="gray">
          <a:xfrm>
            <a:off x="6255632" y="1360748"/>
            <a:ext cx="2673350" cy="336550"/>
          </a:xfrm>
          <a:prstGeom prst="rect">
            <a:avLst/>
          </a:prstGeom>
          <a:noFill/>
          <a:ln w="19050" algn="ctr">
            <a:noFill/>
            <a:miter lim="800000"/>
            <a:headEnd/>
            <a:tailEnd/>
          </a:ln>
        </p:spPr>
        <p:txBody>
          <a:bodyPr wrap="none" anchor="ctr"/>
          <a:lstStyle/>
          <a:p>
            <a:pPr algn="ctr" eaLnBrk="1" hangingPunct="1">
              <a:lnSpc>
                <a:spcPct val="120000"/>
              </a:lnSpc>
            </a:pPr>
            <a:r>
              <a:rPr lang="en-US" sz="1400" b="1" dirty="0" smtClean="0">
                <a:solidFill>
                  <a:schemeClr val="bg1"/>
                </a:solidFill>
              </a:rPr>
              <a:t>Granular Resource Constraints</a:t>
            </a:r>
            <a:endParaRPr lang="en-US" sz="1400" b="1" dirty="0">
              <a:solidFill>
                <a:schemeClr val="bg1"/>
              </a:solidFill>
            </a:endParaRPr>
          </a:p>
        </p:txBody>
      </p:sp>
      <p:sp>
        <p:nvSpPr>
          <p:cNvPr id="143" name="Rectangle 146"/>
          <p:cNvSpPr>
            <a:spLocks noChangeArrowheads="1"/>
          </p:cNvSpPr>
          <p:nvPr/>
        </p:nvSpPr>
        <p:spPr bwMode="gray">
          <a:xfrm>
            <a:off x="304094" y="1363923"/>
            <a:ext cx="2944813" cy="319088"/>
          </a:xfrm>
          <a:prstGeom prst="rect">
            <a:avLst/>
          </a:prstGeom>
          <a:solidFill>
            <a:schemeClr val="tx1"/>
          </a:solidFill>
          <a:ln w="19050" algn="ctr">
            <a:solidFill>
              <a:schemeClr val="tx1"/>
            </a:solidFill>
            <a:miter lim="800000"/>
            <a:headEnd/>
            <a:tailEnd/>
          </a:ln>
        </p:spPr>
        <p:txBody>
          <a:bodyPr wrap="none" anchor="ctr"/>
          <a:lstStyle/>
          <a:p>
            <a:endParaRPr lang="en-US"/>
          </a:p>
        </p:txBody>
      </p:sp>
      <p:sp>
        <p:nvSpPr>
          <p:cNvPr id="144" name="Text Box 147"/>
          <p:cNvSpPr txBox="1">
            <a:spLocks noChangeArrowheads="1"/>
          </p:cNvSpPr>
          <p:nvPr/>
        </p:nvSpPr>
        <p:spPr bwMode="gray">
          <a:xfrm>
            <a:off x="718432" y="1354398"/>
            <a:ext cx="2082800" cy="336550"/>
          </a:xfrm>
          <a:prstGeom prst="rect">
            <a:avLst/>
          </a:prstGeom>
          <a:noFill/>
          <a:ln w="19050" algn="ctr">
            <a:noFill/>
            <a:miter lim="800000"/>
            <a:headEnd/>
            <a:tailEnd/>
          </a:ln>
        </p:spPr>
        <p:txBody>
          <a:bodyPr wrap="none" anchor="ctr"/>
          <a:lstStyle/>
          <a:p>
            <a:pPr algn="ctr" eaLnBrk="1" hangingPunct="1">
              <a:lnSpc>
                <a:spcPct val="120000"/>
              </a:lnSpc>
            </a:pPr>
            <a:r>
              <a:rPr lang="ru-RU" sz="1400" b="1" dirty="0" smtClean="0">
                <a:solidFill>
                  <a:schemeClr val="bg1"/>
                </a:solidFill>
              </a:rPr>
              <a:t>Приложения</a:t>
            </a:r>
            <a:endParaRPr lang="en-US" sz="1400" b="1" dirty="0">
              <a:solidFill>
                <a:schemeClr val="bg1"/>
              </a:solidFill>
            </a:endParaRPr>
          </a:p>
        </p:txBody>
      </p:sp>
      <p:sp>
        <p:nvSpPr>
          <p:cNvPr id="145" name="AutoShape 148"/>
          <p:cNvSpPr>
            <a:spLocks noChangeArrowheads="1"/>
          </p:cNvSpPr>
          <p:nvPr/>
        </p:nvSpPr>
        <p:spPr bwMode="auto">
          <a:xfrm>
            <a:off x="6039732" y="4293789"/>
            <a:ext cx="431800" cy="1303337"/>
          </a:xfrm>
          <a:prstGeom prst="rightArrow">
            <a:avLst>
              <a:gd name="adj1" fmla="val 70037"/>
              <a:gd name="adj2" fmla="val 61028"/>
            </a:avLst>
          </a:prstGeom>
          <a:solidFill>
            <a:schemeClr val="tx1"/>
          </a:solidFill>
          <a:ln w="12700" algn="ctr">
            <a:noFill/>
            <a:miter lim="800000"/>
            <a:headEnd/>
            <a:tailEnd type="none" w="med" len="sm"/>
          </a:ln>
        </p:spPr>
        <p:txBody>
          <a:bodyPr wrap="none" anchor="ctr"/>
          <a:lstStyle/>
          <a:p>
            <a:endParaRPr lang="en-US" sz="1400"/>
          </a:p>
        </p:txBody>
      </p:sp>
      <p:sp>
        <p:nvSpPr>
          <p:cNvPr id="146" name="AutoShape 149"/>
          <p:cNvSpPr>
            <a:spLocks noChangeArrowheads="1"/>
          </p:cNvSpPr>
          <p:nvPr/>
        </p:nvSpPr>
        <p:spPr bwMode="auto">
          <a:xfrm>
            <a:off x="3226682" y="4269048"/>
            <a:ext cx="431800" cy="1303337"/>
          </a:xfrm>
          <a:prstGeom prst="rightArrow">
            <a:avLst>
              <a:gd name="adj1" fmla="val 70037"/>
              <a:gd name="adj2" fmla="val 61028"/>
            </a:avLst>
          </a:prstGeom>
          <a:solidFill>
            <a:schemeClr val="tx1"/>
          </a:solidFill>
          <a:ln w="12700" algn="ctr">
            <a:noFill/>
            <a:miter lim="800000"/>
            <a:headEnd/>
            <a:tailEnd type="none" w="med" len="sm"/>
          </a:ln>
        </p:spPr>
        <p:txBody>
          <a:bodyPr wrap="none" anchor="ctr"/>
          <a:lstStyle/>
          <a:p>
            <a:endParaRPr lang="en-US"/>
          </a:p>
        </p:txBody>
      </p:sp>
      <p:sp>
        <p:nvSpPr>
          <p:cNvPr id="147" name="Rectangle 114"/>
          <p:cNvSpPr>
            <a:spLocks noChangeArrowheads="1"/>
          </p:cNvSpPr>
          <p:nvPr/>
        </p:nvSpPr>
        <p:spPr bwMode="auto">
          <a:xfrm>
            <a:off x="1958269" y="2232286"/>
            <a:ext cx="539750" cy="498475"/>
          </a:xfrm>
          <a:prstGeom prst="rect">
            <a:avLst/>
          </a:prstGeom>
          <a:noFill/>
          <a:ln w="12700">
            <a:noFill/>
            <a:miter lim="800000"/>
            <a:headEnd type="none" w="sm" len="sm"/>
            <a:tailEnd type="none" w="sm" len="sm"/>
          </a:ln>
        </p:spPr>
        <p:txBody>
          <a:bodyPr wrap="none">
            <a:spAutoFit/>
          </a:bodyPr>
          <a:lstStyle/>
          <a:p>
            <a:pPr>
              <a:lnSpc>
                <a:spcPct val="95000"/>
              </a:lnSpc>
            </a:pPr>
            <a:r>
              <a:rPr lang="en-US" sz="2800">
                <a:solidFill>
                  <a:schemeClr val="tx2"/>
                </a:solidFill>
              </a:rPr>
              <a:t>…</a:t>
            </a:r>
          </a:p>
        </p:txBody>
      </p:sp>
      <p:grpSp>
        <p:nvGrpSpPr>
          <p:cNvPr id="85" name="Group 155"/>
          <p:cNvGrpSpPr>
            <a:grpSpLocks/>
          </p:cNvGrpSpPr>
          <p:nvPr/>
        </p:nvGrpSpPr>
        <p:grpSpPr bwMode="auto">
          <a:xfrm>
            <a:off x="3507669" y="1370273"/>
            <a:ext cx="2547938" cy="2408624"/>
            <a:chOff x="2224" y="1487"/>
            <a:chExt cx="1605" cy="3320"/>
          </a:xfrm>
        </p:grpSpPr>
        <p:sp>
          <p:nvSpPr>
            <p:cNvPr id="149" name="AutoShape 80"/>
            <p:cNvSpPr>
              <a:spLocks noChangeArrowheads="1"/>
            </p:cNvSpPr>
            <p:nvPr/>
          </p:nvSpPr>
          <p:spPr bwMode="gray">
            <a:xfrm>
              <a:off x="2224" y="1487"/>
              <a:ext cx="1605" cy="3197"/>
            </a:xfrm>
            <a:prstGeom prst="roundRect">
              <a:avLst>
                <a:gd name="adj" fmla="val 0"/>
              </a:avLst>
            </a:prstGeom>
            <a:solidFill>
              <a:srgbClr val="F8F8F8"/>
            </a:solidFill>
            <a:ln w="19050" algn="ctr">
              <a:solidFill>
                <a:schemeClr val="tx1"/>
              </a:solidFill>
              <a:round/>
              <a:headEnd/>
              <a:tailEnd/>
            </a:ln>
          </p:spPr>
          <p:txBody>
            <a:bodyPr wrap="none" anchor="ctr"/>
            <a:lstStyle/>
            <a:p>
              <a:pPr marL="177800" indent="-177800" eaLnBrk="1" hangingPunct="1">
                <a:lnSpc>
                  <a:spcPct val="95000"/>
                </a:lnSpc>
                <a:spcBef>
                  <a:spcPct val="45000"/>
                </a:spcBef>
                <a:buFontTx/>
                <a:buChar char="•"/>
              </a:pPr>
              <a:endParaRPr lang="en-US" altLang="en-US" sz="1400"/>
            </a:p>
          </p:txBody>
        </p:sp>
        <p:sp>
          <p:nvSpPr>
            <p:cNvPr id="150" name="Rectangle 82"/>
            <p:cNvSpPr>
              <a:spLocks noChangeArrowheads="1"/>
            </p:cNvSpPr>
            <p:nvPr/>
          </p:nvSpPr>
          <p:spPr bwMode="auto">
            <a:xfrm>
              <a:off x="2319" y="1562"/>
              <a:ext cx="1500" cy="3245"/>
            </a:xfrm>
            <a:prstGeom prst="rect">
              <a:avLst/>
            </a:prstGeom>
            <a:noFill/>
            <a:ln w="12700" algn="ctr">
              <a:noFill/>
              <a:miter lim="800000"/>
              <a:headEnd/>
              <a:tailEnd type="none" w="med" len="sm"/>
            </a:ln>
          </p:spPr>
          <p:txBody>
            <a:bodyPr wrap="square">
              <a:spAutoFit/>
            </a:bodyPr>
            <a:lstStyle/>
            <a:p>
              <a:pPr>
                <a:spcBef>
                  <a:spcPct val="50000"/>
                </a:spcBef>
              </a:pPr>
              <a:r>
                <a:rPr lang="ru-RU" sz="1400" dirty="0" smtClean="0">
                  <a:solidFill>
                    <a:srgbClr val="000000"/>
                  </a:solidFill>
                  <a:latin typeface="Calibri"/>
                  <a:cs typeface="Calibri"/>
                </a:rPr>
                <a:t>Большинство программам достаточно </a:t>
              </a:r>
              <a:r>
                <a:rPr lang="ru-RU" sz="1400" u="sng" dirty="0" smtClean="0">
                  <a:solidFill>
                    <a:srgbClr val="000000"/>
                  </a:solidFill>
                  <a:latin typeface="Calibri"/>
                  <a:cs typeface="Calibri"/>
                </a:rPr>
                <a:t>ограниченного</a:t>
              </a:r>
              <a:r>
                <a:rPr lang="en-US" sz="1400" dirty="0" smtClean="0">
                  <a:solidFill>
                    <a:srgbClr val="000000"/>
                  </a:solidFill>
                  <a:latin typeface="Calibri"/>
                  <a:cs typeface="Calibri"/>
                </a:rPr>
                <a:t> </a:t>
              </a:r>
              <a:r>
                <a:rPr lang="ru-RU" sz="1400" dirty="0" smtClean="0">
                  <a:solidFill>
                    <a:srgbClr val="000000"/>
                  </a:solidFill>
                  <a:latin typeface="Calibri"/>
                  <a:cs typeface="Calibri"/>
                </a:rPr>
                <a:t>доступа к ресурсам и прав</a:t>
              </a:r>
              <a:endParaRPr lang="en-US" sz="1400" dirty="0" smtClean="0">
                <a:solidFill>
                  <a:srgbClr val="000000"/>
                </a:solidFill>
                <a:latin typeface="Calibri"/>
                <a:cs typeface="Calibri"/>
              </a:endParaRPr>
            </a:p>
            <a:p>
              <a:pPr>
                <a:spcBef>
                  <a:spcPct val="50000"/>
                </a:spcBef>
              </a:pPr>
              <a:r>
                <a:rPr lang="ru-RU" sz="1400" b="1" dirty="0" smtClean="0">
                  <a:solidFill>
                    <a:srgbClr val="B9060A"/>
                  </a:solidFill>
                  <a:latin typeface="Calibri"/>
                  <a:cs typeface="Calibri"/>
                </a:rPr>
                <a:t>НО</a:t>
              </a:r>
              <a:r>
                <a:rPr lang="ru-RU" sz="1400" dirty="0" smtClean="0">
                  <a:solidFill>
                    <a:srgbClr val="B9060A"/>
                  </a:solidFill>
                  <a:latin typeface="Calibri"/>
                  <a:cs typeface="Calibri"/>
                </a:rPr>
                <a:t>, большинство программ имеют </a:t>
              </a:r>
              <a:r>
                <a:rPr lang="ru-RU" sz="1400" b="1" u="sng" dirty="0" smtClean="0">
                  <a:solidFill>
                    <a:srgbClr val="B9060A"/>
                  </a:solidFill>
                  <a:latin typeface="Calibri"/>
                  <a:cs typeface="Calibri"/>
                </a:rPr>
                <a:t>большие привилегии и права</a:t>
              </a:r>
              <a:r>
                <a:rPr lang="ru-RU" sz="1400" dirty="0" smtClean="0">
                  <a:solidFill>
                    <a:srgbClr val="B9060A"/>
                  </a:solidFill>
                  <a:latin typeface="Calibri"/>
                  <a:cs typeface="Calibri"/>
                </a:rPr>
                <a:t> позволяющие атаковать систему</a:t>
              </a:r>
              <a:endParaRPr lang="en-US" sz="1400" dirty="0" smtClean="0">
                <a:solidFill>
                  <a:srgbClr val="B9060A"/>
                </a:solidFill>
                <a:latin typeface="Calibri"/>
                <a:cs typeface="Calibri"/>
              </a:endParaRPr>
            </a:p>
            <a:p>
              <a:pPr>
                <a:spcBef>
                  <a:spcPct val="50000"/>
                </a:spcBef>
              </a:pPr>
              <a:endParaRPr lang="en-US" sz="1400" dirty="0" smtClean="0">
                <a:solidFill>
                  <a:srgbClr val="000000"/>
                </a:solidFill>
                <a:latin typeface="Calibri"/>
                <a:cs typeface="Calibri"/>
              </a:endParaRPr>
            </a:p>
            <a:p>
              <a:pPr>
                <a:spcBef>
                  <a:spcPct val="50000"/>
                </a:spcBef>
              </a:pPr>
              <a:endParaRPr lang="en-US" sz="1400" dirty="0">
                <a:solidFill>
                  <a:srgbClr val="002060"/>
                </a:solidFill>
                <a:latin typeface="Calibri"/>
                <a:cs typeface="Calibri"/>
              </a:endParaRPr>
            </a:p>
          </p:txBody>
        </p:sp>
      </p:grpSp>
      <p:sp>
        <p:nvSpPr>
          <p:cNvPr id="151" name="AutoShape 149"/>
          <p:cNvSpPr>
            <a:spLocks noChangeArrowheads="1"/>
          </p:cNvSpPr>
          <p:nvPr/>
        </p:nvSpPr>
        <p:spPr bwMode="auto">
          <a:xfrm>
            <a:off x="2641718" y="3459772"/>
            <a:ext cx="4798167" cy="447326"/>
          </a:xfrm>
          <a:prstGeom prst="rightArrow">
            <a:avLst>
              <a:gd name="adj1" fmla="val 70037"/>
              <a:gd name="adj2" fmla="val 61028"/>
            </a:avLst>
          </a:prstGeom>
          <a:solidFill>
            <a:schemeClr val="accent4">
              <a:lumMod val="75000"/>
            </a:schemeClr>
          </a:solidFill>
          <a:ln w="12700" algn="ctr">
            <a:noFill/>
            <a:miter lim="800000"/>
            <a:headEnd/>
            <a:tailEnd type="none" w="med" len="sm"/>
          </a:ln>
        </p:spPr>
        <p:txBody>
          <a:bodyPr wrap="none" anchor="ctr"/>
          <a:lstStyle/>
          <a:p>
            <a:endParaRPr lang="en-US"/>
          </a:p>
        </p:txBody>
      </p:sp>
    </p:spTree>
    <p:extLst>
      <p:ext uri="{BB962C8B-B14F-4D97-AF65-F5344CB8AC3E}">
        <p14:creationId xmlns:p14="http://schemas.microsoft.com/office/powerpoint/2010/main" val="3212008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4294967295"/>
          </p:nvPr>
        </p:nvSpPr>
        <p:spPr>
          <a:xfrm>
            <a:off x="4267200" y="6324600"/>
            <a:ext cx="609600" cy="441325"/>
          </a:xfrm>
          <a:noFill/>
        </p:spPr>
        <p:txBody>
          <a:bodyPr lIns="45720" rIns="45720" anchor="ctr"/>
          <a:lstStyle/>
          <a:p>
            <a:pPr algn="ctr" eaLnBrk="1" hangingPunct="1"/>
            <a:endParaRPr lang="en-US" sz="1600" dirty="0" smtClean="0">
              <a:solidFill>
                <a:srgbClr val="FFFFFF"/>
              </a:solidFill>
            </a:endParaRPr>
          </a:p>
          <a:p>
            <a:pPr algn="ctr" eaLnBrk="1" hangingPunct="1"/>
            <a:endParaRPr lang="en-US" sz="1600" dirty="0" smtClean="0">
              <a:solidFill>
                <a:srgbClr val="FFFFFF"/>
              </a:solidFill>
            </a:endParaRPr>
          </a:p>
          <a:p>
            <a:pPr algn="ctr" eaLnBrk="1" hangingPunct="1"/>
            <a:endParaRPr lang="en-US" sz="1600" dirty="0" smtClean="0">
              <a:solidFill>
                <a:srgbClr val="FFFFFF"/>
              </a:solidFill>
            </a:endParaRPr>
          </a:p>
        </p:txBody>
      </p:sp>
      <p:sp>
        <p:nvSpPr>
          <p:cNvPr id="13315" name="Rectangle 2"/>
          <p:cNvSpPr>
            <a:spLocks noGrp="1" noChangeArrowheads="1"/>
          </p:cNvSpPr>
          <p:nvPr>
            <p:ph type="title" idx="4294967295"/>
          </p:nvPr>
        </p:nvSpPr>
        <p:spPr>
          <a:xfrm>
            <a:off x="457200" y="457200"/>
            <a:ext cx="7467600" cy="609600"/>
          </a:xfrm>
        </p:spPr>
        <p:txBody>
          <a:bodyPr anchor="b">
            <a:noAutofit/>
          </a:bodyPr>
          <a:lstStyle/>
          <a:p>
            <a:pPr>
              <a:spcBef>
                <a:spcPct val="20000"/>
              </a:spcBef>
            </a:pPr>
            <a:r>
              <a:rPr lang="ru-RU" sz="2400" kern="1200" dirty="0" smtClean="0">
                <a:latin typeface="Trebuchet MS" pitchFamily="34" charset="0"/>
                <a:ea typeface="ＭＳ Ｐゴシック" pitchFamily="-111" charset="-128"/>
                <a:cs typeface="+mn-cs"/>
              </a:rPr>
              <a:t>Песочница против атак нулевого дня</a:t>
            </a:r>
            <a:endParaRPr lang="en-US" sz="2400" kern="1200" dirty="0" smtClean="0">
              <a:latin typeface="Trebuchet MS" pitchFamily="34" charset="0"/>
              <a:ea typeface="ＭＳ Ｐゴシック" pitchFamily="-111" charset="-128"/>
              <a:cs typeface="+mn-cs"/>
            </a:endParaRPr>
          </a:p>
        </p:txBody>
      </p:sp>
      <p:sp>
        <p:nvSpPr>
          <p:cNvPr id="13317" name="Rectangle 6"/>
          <p:cNvSpPr>
            <a:spLocks noChangeArrowheads="1"/>
          </p:cNvSpPr>
          <p:nvPr/>
        </p:nvSpPr>
        <p:spPr bwMode="auto">
          <a:xfrm>
            <a:off x="2667000" y="6973888"/>
            <a:ext cx="8686800" cy="646112"/>
          </a:xfrm>
          <a:prstGeom prst="rect">
            <a:avLst/>
          </a:prstGeom>
          <a:noFill/>
          <a:ln w="9525" algn="ctr">
            <a:noFill/>
            <a:miter lim="800000"/>
            <a:headEnd/>
            <a:tailEnd/>
          </a:ln>
        </p:spPr>
        <p:txBody>
          <a:bodyPr anchor="b">
            <a:spAutoFit/>
          </a:bodyPr>
          <a:lstStyle/>
          <a:p>
            <a:endParaRPr lang="en-US" i="1" dirty="0">
              <a:latin typeface="Verdana" pitchFamily="34" charset="0"/>
            </a:endParaRPr>
          </a:p>
          <a:p>
            <a:endParaRPr lang="en-US" i="1" dirty="0">
              <a:latin typeface="Verdana" pitchFamily="34" charset="0"/>
            </a:endParaRPr>
          </a:p>
        </p:txBody>
      </p:sp>
      <p:sp>
        <p:nvSpPr>
          <p:cNvPr id="17" name="Rectangle 16"/>
          <p:cNvSpPr/>
          <p:nvPr/>
        </p:nvSpPr>
        <p:spPr>
          <a:xfrm>
            <a:off x="381000" y="1296412"/>
            <a:ext cx="7534701" cy="2954655"/>
          </a:xfrm>
          <a:prstGeom prst="rect">
            <a:avLst/>
          </a:prstGeom>
        </p:spPr>
        <p:txBody>
          <a:bodyPr wrap="square">
            <a:spAutoFit/>
          </a:bodyPr>
          <a:lstStyle/>
          <a:p>
            <a:pPr lvl="0">
              <a:spcBef>
                <a:spcPct val="0"/>
              </a:spcBef>
              <a:defRPr/>
            </a:pPr>
            <a:r>
              <a:rPr lang="ru-RU" sz="2200" dirty="0" smtClean="0">
                <a:solidFill>
                  <a:srgbClr val="4E4845"/>
                </a:solidFill>
                <a:latin typeface="+mn-lt"/>
                <a:ea typeface="ＭＳ Ｐゴシック" pitchFamily="-108" charset="-128"/>
                <a:cs typeface="ＭＳ Ｐゴシック" pitchFamily="-108" charset="-128"/>
              </a:rPr>
              <a:t>Основано на базовых принципах безопасности</a:t>
            </a:r>
            <a:endParaRPr lang="en-US" sz="2200" dirty="0" smtClean="0">
              <a:solidFill>
                <a:srgbClr val="4E4845"/>
              </a:solidFill>
              <a:latin typeface="+mn-lt"/>
              <a:ea typeface="ＭＳ Ｐゴシック" pitchFamily="-108" charset="-128"/>
              <a:cs typeface="ＭＳ Ｐゴシック" pitchFamily="-108" charset="-128"/>
            </a:endParaRPr>
          </a:p>
          <a:p>
            <a:pPr lvl="0">
              <a:spcBef>
                <a:spcPct val="0"/>
              </a:spcBef>
              <a:buFont typeface="Arial" pitchFamily="34" charset="0"/>
              <a:buChar char="•"/>
              <a:defRPr/>
            </a:pPr>
            <a:r>
              <a:rPr lang="en-US" sz="2200" dirty="0" smtClean="0">
                <a:solidFill>
                  <a:srgbClr val="4E4845"/>
                </a:solidFill>
                <a:latin typeface="+mn-lt"/>
                <a:ea typeface="ＭＳ Ｐゴシック" pitchFamily="-108" charset="-128"/>
                <a:cs typeface="ＭＳ Ｐゴシック" pitchFamily="-108" charset="-128"/>
              </a:rPr>
              <a:t> </a:t>
            </a:r>
            <a:r>
              <a:rPr lang="ru-RU" sz="2200" dirty="0" err="1" smtClean="0">
                <a:solidFill>
                  <a:srgbClr val="4E4845"/>
                </a:solidFill>
                <a:latin typeface="+mn-lt"/>
                <a:ea typeface="ＭＳ Ｐゴシック" pitchFamily="-108" charset="-128"/>
                <a:cs typeface="ＭＳ Ｐゴシック" pitchFamily="-108" charset="-128"/>
              </a:rPr>
              <a:t>Проактивная</a:t>
            </a:r>
            <a:r>
              <a:rPr lang="ru-RU" sz="2200" dirty="0" smtClean="0">
                <a:solidFill>
                  <a:srgbClr val="4E4845"/>
                </a:solidFill>
                <a:latin typeface="+mn-lt"/>
                <a:ea typeface="ＭＳ Ｐゴシック" pitchFamily="-108" charset="-128"/>
                <a:cs typeface="ＭＳ Ｐゴシック" pitchFamily="-108" charset="-128"/>
              </a:rPr>
              <a:t> защита от вредоносного ПО</a:t>
            </a:r>
            <a:r>
              <a:rPr lang="en-US" sz="2200" dirty="0" smtClean="0">
                <a:solidFill>
                  <a:srgbClr val="4E4845"/>
                </a:solidFill>
                <a:latin typeface="+mn-lt"/>
                <a:ea typeface="ＭＳ Ｐゴシック" pitchFamily="-108" charset="-128"/>
                <a:cs typeface="ＭＳ Ｐゴシック" pitchFamily="-108" charset="-128"/>
              </a:rPr>
              <a:t>(</a:t>
            </a:r>
            <a:r>
              <a:rPr lang="ru-RU" sz="2200" dirty="0" smtClean="0">
                <a:solidFill>
                  <a:srgbClr val="4E4845"/>
                </a:solidFill>
                <a:latin typeface="+mn-lt"/>
                <a:ea typeface="ＭＳ Ｐゴシック" pitchFamily="-108" charset="-128"/>
                <a:cs typeface="ＭＳ Ｐゴシック" pitchFamily="-108" charset="-128"/>
              </a:rPr>
              <a:t>известного</a:t>
            </a:r>
            <a:r>
              <a:rPr lang="en-US" sz="2200" dirty="0" smtClean="0">
                <a:solidFill>
                  <a:srgbClr val="4E4845"/>
                </a:solidFill>
                <a:latin typeface="+mn-lt"/>
                <a:ea typeface="ＭＳ Ｐゴシック" pitchFamily="-108" charset="-128"/>
                <a:cs typeface="ＭＳ Ｐゴシック" pitchFamily="-108" charset="-128"/>
              </a:rPr>
              <a:t> &amp; </a:t>
            </a:r>
            <a:r>
              <a:rPr lang="ru-RU" sz="2200" dirty="0" smtClean="0">
                <a:solidFill>
                  <a:srgbClr val="4E4845"/>
                </a:solidFill>
                <a:latin typeface="+mn-lt"/>
                <a:ea typeface="ＭＳ Ｐゴシック" pitchFamily="-108" charset="-128"/>
                <a:cs typeface="ＭＳ Ｐゴシック" pitchFamily="-108" charset="-128"/>
              </a:rPr>
              <a:t>неизвестного</a:t>
            </a:r>
            <a:r>
              <a:rPr lang="en-US" sz="2200" dirty="0" smtClean="0">
                <a:solidFill>
                  <a:srgbClr val="4E4845"/>
                </a:solidFill>
                <a:latin typeface="+mn-lt"/>
                <a:ea typeface="ＭＳ Ｐゴシック" pitchFamily="-108" charset="-128"/>
                <a:cs typeface="ＭＳ Ｐゴシック" pitchFamily="-108" charset="-128"/>
              </a:rPr>
              <a:t>)</a:t>
            </a:r>
          </a:p>
          <a:p>
            <a:pPr lvl="0">
              <a:spcBef>
                <a:spcPct val="0"/>
              </a:spcBef>
              <a:buFont typeface="Arial" pitchFamily="34" charset="0"/>
              <a:buChar char="•"/>
              <a:defRPr/>
            </a:pPr>
            <a:r>
              <a:rPr lang="en-US" sz="2200" dirty="0" smtClean="0">
                <a:solidFill>
                  <a:srgbClr val="4E4845"/>
                </a:solidFill>
                <a:latin typeface="+mn-lt"/>
                <a:ea typeface="ＭＳ Ｐゴシック" pitchFamily="-108" charset="-128"/>
                <a:cs typeface="ＭＳ Ｐゴシック" pitchFamily="-108" charset="-128"/>
              </a:rPr>
              <a:t> </a:t>
            </a:r>
            <a:r>
              <a:rPr lang="ru-RU" sz="2200" dirty="0" smtClean="0">
                <a:solidFill>
                  <a:srgbClr val="4E4845"/>
                </a:solidFill>
                <a:latin typeface="+mn-lt"/>
                <a:ea typeface="ＭＳ Ｐゴシック" pitchFamily="-108" charset="-128"/>
                <a:cs typeface="ＭＳ Ｐゴシック" pitchFamily="-108" charset="-128"/>
              </a:rPr>
              <a:t>Модель удерживания ограничивает риск взлома</a:t>
            </a:r>
            <a:endParaRPr lang="en-US" sz="2200" dirty="0" smtClean="0">
              <a:solidFill>
                <a:srgbClr val="4E4845"/>
              </a:solidFill>
              <a:latin typeface="+mn-lt"/>
              <a:ea typeface="ＭＳ Ｐゴシック" pitchFamily="-108" charset="-128"/>
              <a:cs typeface="ＭＳ Ｐゴシック" pitchFamily="-108" charset="-128"/>
            </a:endParaRPr>
          </a:p>
          <a:p>
            <a:pPr lvl="0">
              <a:spcBef>
                <a:spcPct val="0"/>
              </a:spcBef>
              <a:buFont typeface="Arial" pitchFamily="34" charset="0"/>
              <a:buChar char="•"/>
              <a:defRPr/>
            </a:pPr>
            <a:r>
              <a:rPr lang="en-US" sz="2200" dirty="0" smtClean="0">
                <a:solidFill>
                  <a:srgbClr val="4E4845"/>
                </a:solidFill>
                <a:latin typeface="+mn-lt"/>
                <a:ea typeface="ＭＳ Ｐゴシック" pitchFamily="-108" charset="-128"/>
                <a:cs typeface="ＭＳ Ｐゴシック" pitchFamily="-108" charset="-128"/>
              </a:rPr>
              <a:t> </a:t>
            </a:r>
            <a:r>
              <a:rPr lang="ru-RU" sz="2200" dirty="0" smtClean="0">
                <a:solidFill>
                  <a:srgbClr val="4E4845"/>
                </a:solidFill>
                <a:latin typeface="+mn-lt"/>
                <a:ea typeface="ＭＳ Ｐゴシック" pitchFamily="-108" charset="-128"/>
                <a:cs typeface="ＭＳ Ｐゴシック" pitchFamily="-108" charset="-128"/>
              </a:rPr>
              <a:t>Применимо для всего окружения и приложений</a:t>
            </a:r>
            <a:endParaRPr lang="en-US" sz="2200" dirty="0" smtClean="0">
              <a:solidFill>
                <a:srgbClr val="4E4845"/>
              </a:solidFill>
              <a:latin typeface="+mn-lt"/>
              <a:ea typeface="ＭＳ Ｐゴシック" pitchFamily="-108" charset="-128"/>
              <a:cs typeface="ＭＳ Ｐゴシック" pitchFamily="-108" charset="-128"/>
            </a:endParaRPr>
          </a:p>
          <a:p>
            <a:pPr lvl="0">
              <a:spcBef>
                <a:spcPct val="0"/>
              </a:spcBef>
              <a:buFont typeface="Arial" pitchFamily="34" charset="0"/>
              <a:buChar char="•"/>
              <a:defRPr/>
            </a:pPr>
            <a:r>
              <a:rPr lang="en-US" sz="2200" dirty="0" smtClean="0">
                <a:solidFill>
                  <a:srgbClr val="4E4845"/>
                </a:solidFill>
                <a:latin typeface="+mn-lt"/>
                <a:ea typeface="ＭＳ Ｐゴシック" pitchFamily="-108" charset="-128"/>
                <a:cs typeface="ＭＳ Ｐゴシック" pitchFamily="-108" charset="-128"/>
              </a:rPr>
              <a:t>  </a:t>
            </a:r>
            <a:r>
              <a:rPr lang="ru-RU" sz="2200" dirty="0" smtClean="0">
                <a:solidFill>
                  <a:srgbClr val="4E4845"/>
                </a:solidFill>
                <a:latin typeface="+mn-lt"/>
                <a:ea typeface="ＭＳ Ｐゴシック" pitchFamily="-108" charset="-128"/>
                <a:cs typeface="ＭＳ Ｐゴシック" pitchFamily="-108" charset="-128"/>
              </a:rPr>
              <a:t>Устраняет необходимость установки «заплат»</a:t>
            </a:r>
            <a:endParaRPr lang="en-US" sz="2200" dirty="0" smtClean="0">
              <a:solidFill>
                <a:srgbClr val="4E4845"/>
              </a:solidFill>
              <a:latin typeface="+mn-lt"/>
              <a:ea typeface="ＭＳ Ｐゴシック" pitchFamily="-108" charset="-128"/>
              <a:cs typeface="ＭＳ Ｐゴシック" pitchFamily="-108" charset="-128"/>
            </a:endParaRPr>
          </a:p>
          <a:p>
            <a:pPr lvl="0">
              <a:spcBef>
                <a:spcPct val="0"/>
              </a:spcBef>
              <a:buFont typeface="Arial" pitchFamily="34" charset="0"/>
              <a:buChar char="•"/>
              <a:defRPr/>
            </a:pPr>
            <a:r>
              <a:rPr lang="en-US" sz="2200" dirty="0" smtClean="0">
                <a:solidFill>
                  <a:srgbClr val="4E4845"/>
                </a:solidFill>
                <a:latin typeface="+mn-lt"/>
                <a:ea typeface="ＭＳ Ｐゴシック" pitchFamily="-108" charset="-128"/>
                <a:cs typeface="ＭＳ Ｐゴシック" pitchFamily="-108" charset="-128"/>
              </a:rPr>
              <a:t> </a:t>
            </a:r>
            <a:r>
              <a:rPr lang="ru-RU" sz="2200" dirty="0" smtClean="0">
                <a:solidFill>
                  <a:srgbClr val="4E4845"/>
                </a:solidFill>
                <a:latin typeface="+mn-lt"/>
                <a:ea typeface="ＭＳ Ｐゴシック" pitchFamily="-108" charset="-128"/>
                <a:cs typeface="ＭＳ Ｐゴシック" pitchFamily="-108" charset="-128"/>
              </a:rPr>
              <a:t>Защищает ОС от компрометации </a:t>
            </a:r>
            <a:endParaRPr lang="en-US" sz="2200" dirty="0" smtClean="0">
              <a:solidFill>
                <a:srgbClr val="4E4845"/>
              </a:solidFill>
              <a:latin typeface="+mn-lt"/>
              <a:ea typeface="ＭＳ Ｐゴシック" pitchFamily="-108" charset="-128"/>
              <a:cs typeface="ＭＳ Ｐゴシック" pitchFamily="-108" charset="-128"/>
            </a:endParaRPr>
          </a:p>
          <a:p>
            <a:pPr lvl="0">
              <a:spcBef>
                <a:spcPct val="0"/>
              </a:spcBef>
              <a:defRPr/>
            </a:pPr>
            <a:endParaRPr lang="en-US" sz="3200" b="1" dirty="0" smtClean="0">
              <a:solidFill>
                <a:srgbClr val="002060"/>
              </a:solidFill>
            </a:endParaRPr>
          </a:p>
        </p:txBody>
      </p:sp>
      <p:sp>
        <p:nvSpPr>
          <p:cNvPr id="2" name="TextBox 1"/>
          <p:cNvSpPr txBox="1"/>
          <p:nvPr/>
        </p:nvSpPr>
        <p:spPr bwMode="ltGray">
          <a:xfrm>
            <a:off x="5827889" y="64770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smtClean="0">
              <a:solidFill>
                <a:schemeClr val="bg2">
                  <a:lumMod val="50000"/>
                </a:schemeClr>
              </a:solidFill>
              <a:latin typeface="Calibri" pitchFamily="34" charset="0"/>
            </a:endParaRPr>
          </a:p>
        </p:txBody>
      </p:sp>
      <p:pic>
        <p:nvPicPr>
          <p:cNvPr id="11" name="Picture 2"/>
          <p:cNvPicPr>
            <a:picLocks noChangeAspect="1" noChangeArrowheads="1"/>
          </p:cNvPicPr>
          <p:nvPr/>
        </p:nvPicPr>
        <p:blipFill>
          <a:blip r:embed="rId3" cstate="print"/>
          <a:srcRect/>
          <a:stretch>
            <a:fillRect/>
          </a:stretch>
        </p:blipFill>
        <p:spPr bwMode="auto">
          <a:xfrm>
            <a:off x="2065012" y="4146256"/>
            <a:ext cx="4945388" cy="22248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70"/>
          <p:cNvGrpSpPr>
            <a:grpSpLocks/>
          </p:cNvGrpSpPr>
          <p:nvPr/>
        </p:nvGrpSpPr>
        <p:grpSpPr bwMode="auto">
          <a:xfrm>
            <a:off x="5373741" y="1259246"/>
            <a:ext cx="1219200" cy="974128"/>
            <a:chOff x="3192" y="1012"/>
            <a:chExt cx="696" cy="452"/>
          </a:xfrm>
        </p:grpSpPr>
        <p:sp>
          <p:nvSpPr>
            <p:cNvPr id="12" name="Oval 71"/>
            <p:cNvSpPr>
              <a:spLocks noChangeArrowheads="1"/>
            </p:cNvSpPr>
            <p:nvPr/>
          </p:nvSpPr>
          <p:spPr bwMode="auto">
            <a:xfrm>
              <a:off x="3192" y="1300"/>
              <a:ext cx="696" cy="164"/>
            </a:xfrm>
            <a:prstGeom prst="ellipse">
              <a:avLst/>
            </a:prstGeom>
            <a:gradFill rotWithShape="1">
              <a:gsLst>
                <a:gs pos="0">
                  <a:schemeClr val="bg1">
                    <a:alpha val="0"/>
                  </a:schemeClr>
                </a:gs>
                <a:gs pos="100000">
                  <a:srgbClr val="877575">
                    <a:alpha val="49001"/>
                  </a:srgbClr>
                </a:gs>
              </a:gsLst>
              <a:lin ang="5400000" scaled="1"/>
            </a:gradFill>
            <a:ln w="9525">
              <a:noFill/>
              <a:round/>
              <a:headEnd/>
              <a:tailEnd/>
            </a:ln>
          </p:spPr>
          <p:txBody>
            <a:bodyPr wrap="none" anchor="ctr"/>
            <a:lstStyle/>
            <a:p>
              <a:pPr algn="ctr"/>
              <a:endParaRPr lang="en-US"/>
            </a:p>
          </p:txBody>
        </p:sp>
        <p:sp>
          <p:nvSpPr>
            <p:cNvPr id="13" name="Oval 72"/>
            <p:cNvSpPr>
              <a:spLocks noChangeArrowheads="1"/>
            </p:cNvSpPr>
            <p:nvPr/>
          </p:nvSpPr>
          <p:spPr bwMode="auto">
            <a:xfrm>
              <a:off x="3222" y="1282"/>
              <a:ext cx="642" cy="152"/>
            </a:xfrm>
            <a:prstGeom prst="ellipse">
              <a:avLst/>
            </a:prstGeom>
            <a:gradFill rotWithShape="1">
              <a:gsLst>
                <a:gs pos="0">
                  <a:schemeClr val="bg1"/>
                </a:gs>
                <a:gs pos="100000">
                  <a:srgbClr val="D5D5D5"/>
                </a:gs>
              </a:gsLst>
              <a:lin ang="5400000" scaled="1"/>
            </a:gradFill>
            <a:ln w="9525">
              <a:noFill/>
              <a:round/>
              <a:headEnd/>
              <a:tailEnd/>
            </a:ln>
          </p:spPr>
          <p:txBody>
            <a:bodyPr wrap="none" anchor="ctr"/>
            <a:lstStyle/>
            <a:p>
              <a:pPr algn="ctr"/>
              <a:endParaRPr lang="en-US"/>
            </a:p>
          </p:txBody>
        </p:sp>
        <p:grpSp>
          <p:nvGrpSpPr>
            <p:cNvPr id="14" name="Group 73"/>
            <p:cNvGrpSpPr>
              <a:grpSpLocks/>
            </p:cNvGrpSpPr>
            <p:nvPr/>
          </p:nvGrpSpPr>
          <p:grpSpPr bwMode="auto">
            <a:xfrm>
              <a:off x="3228" y="1012"/>
              <a:ext cx="643" cy="410"/>
              <a:chOff x="3228" y="1012"/>
              <a:chExt cx="643" cy="410"/>
            </a:xfrm>
          </p:grpSpPr>
          <p:sp>
            <p:nvSpPr>
              <p:cNvPr id="15" name="Oval 74"/>
              <p:cNvSpPr>
                <a:spLocks noChangeArrowheads="1"/>
              </p:cNvSpPr>
              <p:nvPr/>
            </p:nvSpPr>
            <p:spPr bwMode="auto">
              <a:xfrm>
                <a:off x="3228" y="1306"/>
                <a:ext cx="643" cy="116"/>
              </a:xfrm>
              <a:prstGeom prst="ellipse">
                <a:avLst/>
              </a:prstGeom>
              <a:gradFill rotWithShape="1">
                <a:gsLst>
                  <a:gs pos="0">
                    <a:schemeClr val="bg1"/>
                  </a:gs>
                  <a:gs pos="100000">
                    <a:schemeClr val="bg1">
                      <a:alpha val="0"/>
                    </a:schemeClr>
                  </a:gs>
                </a:gsLst>
                <a:lin ang="5400000" scaled="1"/>
              </a:gradFill>
              <a:ln w="9525">
                <a:noFill/>
                <a:round/>
                <a:headEnd/>
                <a:tailEnd/>
              </a:ln>
            </p:spPr>
            <p:txBody>
              <a:bodyPr wrap="none" anchor="ctr"/>
              <a:lstStyle/>
              <a:p>
                <a:pPr algn="ctr"/>
                <a:endParaRPr lang="en-US"/>
              </a:p>
            </p:txBody>
          </p:sp>
          <p:sp>
            <p:nvSpPr>
              <p:cNvPr id="16" name="Oval 75"/>
              <p:cNvSpPr>
                <a:spLocks noChangeArrowheads="1"/>
              </p:cNvSpPr>
              <p:nvPr/>
            </p:nvSpPr>
            <p:spPr bwMode="auto">
              <a:xfrm>
                <a:off x="3317" y="1329"/>
                <a:ext cx="486" cy="51"/>
              </a:xfrm>
              <a:prstGeom prst="ellipse">
                <a:avLst/>
              </a:prstGeom>
              <a:gradFill rotWithShape="1">
                <a:gsLst>
                  <a:gs pos="0">
                    <a:srgbClr val="D5D5D5"/>
                  </a:gs>
                  <a:gs pos="100000">
                    <a:schemeClr val="tx1"/>
                  </a:gs>
                </a:gsLst>
                <a:lin ang="5400000" scaled="1"/>
              </a:gradFill>
              <a:ln w="9525">
                <a:noFill/>
                <a:round/>
                <a:headEnd/>
                <a:tailEnd/>
              </a:ln>
            </p:spPr>
            <p:txBody>
              <a:bodyPr wrap="none" anchor="ctr"/>
              <a:lstStyle/>
              <a:p>
                <a:pPr algn="ctr"/>
                <a:endParaRPr lang="en-US"/>
              </a:p>
            </p:txBody>
          </p:sp>
          <p:sp>
            <p:nvSpPr>
              <p:cNvPr id="17" name="AutoShape 76"/>
              <p:cNvSpPr>
                <a:spLocks noChangeArrowheads="1"/>
              </p:cNvSpPr>
              <p:nvPr/>
            </p:nvSpPr>
            <p:spPr bwMode="auto">
              <a:xfrm rot="-5400000">
                <a:off x="3456" y="1138"/>
                <a:ext cx="190" cy="270"/>
              </a:xfrm>
              <a:prstGeom prst="flowChartDelay">
                <a:avLst/>
              </a:prstGeom>
              <a:gradFill rotWithShape="1">
                <a:gsLst>
                  <a:gs pos="0">
                    <a:schemeClr val="tx1"/>
                  </a:gs>
                  <a:gs pos="100000">
                    <a:srgbClr val="969696"/>
                  </a:gs>
                </a:gsLst>
                <a:lin ang="0" scaled="1"/>
              </a:gradFill>
              <a:ln w="9525">
                <a:noFill/>
                <a:miter lim="800000"/>
                <a:headEnd/>
                <a:tailEnd/>
              </a:ln>
              <a:effectLst>
                <a:prstShdw prst="shdw17" dist="17961" dir="2700000">
                  <a:srgbClr val="5A5A5A"/>
                </a:prstShdw>
              </a:effectLst>
            </p:spPr>
            <p:txBody>
              <a:bodyPr wrap="none" anchor="ctr"/>
              <a:lstStyle/>
              <a:p>
                <a:pPr algn="ctr"/>
                <a:endParaRPr lang="en-US"/>
              </a:p>
            </p:txBody>
          </p:sp>
          <p:sp>
            <p:nvSpPr>
              <p:cNvPr id="18" name="AutoShape 77"/>
              <p:cNvSpPr>
                <a:spLocks noChangeArrowheads="1"/>
              </p:cNvSpPr>
              <p:nvPr/>
            </p:nvSpPr>
            <p:spPr bwMode="auto">
              <a:xfrm rot="-5400000">
                <a:off x="3459" y="1146"/>
                <a:ext cx="183" cy="248"/>
              </a:xfrm>
              <a:prstGeom prst="flowChartDelay">
                <a:avLst/>
              </a:prstGeom>
              <a:gradFill rotWithShape="1">
                <a:gsLst>
                  <a:gs pos="0">
                    <a:schemeClr val="bg1">
                      <a:alpha val="32001"/>
                    </a:schemeClr>
                  </a:gs>
                  <a:gs pos="100000">
                    <a:schemeClr val="bg1">
                      <a:alpha val="82999"/>
                    </a:schemeClr>
                  </a:gs>
                </a:gsLst>
                <a:lin ang="0" scaled="1"/>
              </a:gradFill>
              <a:ln w="9525">
                <a:noFill/>
                <a:miter lim="800000"/>
                <a:headEnd/>
                <a:tailEnd/>
              </a:ln>
            </p:spPr>
            <p:txBody>
              <a:bodyPr wrap="none" anchor="ctr"/>
              <a:lstStyle/>
              <a:p>
                <a:pPr algn="ctr"/>
                <a:endParaRPr lang="en-US"/>
              </a:p>
            </p:txBody>
          </p:sp>
          <p:sp>
            <p:nvSpPr>
              <p:cNvPr id="19" name="Rectangle 78"/>
              <p:cNvSpPr>
                <a:spLocks noChangeArrowheads="1"/>
              </p:cNvSpPr>
              <p:nvPr/>
            </p:nvSpPr>
            <p:spPr bwMode="auto">
              <a:xfrm>
                <a:off x="3430" y="1221"/>
                <a:ext cx="237" cy="28"/>
              </a:xfrm>
              <a:prstGeom prst="rect">
                <a:avLst/>
              </a:prstGeom>
              <a:gradFill rotWithShape="1">
                <a:gsLst>
                  <a:gs pos="0">
                    <a:schemeClr val="tx1">
                      <a:alpha val="5000"/>
                    </a:schemeClr>
                  </a:gs>
                  <a:gs pos="50000">
                    <a:schemeClr val="tx1"/>
                  </a:gs>
                  <a:gs pos="100000">
                    <a:schemeClr val="tx1">
                      <a:alpha val="5000"/>
                    </a:schemeClr>
                  </a:gs>
                </a:gsLst>
                <a:lin ang="0" scaled="1"/>
              </a:gradFill>
              <a:ln w="9525">
                <a:noFill/>
                <a:miter lim="800000"/>
                <a:headEnd/>
                <a:tailEnd/>
              </a:ln>
              <a:effectLst/>
            </p:spPr>
            <p:txBody>
              <a:bodyPr wrap="none" anchor="ctr"/>
              <a:lstStyle/>
              <a:p>
                <a:pPr algn="ctr">
                  <a:defRPr/>
                </a:pPr>
                <a:endParaRPr lang="en-US">
                  <a:cs typeface="+mn-cs"/>
                </a:endParaRPr>
              </a:p>
            </p:txBody>
          </p:sp>
          <p:sp>
            <p:nvSpPr>
              <p:cNvPr id="20" name="Rectangle 79"/>
              <p:cNvSpPr>
                <a:spLocks noChangeArrowheads="1"/>
              </p:cNvSpPr>
              <p:nvPr/>
            </p:nvSpPr>
            <p:spPr bwMode="auto">
              <a:xfrm>
                <a:off x="3420" y="1267"/>
                <a:ext cx="256" cy="28"/>
              </a:xfrm>
              <a:prstGeom prst="rect">
                <a:avLst/>
              </a:prstGeom>
              <a:gradFill rotWithShape="1">
                <a:gsLst>
                  <a:gs pos="0">
                    <a:schemeClr val="tx1">
                      <a:alpha val="6000"/>
                    </a:schemeClr>
                  </a:gs>
                  <a:gs pos="50000">
                    <a:schemeClr val="tx1"/>
                  </a:gs>
                  <a:gs pos="100000">
                    <a:schemeClr val="tx1">
                      <a:alpha val="6000"/>
                    </a:schemeClr>
                  </a:gs>
                </a:gsLst>
                <a:lin ang="0" scaled="1"/>
              </a:gradFill>
              <a:ln w="9525">
                <a:noFill/>
                <a:miter lim="800000"/>
                <a:headEnd/>
                <a:tailEnd/>
              </a:ln>
              <a:effectLst/>
            </p:spPr>
            <p:txBody>
              <a:bodyPr wrap="none" anchor="ctr"/>
              <a:lstStyle/>
              <a:p>
                <a:pPr algn="ctr">
                  <a:defRPr/>
                </a:pPr>
                <a:endParaRPr lang="en-US">
                  <a:cs typeface="+mn-cs"/>
                </a:endParaRPr>
              </a:p>
            </p:txBody>
          </p:sp>
          <p:sp>
            <p:nvSpPr>
              <p:cNvPr id="21" name="Rectangle 80"/>
              <p:cNvSpPr>
                <a:spLocks noChangeArrowheads="1"/>
              </p:cNvSpPr>
              <p:nvPr/>
            </p:nvSpPr>
            <p:spPr bwMode="auto">
              <a:xfrm>
                <a:off x="3423" y="1314"/>
                <a:ext cx="263" cy="29"/>
              </a:xfrm>
              <a:prstGeom prst="rect">
                <a:avLst/>
              </a:prstGeom>
              <a:gradFill rotWithShape="1">
                <a:gsLst>
                  <a:gs pos="0">
                    <a:schemeClr val="tx1">
                      <a:alpha val="10001"/>
                    </a:schemeClr>
                  </a:gs>
                  <a:gs pos="50000">
                    <a:schemeClr val="tx1"/>
                  </a:gs>
                  <a:gs pos="100000">
                    <a:schemeClr val="tx1">
                      <a:alpha val="10001"/>
                    </a:schemeClr>
                  </a:gs>
                </a:gsLst>
                <a:lin ang="0" scaled="1"/>
              </a:gradFill>
              <a:ln w="9525">
                <a:noFill/>
                <a:miter lim="800000"/>
                <a:headEnd/>
                <a:tailEnd/>
              </a:ln>
              <a:effectLst/>
            </p:spPr>
            <p:txBody>
              <a:bodyPr wrap="none" anchor="ctr"/>
              <a:lstStyle/>
              <a:p>
                <a:pPr algn="ctr">
                  <a:defRPr/>
                </a:pPr>
                <a:endParaRPr lang="en-US">
                  <a:cs typeface="+mn-cs"/>
                </a:endParaRPr>
              </a:p>
            </p:txBody>
          </p:sp>
          <p:sp>
            <p:nvSpPr>
              <p:cNvPr id="22" name="Line 82"/>
              <p:cNvSpPr>
                <a:spLocks noChangeShapeType="1"/>
              </p:cNvSpPr>
              <p:nvPr/>
            </p:nvSpPr>
            <p:spPr bwMode="auto">
              <a:xfrm>
                <a:off x="3459" y="1303"/>
                <a:ext cx="0" cy="58"/>
              </a:xfrm>
              <a:prstGeom prst="line">
                <a:avLst/>
              </a:prstGeom>
              <a:noFill/>
              <a:ln w="9525">
                <a:solidFill>
                  <a:schemeClr val="tx1"/>
                </a:solidFill>
                <a:round/>
                <a:headEnd/>
                <a:tailEnd/>
              </a:ln>
            </p:spPr>
            <p:txBody>
              <a:bodyPr/>
              <a:lstStyle/>
              <a:p>
                <a:endParaRPr lang="en-US"/>
              </a:p>
            </p:txBody>
          </p:sp>
          <p:sp>
            <p:nvSpPr>
              <p:cNvPr id="23" name="Line 83"/>
              <p:cNvSpPr>
                <a:spLocks noChangeShapeType="1"/>
              </p:cNvSpPr>
              <p:nvPr/>
            </p:nvSpPr>
            <p:spPr bwMode="auto">
              <a:xfrm>
                <a:off x="3635" y="1307"/>
                <a:ext cx="0" cy="57"/>
              </a:xfrm>
              <a:prstGeom prst="line">
                <a:avLst/>
              </a:prstGeom>
              <a:noFill/>
              <a:ln w="9525">
                <a:solidFill>
                  <a:schemeClr val="tx1"/>
                </a:solidFill>
                <a:round/>
                <a:headEnd/>
                <a:tailEnd/>
              </a:ln>
            </p:spPr>
            <p:txBody>
              <a:bodyPr/>
              <a:lstStyle/>
              <a:p>
                <a:endParaRPr lang="en-US"/>
              </a:p>
            </p:txBody>
          </p:sp>
          <p:grpSp>
            <p:nvGrpSpPr>
              <p:cNvPr id="24" name="Group 84"/>
              <p:cNvGrpSpPr>
                <a:grpSpLocks/>
              </p:cNvGrpSpPr>
              <p:nvPr/>
            </p:nvGrpSpPr>
            <p:grpSpPr bwMode="auto">
              <a:xfrm>
                <a:off x="3456" y="1012"/>
                <a:ext cx="192" cy="180"/>
                <a:chOff x="3456" y="1012"/>
                <a:chExt cx="192" cy="180"/>
              </a:xfrm>
            </p:grpSpPr>
            <p:sp>
              <p:nvSpPr>
                <p:cNvPr id="25" name="Oval 85"/>
                <p:cNvSpPr>
                  <a:spLocks noChangeArrowheads="1"/>
                </p:cNvSpPr>
                <p:nvPr/>
              </p:nvSpPr>
              <p:spPr bwMode="auto">
                <a:xfrm>
                  <a:off x="3458" y="1012"/>
                  <a:ext cx="179" cy="180"/>
                </a:xfrm>
                <a:prstGeom prst="ellipse">
                  <a:avLst/>
                </a:prstGeom>
                <a:gradFill rotWithShape="1">
                  <a:gsLst>
                    <a:gs pos="0">
                      <a:schemeClr val="bg2"/>
                    </a:gs>
                    <a:gs pos="100000">
                      <a:schemeClr val="tx1"/>
                    </a:gs>
                  </a:gsLst>
                  <a:lin ang="5400000" scaled="1"/>
                </a:gradFill>
                <a:ln w="9525">
                  <a:noFill/>
                  <a:round/>
                  <a:headEnd/>
                  <a:tailEnd/>
                </a:ln>
                <a:effectLst>
                  <a:prstShdw prst="shdw17" dist="17961" dir="2700000">
                    <a:schemeClr val="tx1">
                      <a:gamma/>
                      <a:shade val="60000"/>
                      <a:invGamma/>
                    </a:schemeClr>
                  </a:prstShdw>
                </a:effectLst>
              </p:spPr>
              <p:txBody>
                <a:bodyPr wrap="none" anchor="ctr"/>
                <a:lstStyle/>
                <a:p>
                  <a:pPr algn="ctr">
                    <a:defRPr/>
                  </a:pPr>
                  <a:endParaRPr lang="en-US">
                    <a:cs typeface="+mn-cs"/>
                  </a:endParaRPr>
                </a:p>
              </p:txBody>
            </p:sp>
            <p:sp>
              <p:nvSpPr>
                <p:cNvPr id="26" name="Oval 86"/>
                <p:cNvSpPr>
                  <a:spLocks noChangeArrowheads="1"/>
                </p:cNvSpPr>
                <p:nvPr/>
              </p:nvSpPr>
              <p:spPr bwMode="auto">
                <a:xfrm>
                  <a:off x="3478" y="1019"/>
                  <a:ext cx="147" cy="135"/>
                </a:xfrm>
                <a:prstGeom prst="ellipse">
                  <a:avLst/>
                </a:prstGeom>
                <a:gradFill rotWithShape="1">
                  <a:gsLst>
                    <a:gs pos="0">
                      <a:schemeClr val="bg1">
                        <a:alpha val="89000"/>
                      </a:schemeClr>
                    </a:gs>
                    <a:gs pos="100000">
                      <a:schemeClr val="bg1">
                        <a:alpha val="0"/>
                      </a:schemeClr>
                    </a:gs>
                  </a:gsLst>
                  <a:lin ang="5400000" scaled="1"/>
                </a:gradFill>
                <a:ln w="9525">
                  <a:noFill/>
                  <a:round/>
                  <a:headEnd/>
                  <a:tailEnd/>
                </a:ln>
              </p:spPr>
              <p:txBody>
                <a:bodyPr wrap="none" anchor="ctr"/>
                <a:lstStyle/>
                <a:p>
                  <a:pPr algn="ctr"/>
                  <a:endParaRPr lang="en-US"/>
                </a:p>
              </p:txBody>
            </p:sp>
            <p:grpSp>
              <p:nvGrpSpPr>
                <p:cNvPr id="27" name="Group 87"/>
                <p:cNvGrpSpPr>
                  <a:grpSpLocks/>
                </p:cNvGrpSpPr>
                <p:nvPr/>
              </p:nvGrpSpPr>
              <p:grpSpPr bwMode="auto">
                <a:xfrm>
                  <a:off x="3458" y="1084"/>
                  <a:ext cx="190" cy="39"/>
                  <a:chOff x="3526" y="192"/>
                  <a:chExt cx="335" cy="70"/>
                </a:xfrm>
              </p:grpSpPr>
              <p:sp>
                <p:nvSpPr>
                  <p:cNvPr id="35" name="AutoShape 88"/>
                  <p:cNvSpPr>
                    <a:spLocks noChangeArrowheads="1"/>
                  </p:cNvSpPr>
                  <p:nvPr/>
                </p:nvSpPr>
                <p:spPr bwMode="auto">
                  <a:xfrm>
                    <a:off x="3526" y="192"/>
                    <a:ext cx="326" cy="49"/>
                  </a:xfrm>
                  <a:prstGeom prst="roundRect">
                    <a:avLst>
                      <a:gd name="adj" fmla="val 50000"/>
                    </a:avLst>
                  </a:prstGeom>
                  <a:solidFill>
                    <a:srgbClr val="FFFFFF">
                      <a:alpha val="10980"/>
                    </a:srgbClr>
                  </a:solidFill>
                  <a:ln w="9525">
                    <a:noFill/>
                    <a:round/>
                    <a:headEnd/>
                    <a:tailEnd/>
                  </a:ln>
                </p:spPr>
                <p:txBody>
                  <a:bodyPr wrap="none" anchor="ctr"/>
                  <a:lstStyle/>
                  <a:p>
                    <a:pPr algn="ctr"/>
                    <a:endParaRPr lang="en-US"/>
                  </a:p>
                </p:txBody>
              </p:sp>
              <p:sp>
                <p:nvSpPr>
                  <p:cNvPr id="36" name="Oval 89"/>
                  <p:cNvSpPr>
                    <a:spLocks noChangeArrowheads="1"/>
                  </p:cNvSpPr>
                  <p:nvPr/>
                </p:nvSpPr>
                <p:spPr bwMode="auto">
                  <a:xfrm>
                    <a:off x="3696" y="192"/>
                    <a:ext cx="165" cy="63"/>
                  </a:xfrm>
                  <a:prstGeom prst="ellipse">
                    <a:avLst/>
                  </a:prstGeom>
                  <a:solidFill>
                    <a:srgbClr val="FFFFFF">
                      <a:alpha val="10980"/>
                    </a:srgbClr>
                  </a:solidFill>
                  <a:ln w="9525">
                    <a:noFill/>
                    <a:round/>
                    <a:headEnd/>
                    <a:tailEnd/>
                  </a:ln>
                </p:spPr>
                <p:txBody>
                  <a:bodyPr wrap="none" anchor="ctr"/>
                  <a:lstStyle/>
                  <a:p>
                    <a:pPr algn="ctr"/>
                    <a:endParaRPr lang="en-US"/>
                  </a:p>
                </p:txBody>
              </p:sp>
              <p:sp>
                <p:nvSpPr>
                  <p:cNvPr id="37" name="Oval 90"/>
                  <p:cNvSpPr>
                    <a:spLocks noChangeArrowheads="1"/>
                  </p:cNvSpPr>
                  <p:nvPr/>
                </p:nvSpPr>
                <p:spPr bwMode="auto">
                  <a:xfrm>
                    <a:off x="3533" y="198"/>
                    <a:ext cx="165" cy="64"/>
                  </a:xfrm>
                  <a:prstGeom prst="ellipse">
                    <a:avLst/>
                  </a:prstGeom>
                  <a:solidFill>
                    <a:srgbClr val="FFFFFF">
                      <a:alpha val="10980"/>
                    </a:srgbClr>
                  </a:solidFill>
                  <a:ln w="9525">
                    <a:noFill/>
                    <a:round/>
                    <a:headEnd/>
                    <a:tailEnd/>
                  </a:ln>
                </p:spPr>
                <p:txBody>
                  <a:bodyPr wrap="none" anchor="ctr"/>
                  <a:lstStyle/>
                  <a:p>
                    <a:pPr algn="ctr"/>
                    <a:endParaRPr lang="en-US"/>
                  </a:p>
                </p:txBody>
              </p:sp>
            </p:grpSp>
            <p:sp>
              <p:nvSpPr>
                <p:cNvPr id="28" name="AutoShape 91"/>
                <p:cNvSpPr>
                  <a:spLocks noChangeArrowheads="1"/>
                </p:cNvSpPr>
                <p:nvPr/>
              </p:nvSpPr>
              <p:spPr bwMode="auto">
                <a:xfrm>
                  <a:off x="3456" y="1077"/>
                  <a:ext cx="185" cy="27"/>
                </a:xfrm>
                <a:prstGeom prst="roundRect">
                  <a:avLst>
                    <a:gd name="adj" fmla="val 50000"/>
                  </a:avLst>
                </a:prstGeom>
                <a:gradFill rotWithShape="1">
                  <a:gsLst>
                    <a:gs pos="0">
                      <a:schemeClr val="tx1">
                        <a:alpha val="62999"/>
                      </a:schemeClr>
                    </a:gs>
                    <a:gs pos="100000">
                      <a:schemeClr val="tx1"/>
                    </a:gs>
                  </a:gsLst>
                  <a:lin ang="5400000" scaled="1"/>
                </a:gradFill>
                <a:ln w="9525">
                  <a:solidFill>
                    <a:schemeClr val="tx1"/>
                  </a:solidFill>
                  <a:round/>
                  <a:headEnd/>
                  <a:tailEnd/>
                </a:ln>
              </p:spPr>
              <p:txBody>
                <a:bodyPr wrap="none" anchor="ctr"/>
                <a:lstStyle/>
                <a:p>
                  <a:pPr algn="ctr"/>
                  <a:endParaRPr lang="en-US"/>
                </a:p>
              </p:txBody>
            </p:sp>
            <p:sp>
              <p:nvSpPr>
                <p:cNvPr id="29" name="Oval 92"/>
                <p:cNvSpPr>
                  <a:spLocks noChangeArrowheads="1"/>
                </p:cNvSpPr>
                <p:nvPr/>
              </p:nvSpPr>
              <p:spPr bwMode="auto">
                <a:xfrm>
                  <a:off x="3552" y="1077"/>
                  <a:ext cx="94" cy="36"/>
                </a:xfrm>
                <a:prstGeom prst="ellipse">
                  <a:avLst/>
                </a:prstGeom>
                <a:gradFill rotWithShape="1">
                  <a:gsLst>
                    <a:gs pos="0">
                      <a:schemeClr val="tx1">
                        <a:alpha val="17000"/>
                      </a:schemeClr>
                    </a:gs>
                    <a:gs pos="100000">
                      <a:schemeClr val="tx1"/>
                    </a:gs>
                  </a:gsLst>
                  <a:lin ang="5400000" scaled="1"/>
                </a:gradFill>
                <a:ln w="9525">
                  <a:noFill/>
                  <a:round/>
                  <a:headEnd/>
                  <a:tailEnd/>
                </a:ln>
              </p:spPr>
              <p:txBody>
                <a:bodyPr wrap="none" anchor="ctr"/>
                <a:lstStyle/>
                <a:p>
                  <a:pPr algn="ctr"/>
                  <a:endParaRPr lang="en-US"/>
                </a:p>
              </p:txBody>
            </p:sp>
            <p:sp>
              <p:nvSpPr>
                <p:cNvPr id="30" name="Oval 93"/>
                <p:cNvSpPr>
                  <a:spLocks noChangeArrowheads="1"/>
                </p:cNvSpPr>
                <p:nvPr/>
              </p:nvSpPr>
              <p:spPr bwMode="auto">
                <a:xfrm>
                  <a:off x="3460" y="1080"/>
                  <a:ext cx="93" cy="36"/>
                </a:xfrm>
                <a:prstGeom prst="ellipse">
                  <a:avLst/>
                </a:prstGeom>
                <a:gradFill rotWithShape="1">
                  <a:gsLst>
                    <a:gs pos="0">
                      <a:schemeClr val="tx1">
                        <a:alpha val="17000"/>
                      </a:schemeClr>
                    </a:gs>
                    <a:gs pos="100000">
                      <a:schemeClr val="tx1"/>
                    </a:gs>
                  </a:gsLst>
                  <a:lin ang="5400000" scaled="1"/>
                </a:gradFill>
                <a:ln w="9525">
                  <a:noFill/>
                  <a:round/>
                  <a:headEnd/>
                  <a:tailEnd/>
                </a:ln>
              </p:spPr>
              <p:txBody>
                <a:bodyPr wrap="none" anchor="ctr"/>
                <a:lstStyle/>
                <a:p>
                  <a:pPr algn="ctr"/>
                  <a:endParaRPr lang="en-US"/>
                </a:p>
              </p:txBody>
            </p:sp>
            <p:sp>
              <p:nvSpPr>
                <p:cNvPr id="31" name="Oval 94"/>
                <p:cNvSpPr>
                  <a:spLocks noChangeAspect="1" noChangeArrowheads="1"/>
                </p:cNvSpPr>
                <p:nvPr/>
              </p:nvSpPr>
              <p:spPr bwMode="auto">
                <a:xfrm flipH="1" flipV="1">
                  <a:off x="3510" y="1095"/>
                  <a:ext cx="10" cy="9"/>
                </a:xfrm>
                <a:prstGeom prst="ellipse">
                  <a:avLst/>
                </a:prstGeom>
                <a:gradFill rotWithShape="1">
                  <a:gsLst>
                    <a:gs pos="0">
                      <a:schemeClr val="tx1">
                        <a:alpha val="39998"/>
                      </a:schemeClr>
                    </a:gs>
                    <a:gs pos="100000">
                      <a:schemeClr val="bg1">
                        <a:alpha val="75998"/>
                      </a:schemeClr>
                    </a:gs>
                  </a:gsLst>
                  <a:path path="rect">
                    <a:fillToRect r="100000" b="100000"/>
                  </a:path>
                </a:gradFill>
                <a:ln w="9525">
                  <a:noFill/>
                  <a:round/>
                  <a:headEnd/>
                  <a:tailEnd/>
                </a:ln>
              </p:spPr>
              <p:txBody>
                <a:bodyPr wrap="none" anchor="ctr"/>
                <a:lstStyle/>
                <a:p>
                  <a:pPr algn="ctr"/>
                  <a:endParaRPr lang="en-US"/>
                </a:p>
              </p:txBody>
            </p:sp>
            <p:sp>
              <p:nvSpPr>
                <p:cNvPr id="32" name="Oval 95"/>
                <p:cNvSpPr>
                  <a:spLocks noChangeAspect="1" noChangeArrowheads="1"/>
                </p:cNvSpPr>
                <p:nvPr/>
              </p:nvSpPr>
              <p:spPr bwMode="auto">
                <a:xfrm flipH="1" flipV="1">
                  <a:off x="3586" y="1095"/>
                  <a:ext cx="10" cy="9"/>
                </a:xfrm>
                <a:prstGeom prst="ellipse">
                  <a:avLst/>
                </a:prstGeom>
                <a:gradFill rotWithShape="1">
                  <a:gsLst>
                    <a:gs pos="0">
                      <a:schemeClr val="tx1">
                        <a:alpha val="39998"/>
                      </a:schemeClr>
                    </a:gs>
                    <a:gs pos="100000">
                      <a:schemeClr val="bg1">
                        <a:alpha val="75998"/>
                      </a:schemeClr>
                    </a:gs>
                  </a:gsLst>
                  <a:path path="rect">
                    <a:fillToRect r="100000" b="100000"/>
                  </a:path>
                </a:gradFill>
                <a:ln w="9525">
                  <a:noFill/>
                  <a:round/>
                  <a:headEnd/>
                  <a:tailEnd/>
                </a:ln>
              </p:spPr>
              <p:txBody>
                <a:bodyPr wrap="none" anchor="ctr"/>
                <a:lstStyle/>
                <a:p>
                  <a:pPr algn="ctr"/>
                  <a:endParaRPr lang="en-US"/>
                </a:p>
              </p:txBody>
            </p:sp>
            <p:sp>
              <p:nvSpPr>
                <p:cNvPr id="33" name="Oval 96"/>
                <p:cNvSpPr>
                  <a:spLocks noChangeAspect="1" noChangeArrowheads="1"/>
                </p:cNvSpPr>
                <p:nvPr/>
              </p:nvSpPr>
              <p:spPr bwMode="auto">
                <a:xfrm flipH="1" flipV="1">
                  <a:off x="3518" y="1095"/>
                  <a:ext cx="9" cy="9"/>
                </a:xfrm>
                <a:prstGeom prst="ellipse">
                  <a:avLst/>
                </a:prstGeom>
                <a:gradFill rotWithShape="1">
                  <a:gsLst>
                    <a:gs pos="0">
                      <a:schemeClr val="tx1">
                        <a:alpha val="39998"/>
                      </a:schemeClr>
                    </a:gs>
                    <a:gs pos="100000">
                      <a:schemeClr val="bg1">
                        <a:alpha val="75998"/>
                      </a:schemeClr>
                    </a:gs>
                  </a:gsLst>
                  <a:path path="rect">
                    <a:fillToRect r="100000" b="100000"/>
                  </a:path>
                </a:gradFill>
                <a:ln w="9525">
                  <a:noFill/>
                  <a:round/>
                  <a:headEnd/>
                  <a:tailEnd/>
                </a:ln>
              </p:spPr>
              <p:txBody>
                <a:bodyPr wrap="none" anchor="ctr"/>
                <a:lstStyle/>
                <a:p>
                  <a:pPr algn="ctr"/>
                  <a:endParaRPr lang="en-US"/>
                </a:p>
              </p:txBody>
            </p:sp>
            <p:sp>
              <p:nvSpPr>
                <p:cNvPr id="34" name="Oval 97"/>
                <p:cNvSpPr>
                  <a:spLocks noChangeAspect="1" noChangeArrowheads="1"/>
                </p:cNvSpPr>
                <p:nvPr/>
              </p:nvSpPr>
              <p:spPr bwMode="auto">
                <a:xfrm flipH="1" flipV="1">
                  <a:off x="3579" y="1095"/>
                  <a:ext cx="10" cy="9"/>
                </a:xfrm>
                <a:prstGeom prst="ellipse">
                  <a:avLst/>
                </a:prstGeom>
                <a:gradFill rotWithShape="1">
                  <a:gsLst>
                    <a:gs pos="0">
                      <a:schemeClr val="tx1">
                        <a:alpha val="39998"/>
                      </a:schemeClr>
                    </a:gs>
                    <a:gs pos="100000">
                      <a:schemeClr val="bg1">
                        <a:alpha val="75998"/>
                      </a:schemeClr>
                    </a:gs>
                  </a:gsLst>
                  <a:path path="rect">
                    <a:fillToRect r="100000" b="100000"/>
                  </a:path>
                </a:gradFill>
                <a:ln w="9525">
                  <a:noFill/>
                  <a:round/>
                  <a:headEnd/>
                  <a:tailEnd/>
                </a:ln>
              </p:spPr>
              <p:txBody>
                <a:bodyPr wrap="none" anchor="ctr"/>
                <a:lstStyle/>
                <a:p>
                  <a:pPr algn="ctr"/>
                  <a:endParaRPr lang="en-US"/>
                </a:p>
              </p:txBody>
            </p:sp>
          </p:grpSp>
        </p:grpSp>
      </p:grpSp>
      <p:cxnSp>
        <p:nvCxnSpPr>
          <p:cNvPr id="131" name="Straight Arrow Connector 130"/>
          <p:cNvCxnSpPr/>
          <p:nvPr/>
        </p:nvCxnSpPr>
        <p:spPr bwMode="auto">
          <a:xfrm flipH="1">
            <a:off x="4321835" y="2025414"/>
            <a:ext cx="957531" cy="1002458"/>
          </a:xfrm>
          <a:prstGeom prst="straightConnector1">
            <a:avLst/>
          </a:prstGeom>
          <a:solidFill>
            <a:schemeClr val="accent1"/>
          </a:solidFill>
          <a:ln w="25400" cap="flat" cmpd="sng" algn="ctr">
            <a:solidFill>
              <a:srgbClr val="7B663F"/>
            </a:solidFill>
            <a:prstDash val="solid"/>
            <a:round/>
            <a:headEnd type="none" w="med" len="med"/>
            <a:tailEnd type="arrow"/>
          </a:ln>
          <a:effectLst/>
        </p:spPr>
      </p:cxnSp>
      <p:pic>
        <p:nvPicPr>
          <p:cNvPr id="134" name="Picture 2"/>
          <p:cNvPicPr>
            <a:picLocks noChangeAspect="1" noChangeArrowheads="1"/>
          </p:cNvPicPr>
          <p:nvPr/>
        </p:nvPicPr>
        <p:blipFill>
          <a:blip r:embed="rId3" cstate="print"/>
          <a:srcRect l="41250" t="25000" r="26250" b="38281"/>
          <a:stretch>
            <a:fillRect/>
          </a:stretch>
        </p:blipFill>
        <p:spPr bwMode="auto">
          <a:xfrm>
            <a:off x="5279366" y="4920707"/>
            <a:ext cx="1227152" cy="1109157"/>
          </a:xfrm>
          <a:prstGeom prst="rect">
            <a:avLst/>
          </a:prstGeom>
          <a:noFill/>
          <a:ln w="9525">
            <a:noFill/>
            <a:miter lim="800000"/>
            <a:headEnd/>
            <a:tailEnd/>
          </a:ln>
        </p:spPr>
      </p:pic>
      <p:sp>
        <p:nvSpPr>
          <p:cNvPr id="147" name="Title 1"/>
          <p:cNvSpPr>
            <a:spLocks noGrp="1"/>
          </p:cNvSpPr>
          <p:nvPr>
            <p:ph type="title"/>
          </p:nvPr>
        </p:nvSpPr>
        <p:spPr>
          <a:xfrm>
            <a:off x="247650" y="247650"/>
            <a:ext cx="8229600" cy="623618"/>
          </a:xfrm>
        </p:spPr>
        <p:txBody>
          <a:bodyPr/>
          <a:lstStyle/>
          <a:p>
            <a:r>
              <a:rPr lang="ru-RU" dirty="0" smtClean="0"/>
              <a:t>Поведенческий контроль </a:t>
            </a:r>
            <a:r>
              <a:rPr lang="en-US" dirty="0" smtClean="0"/>
              <a:t>CSP</a:t>
            </a:r>
            <a:r>
              <a:rPr lang="ru-RU" dirty="0" smtClean="0"/>
              <a:t> блокирует атаки</a:t>
            </a:r>
            <a:endParaRPr lang="en-US" dirty="0" smtClean="0"/>
          </a:p>
        </p:txBody>
      </p:sp>
      <p:sp>
        <p:nvSpPr>
          <p:cNvPr id="43" name="Rectangle 42"/>
          <p:cNvSpPr/>
          <p:nvPr/>
        </p:nvSpPr>
        <p:spPr bwMode="auto">
          <a:xfrm>
            <a:off x="2526323" y="3092494"/>
            <a:ext cx="2135018" cy="899160"/>
          </a:xfrm>
          <a:prstGeom prst="rect">
            <a:avLst/>
          </a:prstGeom>
          <a:solidFill>
            <a:schemeClr val="accent2">
              <a:lumMod val="60000"/>
              <a:lumOff val="40000"/>
              <a:alpha val="30000"/>
            </a:schemeClr>
          </a:solid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Поведенческий контроль</a:t>
            </a:r>
            <a:endParaRPr kumimoji="0" lang="en-US" sz="2000" b="1" i="0" u="none" strike="noStrike" cap="none" normalizeH="0" baseline="0" dirty="0" err="1" smtClean="0">
              <a:ln>
                <a:noFill/>
              </a:ln>
              <a:solidFill>
                <a:srgbClr val="FFCC00"/>
              </a:solidFill>
              <a:effectLst/>
              <a:latin typeface="+mn-lt"/>
            </a:endParaRPr>
          </a:p>
        </p:txBody>
      </p:sp>
      <p:cxnSp>
        <p:nvCxnSpPr>
          <p:cNvPr id="135" name="Straight Arrow Connector 134"/>
          <p:cNvCxnSpPr/>
          <p:nvPr/>
        </p:nvCxnSpPr>
        <p:spPr bwMode="auto">
          <a:xfrm flipH="1" flipV="1">
            <a:off x="4204141" y="4066274"/>
            <a:ext cx="1075225" cy="1204466"/>
          </a:xfrm>
          <a:prstGeom prst="straightConnector1">
            <a:avLst/>
          </a:prstGeom>
          <a:solidFill>
            <a:schemeClr val="accent1"/>
          </a:solidFill>
          <a:ln w="25400" cap="flat" cmpd="sng" algn="ctr">
            <a:solidFill>
              <a:srgbClr val="7B663F"/>
            </a:solidFill>
            <a:prstDash val="solid"/>
            <a:round/>
            <a:headEnd type="none" w="med" len="med"/>
            <a:tailEnd type="arrow"/>
          </a:ln>
          <a:effectLst/>
        </p:spPr>
      </p:cxnSp>
      <p:sp>
        <p:nvSpPr>
          <p:cNvPr id="137" name="Multiply 136"/>
          <p:cNvSpPr/>
          <p:nvPr/>
        </p:nvSpPr>
        <p:spPr bwMode="auto">
          <a:xfrm>
            <a:off x="4528630" y="4451047"/>
            <a:ext cx="676785" cy="709266"/>
          </a:xfrm>
          <a:prstGeom prst="mathMultiply">
            <a:avLst/>
          </a:prstGeom>
          <a:solidFill>
            <a:srgbClr val="FF000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accent5">
                  <a:lumMod val="60000"/>
                  <a:lumOff val="40000"/>
                </a:schemeClr>
              </a:solidFill>
              <a:effectLst/>
              <a:latin typeface="+mn-lt"/>
            </a:endParaRPr>
          </a:p>
        </p:txBody>
      </p:sp>
      <p:sp>
        <p:nvSpPr>
          <p:cNvPr id="47" name="Multiply 46"/>
          <p:cNvSpPr/>
          <p:nvPr/>
        </p:nvSpPr>
        <p:spPr bwMode="auto">
          <a:xfrm>
            <a:off x="4528630" y="2092844"/>
            <a:ext cx="676785" cy="709266"/>
          </a:xfrm>
          <a:prstGeom prst="mathMultiply">
            <a:avLst/>
          </a:prstGeom>
          <a:solidFill>
            <a:srgbClr val="FF000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accent5">
                  <a:lumMod val="60000"/>
                  <a:lumOff val="40000"/>
                </a:schemeClr>
              </a:solidFill>
              <a:effectLst/>
              <a:latin typeface="+mn-lt"/>
            </a:endParaRPr>
          </a:p>
        </p:txBody>
      </p:sp>
      <p:sp>
        <p:nvSpPr>
          <p:cNvPr id="5" name="Rectangle 4"/>
          <p:cNvSpPr/>
          <p:nvPr/>
        </p:nvSpPr>
        <p:spPr>
          <a:xfrm>
            <a:off x="5085037" y="2526643"/>
            <a:ext cx="2665466" cy="461665"/>
          </a:xfrm>
          <a:prstGeom prst="rect">
            <a:avLst/>
          </a:prstGeom>
        </p:spPr>
        <p:txBody>
          <a:bodyPr wrap="square">
            <a:spAutoFit/>
          </a:bodyPr>
          <a:lstStyle/>
          <a:p>
            <a:pPr eaLnBrk="1" hangingPunct="1"/>
            <a:r>
              <a:rPr lang="ru-RU" sz="1200" dirty="0"/>
              <a:t>Неавторизованный процесс пресекается</a:t>
            </a:r>
            <a:endParaRPr lang="en-US" sz="1200" dirty="0"/>
          </a:p>
        </p:txBody>
      </p:sp>
      <p:sp>
        <p:nvSpPr>
          <p:cNvPr id="46" name="Rectangle 45"/>
          <p:cNvSpPr/>
          <p:nvPr/>
        </p:nvSpPr>
        <p:spPr>
          <a:xfrm>
            <a:off x="5205414" y="4089305"/>
            <a:ext cx="3602155" cy="461665"/>
          </a:xfrm>
          <a:prstGeom prst="rect">
            <a:avLst/>
          </a:prstGeom>
        </p:spPr>
        <p:txBody>
          <a:bodyPr wrap="square">
            <a:spAutoFit/>
          </a:bodyPr>
          <a:lstStyle/>
          <a:p>
            <a:pPr eaLnBrk="1" hangingPunct="1"/>
            <a:r>
              <a:rPr lang="ru-RU" sz="1200" dirty="0"/>
              <a:t>Блокируются атаки классов «переполнение буфера» </a:t>
            </a:r>
            <a:r>
              <a:rPr lang="ru-RU" sz="1200" dirty="0" smtClean="0"/>
              <a:t>и </a:t>
            </a:r>
            <a:r>
              <a:rPr lang="en-US" sz="1200" dirty="0"/>
              <a:t>Thread Injection</a:t>
            </a:r>
          </a:p>
        </p:txBody>
      </p:sp>
      <p:sp>
        <p:nvSpPr>
          <p:cNvPr id="48" name="Rectangle 47"/>
          <p:cNvSpPr/>
          <p:nvPr/>
        </p:nvSpPr>
        <p:spPr bwMode="auto">
          <a:xfrm>
            <a:off x="6506518" y="5645324"/>
            <a:ext cx="2301052" cy="377078"/>
          </a:xfrm>
          <a:prstGeom prst="rect">
            <a:avLst/>
          </a:prstGeom>
          <a:no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kumimoji="0" lang="ru-RU" sz="2000" i="0" u="none" strike="noStrike" cap="none" normalizeH="0" baseline="0" dirty="0" smtClean="0">
                <a:ln>
                  <a:noFill/>
                </a:ln>
                <a:effectLst/>
                <a:latin typeface="Arial" pitchFamily="34" charset="0"/>
                <a:cs typeface="Arial" pitchFamily="34" charset="0"/>
              </a:rPr>
              <a:t>Вирус</a:t>
            </a:r>
          </a:p>
        </p:txBody>
      </p:sp>
      <p:sp>
        <p:nvSpPr>
          <p:cNvPr id="60" name="Rectangle 59"/>
          <p:cNvSpPr/>
          <p:nvPr/>
        </p:nvSpPr>
        <p:spPr bwMode="auto">
          <a:xfrm>
            <a:off x="6417769" y="1050282"/>
            <a:ext cx="2389801" cy="377078"/>
          </a:xfrm>
          <a:prstGeom prst="rect">
            <a:avLst/>
          </a:prstGeom>
          <a:no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ru-RU" sz="2000" dirty="0" smtClean="0">
                <a:latin typeface="Arial" pitchFamily="34" charset="0"/>
                <a:cs typeface="Arial" pitchFamily="34" charset="0"/>
              </a:rPr>
              <a:t>Злоумышленник</a:t>
            </a:r>
            <a:endParaRPr kumimoji="0" lang="ru-RU" sz="2000" i="0" u="none" strike="noStrike" cap="none" normalizeH="0" baseline="0" dirty="0" smtClean="0">
              <a:ln>
                <a:noFill/>
              </a:ln>
              <a:effectLst/>
              <a:latin typeface="Arial" pitchFamily="34" charset="0"/>
              <a:cs typeface="Arial" pitchFamily="34" charset="0"/>
            </a:endParaRPr>
          </a:p>
        </p:txBody>
      </p:sp>
      <p:sp>
        <p:nvSpPr>
          <p:cNvPr id="49" name="Rectangle 48"/>
          <p:cNvSpPr/>
          <p:nvPr/>
        </p:nvSpPr>
        <p:spPr>
          <a:xfrm>
            <a:off x="6592941" y="1510597"/>
            <a:ext cx="2214628" cy="424732"/>
          </a:xfrm>
          <a:prstGeom prst="rect">
            <a:avLst/>
          </a:prstGeom>
        </p:spPr>
        <p:txBody>
          <a:bodyPr wrap="square">
            <a:spAutoFit/>
          </a:bodyPr>
          <a:lstStyle/>
          <a:p>
            <a:pPr>
              <a:lnSpc>
                <a:spcPct val="90000"/>
              </a:lnSpc>
              <a:spcBef>
                <a:spcPts val="0"/>
              </a:spcBef>
              <a:spcAft>
                <a:spcPts val="800"/>
              </a:spcAft>
            </a:pPr>
            <a:r>
              <a:rPr lang="ru-RU" sz="1200" dirty="0" err="1" smtClean="0">
                <a:solidFill>
                  <a:schemeClr val="bg2">
                    <a:lumMod val="50000"/>
                  </a:schemeClr>
                </a:solidFill>
                <a:latin typeface="Calibri" pitchFamily="34" charset="0"/>
              </a:rPr>
              <a:t>Недоверенная</a:t>
            </a:r>
            <a:r>
              <a:rPr lang="ru-RU" sz="1200" dirty="0" smtClean="0">
                <a:solidFill>
                  <a:schemeClr val="bg2">
                    <a:lumMod val="50000"/>
                  </a:schemeClr>
                </a:solidFill>
                <a:latin typeface="Calibri" pitchFamily="34" charset="0"/>
              </a:rPr>
              <a:t>  пользовательская активность</a:t>
            </a:r>
            <a:r>
              <a:rPr lang="en-US" sz="1200" dirty="0" smtClean="0">
                <a:solidFill>
                  <a:schemeClr val="bg2">
                    <a:lumMod val="50000"/>
                  </a:schemeClr>
                </a:solidFill>
                <a:latin typeface="Calibri" pitchFamily="34" charset="0"/>
              </a:rPr>
              <a:t> </a:t>
            </a:r>
            <a:endParaRPr lang="en-US" sz="1200" dirty="0">
              <a:solidFill>
                <a:schemeClr val="bg2">
                  <a:lumMod val="50000"/>
                </a:schemeClr>
              </a:solidFill>
              <a:latin typeface="Calibri" pitchFamily="34" charset="0"/>
            </a:endParaRPr>
          </a:p>
        </p:txBody>
      </p:sp>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686" y="1647173"/>
            <a:ext cx="1596461" cy="1596461"/>
          </a:xfrm>
          <a:prstGeom prst="rect">
            <a:avLst/>
          </a:prstGeom>
        </p:spPr>
      </p:pic>
      <p:pic>
        <p:nvPicPr>
          <p:cNvPr id="51" name="Picture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 y="4001897"/>
            <a:ext cx="1950720" cy="1950720"/>
          </a:xfrm>
          <a:prstGeom prst="rect">
            <a:avLst/>
          </a:prstGeom>
        </p:spPr>
      </p:pic>
      <p:sp>
        <p:nvSpPr>
          <p:cNvPr id="52" name="TextBox 51"/>
          <p:cNvSpPr txBox="1"/>
          <p:nvPr/>
        </p:nvSpPr>
        <p:spPr bwMode="ltGray">
          <a:xfrm>
            <a:off x="1073414" y="1050281"/>
            <a:ext cx="902035" cy="349049"/>
          </a:xfrm>
          <a:prstGeom prst="rect">
            <a:avLst/>
          </a:prstGeom>
          <a:noFill/>
          <a:ln w="9525">
            <a:noFill/>
            <a:miter lim="800000"/>
            <a:headEnd/>
            <a:tailEnd/>
          </a:ln>
        </p:spPr>
        <p:txBody>
          <a:bodyPr wrap="square" lIns="91419" tIns="45710" rIns="91419" bIns="45710" rtlCol="0" anchor="t" anchorCtr="0">
            <a:noAutofit/>
          </a:bodyPr>
          <a:lstStyle/>
          <a:p>
            <a:pPr algn="ctr">
              <a:lnSpc>
                <a:spcPct val="90000"/>
              </a:lnSpc>
              <a:spcBef>
                <a:spcPts val="0"/>
              </a:spcBef>
              <a:spcAft>
                <a:spcPts val="800"/>
              </a:spcAft>
            </a:pPr>
            <a:r>
              <a:rPr lang="en-US" sz="2000" dirty="0" smtClean="0">
                <a:latin typeface="Arial" pitchFamily="34" charset="0"/>
                <a:cs typeface="Arial" pitchFamily="34" charset="0"/>
              </a:rPr>
              <a:t>ATM</a:t>
            </a:r>
            <a:endParaRPr lang="ru-RU" sz="2000" dirty="0" err="1" smtClean="0">
              <a:latin typeface="Arial" pitchFamily="34" charset="0"/>
              <a:cs typeface="Arial" pitchFamily="34" charset="0"/>
            </a:endParaRPr>
          </a:p>
        </p:txBody>
      </p:sp>
      <p:sp>
        <p:nvSpPr>
          <p:cNvPr id="65" name="TextBox 64"/>
          <p:cNvSpPr txBox="1"/>
          <p:nvPr/>
        </p:nvSpPr>
        <p:spPr bwMode="ltGray">
          <a:xfrm>
            <a:off x="310551" y="3367549"/>
            <a:ext cx="2122098" cy="349049"/>
          </a:xfrm>
          <a:prstGeom prst="rect">
            <a:avLst/>
          </a:prstGeom>
          <a:noFill/>
          <a:ln w="9525">
            <a:noFill/>
            <a:miter lim="800000"/>
            <a:headEnd/>
            <a:tailEnd/>
          </a:ln>
        </p:spPr>
        <p:txBody>
          <a:bodyPr wrap="square" lIns="91419" tIns="45710" rIns="91419" bIns="45710" rtlCol="0" anchor="t" anchorCtr="0">
            <a:noAutofit/>
          </a:bodyPr>
          <a:lstStyle/>
          <a:p>
            <a:pPr algn="ctr">
              <a:lnSpc>
                <a:spcPct val="90000"/>
              </a:lnSpc>
              <a:spcBef>
                <a:spcPts val="0"/>
              </a:spcBef>
              <a:spcAft>
                <a:spcPts val="800"/>
              </a:spcAft>
            </a:pPr>
            <a:r>
              <a:rPr lang="ru-RU" sz="2000" dirty="0" smtClean="0">
                <a:latin typeface="Arial" pitchFamily="34" charset="0"/>
                <a:cs typeface="Arial" pitchFamily="34" charset="0"/>
              </a:rPr>
              <a:t>Мобильный киоск</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182881" y="1523669"/>
            <a:ext cx="6569488" cy="390806"/>
          </a:xfrm>
          <a:prstGeom prst="rect">
            <a:avLst/>
          </a:prstGeom>
          <a:solidFill>
            <a:schemeClr val="accent2">
              <a:lumMod val="60000"/>
              <a:lumOff val="40000"/>
              <a:alpha val="30000"/>
            </a:schemeClr>
          </a:solid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sz="2000" b="1" dirty="0">
                <a:solidFill>
                  <a:srgbClr val="FFCC00"/>
                </a:solidFill>
                <a:latin typeface="+mn-lt"/>
              </a:rPr>
              <a:t>Prevention</a:t>
            </a:r>
          </a:p>
        </p:txBody>
      </p:sp>
      <p:sp>
        <p:nvSpPr>
          <p:cNvPr id="10" name="Rectangle 9"/>
          <p:cNvSpPr/>
          <p:nvPr/>
        </p:nvSpPr>
        <p:spPr bwMode="auto">
          <a:xfrm>
            <a:off x="182880" y="1993392"/>
            <a:ext cx="2135018" cy="4152137"/>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9" name="Rectangle 8"/>
          <p:cNvSpPr/>
          <p:nvPr/>
        </p:nvSpPr>
        <p:spPr bwMode="auto">
          <a:xfrm>
            <a:off x="182880" y="529501"/>
            <a:ext cx="2135018" cy="899160"/>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Поведенческий контроль</a:t>
            </a:r>
            <a:endParaRPr kumimoji="0" lang="en-US" sz="2000" b="1" i="0" u="none" strike="noStrike" cap="none" normalizeH="0" baseline="0" dirty="0" err="1" smtClean="0">
              <a:ln>
                <a:noFill/>
              </a:ln>
              <a:solidFill>
                <a:srgbClr val="FFCC00"/>
              </a:solidFill>
              <a:effectLst/>
              <a:latin typeface="+mn-lt"/>
            </a:endParaRPr>
          </a:p>
        </p:txBody>
      </p:sp>
      <p:sp>
        <p:nvSpPr>
          <p:cNvPr id="5" name="Content Placeholder 4"/>
          <p:cNvSpPr>
            <a:spLocks noGrp="1"/>
          </p:cNvSpPr>
          <p:nvPr>
            <p:ph idx="1"/>
          </p:nvPr>
        </p:nvSpPr>
        <p:spPr>
          <a:xfrm>
            <a:off x="182881" y="2176272"/>
            <a:ext cx="2135017" cy="3800322"/>
          </a:xfrm>
        </p:spPr>
        <p:txBody>
          <a:bodyPr>
            <a:normAutofit/>
          </a:bodyPr>
          <a:lstStyle/>
          <a:p>
            <a:r>
              <a:rPr lang="ru-RU" sz="1800" dirty="0" smtClean="0"/>
              <a:t>Ограничение приложений и ОС на основе поведения</a:t>
            </a:r>
            <a:endParaRPr lang="en-US" sz="1800" dirty="0" smtClean="0"/>
          </a:p>
          <a:p>
            <a:r>
              <a:rPr lang="en-US" sz="1800" dirty="0" smtClean="0"/>
              <a:t> </a:t>
            </a:r>
            <a:r>
              <a:rPr lang="ru-RU" sz="1800" dirty="0" smtClean="0"/>
              <a:t>Защита от переполнения буфера</a:t>
            </a:r>
            <a:endParaRPr lang="en-US" sz="1800" dirty="0" smtClean="0"/>
          </a:p>
          <a:p>
            <a:r>
              <a:rPr lang="ru-RU" sz="1800" dirty="0" smtClean="0"/>
              <a:t>Белые списки</a:t>
            </a:r>
            <a:endParaRPr lang="en-US" sz="1800" dirty="0" smtClean="0"/>
          </a:p>
          <a:p>
            <a:r>
              <a:rPr lang="ru-RU" sz="1800" dirty="0" smtClean="0"/>
              <a:t>Защита от атак нулевого дня</a:t>
            </a:r>
            <a:endParaRPr lang="en-US" sz="1800" dirty="0" smtClean="0"/>
          </a:p>
          <a:p>
            <a:r>
              <a:rPr lang="ru-RU" sz="1800" dirty="0" smtClean="0"/>
              <a:t>Защита от </a:t>
            </a:r>
            <a:r>
              <a:rPr lang="ru-RU" sz="1800" dirty="0" err="1" smtClean="0"/>
              <a:t>эксплойтов</a:t>
            </a:r>
            <a:endParaRPr lang="en-US" sz="1800" dirty="0"/>
          </a:p>
        </p:txBody>
      </p:sp>
      <p:sp>
        <p:nvSpPr>
          <p:cNvPr id="12" name="TextBox 11"/>
          <p:cNvSpPr txBox="1"/>
          <p:nvPr/>
        </p:nvSpPr>
        <p:spPr bwMode="ltGray">
          <a:xfrm>
            <a:off x="4856480" y="451104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smtClean="0">
              <a:solidFill>
                <a:schemeClr val="bg2">
                  <a:lumMod val="50000"/>
                </a:schemeClr>
              </a:solidFill>
              <a:latin typeface="Calibri" pitchFamily="34" charset="0"/>
            </a:endParaRPr>
          </a:p>
        </p:txBody>
      </p:sp>
      <p:sp>
        <p:nvSpPr>
          <p:cNvPr id="15" name="Rectangle 14"/>
          <p:cNvSpPr/>
          <p:nvPr/>
        </p:nvSpPr>
        <p:spPr bwMode="auto">
          <a:xfrm>
            <a:off x="2456594" y="1993391"/>
            <a:ext cx="2113280" cy="4162859"/>
          </a:xfrm>
          <a:prstGeom prst="rect">
            <a:avLst/>
          </a:prstGeom>
          <a:solidFill>
            <a:schemeClr val="accent2">
              <a:lumMod val="60000"/>
              <a:lumOff val="40000"/>
              <a:alpha val="50000"/>
            </a:schemeClr>
          </a:solid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lnSpc>
                <a:spcPct val="90000"/>
              </a:lnSpc>
            </a:pPr>
            <a:endParaRPr lang="en-US" dirty="0">
              <a:solidFill>
                <a:schemeClr val="bg1"/>
              </a:solidFill>
              <a:latin typeface="+mn-lt"/>
            </a:endParaRPr>
          </a:p>
        </p:txBody>
      </p:sp>
      <p:sp>
        <p:nvSpPr>
          <p:cNvPr id="17" name="Content Placeholder 4"/>
          <p:cNvSpPr>
            <a:spLocks noGrp="1"/>
          </p:cNvSpPr>
          <p:nvPr>
            <p:ph idx="1"/>
          </p:nvPr>
        </p:nvSpPr>
        <p:spPr>
          <a:xfrm>
            <a:off x="2456594" y="2176272"/>
            <a:ext cx="2113280" cy="3969257"/>
          </a:xfrm>
        </p:spPr>
        <p:txBody>
          <a:bodyPr>
            <a:normAutofit/>
          </a:bodyPr>
          <a:lstStyle/>
          <a:p>
            <a:r>
              <a:rPr lang="ru-RU" sz="1800" dirty="0" smtClean="0"/>
              <a:t>Контроль файлов настроек</a:t>
            </a:r>
            <a:endParaRPr lang="en-US" sz="1800" dirty="0" smtClean="0"/>
          </a:p>
          <a:p>
            <a:r>
              <a:rPr lang="ru-RU" sz="1800" dirty="0" smtClean="0"/>
              <a:t>Применение политик безопасности</a:t>
            </a:r>
            <a:endParaRPr lang="en-US" sz="1800" dirty="0" smtClean="0"/>
          </a:p>
          <a:p>
            <a:r>
              <a:rPr lang="ru-RU" sz="1800" dirty="0" smtClean="0"/>
              <a:t>Понижение прав пользователей</a:t>
            </a:r>
            <a:endParaRPr lang="en-US" sz="1800" dirty="0" smtClean="0"/>
          </a:p>
          <a:p>
            <a:r>
              <a:rPr lang="ru-RU" sz="1800" dirty="0" smtClean="0"/>
              <a:t>Ограничение внешних носителей</a:t>
            </a:r>
            <a:endParaRPr lang="en-US" sz="1800" dirty="0" smtClean="0"/>
          </a:p>
          <a:p>
            <a:r>
              <a:rPr lang="ru-RU" sz="1800" dirty="0" smtClean="0"/>
              <a:t>Защита </a:t>
            </a:r>
            <a:r>
              <a:rPr lang="en-US" sz="1800" dirty="0" err="1" smtClean="0"/>
              <a:t>vSphere</a:t>
            </a:r>
            <a:endParaRPr lang="en-US" sz="1800" dirty="0"/>
          </a:p>
        </p:txBody>
      </p:sp>
      <p:sp>
        <p:nvSpPr>
          <p:cNvPr id="19" name="Rectangle 18"/>
          <p:cNvSpPr/>
          <p:nvPr/>
        </p:nvSpPr>
        <p:spPr bwMode="auto">
          <a:xfrm>
            <a:off x="4691793" y="1993392"/>
            <a:ext cx="2060575" cy="4152137"/>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lnSpc>
                <a:spcPct val="90000"/>
              </a:lnSpc>
            </a:pPr>
            <a:endParaRPr lang="en-US" dirty="0" err="1">
              <a:solidFill>
                <a:schemeClr val="bg1"/>
              </a:solidFill>
              <a:latin typeface="+mn-lt"/>
            </a:endParaRPr>
          </a:p>
        </p:txBody>
      </p:sp>
      <p:sp>
        <p:nvSpPr>
          <p:cNvPr id="21" name="Content Placeholder 4"/>
          <p:cNvSpPr>
            <a:spLocks noGrp="1"/>
          </p:cNvSpPr>
          <p:nvPr>
            <p:ph idx="1"/>
          </p:nvPr>
        </p:nvSpPr>
        <p:spPr>
          <a:xfrm>
            <a:off x="4735609" y="2176272"/>
            <a:ext cx="2016760" cy="3551894"/>
          </a:xfrm>
        </p:spPr>
        <p:txBody>
          <a:bodyPr>
            <a:normAutofit/>
          </a:bodyPr>
          <a:lstStyle/>
          <a:p>
            <a:r>
              <a:rPr lang="ru-RU" sz="1800" dirty="0" smtClean="0"/>
              <a:t>Ограничение доступа приложений в сеть</a:t>
            </a:r>
            <a:endParaRPr lang="en-US" sz="1800" dirty="0" smtClean="0"/>
          </a:p>
          <a:p>
            <a:r>
              <a:rPr lang="ru-RU" sz="1800" dirty="0" smtClean="0"/>
              <a:t>Ограничение исходящего и входящего трафика</a:t>
            </a:r>
            <a:endParaRPr lang="en-US" sz="1800" dirty="0" smtClean="0"/>
          </a:p>
          <a:p>
            <a:r>
              <a:rPr lang="ru-RU" sz="1800" dirty="0" smtClean="0"/>
              <a:t>Блокировка </a:t>
            </a:r>
            <a:r>
              <a:rPr lang="ru-RU" sz="1800" dirty="0" err="1" smtClean="0"/>
              <a:t>бекдоров</a:t>
            </a:r>
            <a:r>
              <a:rPr lang="ru-RU" sz="1800" dirty="0" smtClean="0"/>
              <a:t> </a:t>
            </a:r>
            <a:r>
              <a:rPr lang="en-US" sz="1800" dirty="0" smtClean="0"/>
              <a:t>(</a:t>
            </a:r>
            <a:r>
              <a:rPr lang="ru-RU" sz="1800" dirty="0" smtClean="0"/>
              <a:t>блокировка портов</a:t>
            </a:r>
            <a:r>
              <a:rPr lang="en-US" sz="1800" dirty="0" smtClean="0"/>
              <a:t>)</a:t>
            </a:r>
          </a:p>
        </p:txBody>
      </p:sp>
      <p:sp>
        <p:nvSpPr>
          <p:cNvPr id="25" name="Content Placeholder 4"/>
          <p:cNvSpPr>
            <a:spLocks noGrp="1"/>
          </p:cNvSpPr>
          <p:nvPr>
            <p:ph idx="1"/>
          </p:nvPr>
        </p:nvSpPr>
        <p:spPr>
          <a:xfrm>
            <a:off x="6888869" y="1993392"/>
            <a:ext cx="2060575" cy="4162858"/>
          </a:xfrm>
        </p:spPr>
        <p:txBody>
          <a:bodyPr>
            <a:normAutofit fontScale="92500"/>
          </a:bodyPr>
          <a:lstStyle/>
          <a:p>
            <a:r>
              <a:rPr lang="ru-RU" sz="1800" dirty="0" smtClean="0"/>
              <a:t>Мониторинг логов и событий безопасности</a:t>
            </a:r>
            <a:r>
              <a:rPr lang="en-US" sz="1800" dirty="0" smtClean="0"/>
              <a:t> </a:t>
            </a:r>
          </a:p>
          <a:p>
            <a:r>
              <a:rPr lang="ru-RU" sz="1800" dirty="0" smtClean="0"/>
              <a:t>Объединение логов и передача для хранения и отчетности</a:t>
            </a:r>
            <a:endParaRPr lang="en-US" sz="1800" dirty="0" smtClean="0"/>
          </a:p>
          <a:p>
            <a:r>
              <a:rPr lang="ru-RU" sz="1800" dirty="0" smtClean="0"/>
              <a:t>Мониторинг целостности файлов в режиме реального времени</a:t>
            </a:r>
            <a:endParaRPr lang="en-US" sz="1800" dirty="0" smtClean="0"/>
          </a:p>
          <a:p>
            <a:r>
              <a:rPr lang="ru-RU" sz="1800" dirty="0" smtClean="0"/>
              <a:t>Настройка действий по событиям</a:t>
            </a:r>
            <a:endParaRPr lang="en-US" sz="1800" dirty="0"/>
          </a:p>
        </p:txBody>
      </p:sp>
      <p:sp>
        <p:nvSpPr>
          <p:cNvPr id="41" name="Title 1"/>
          <p:cNvSpPr>
            <a:spLocks noGrp="1"/>
          </p:cNvSpPr>
          <p:nvPr>
            <p:ph type="title"/>
          </p:nvPr>
        </p:nvSpPr>
        <p:spPr>
          <a:xfrm>
            <a:off x="182880" y="142875"/>
            <a:ext cx="8489633" cy="365125"/>
          </a:xfrm>
        </p:spPr>
        <p:txBody>
          <a:bodyPr/>
          <a:lstStyle/>
          <a:p>
            <a:r>
              <a:rPr lang="ru-RU" dirty="0" smtClean="0"/>
              <a:t>Основные компоненты </a:t>
            </a:r>
            <a:r>
              <a:rPr lang="en-US" dirty="0" smtClean="0"/>
              <a:t>SCSP</a:t>
            </a:r>
            <a:endParaRPr lang="en-IE" dirty="0"/>
          </a:p>
        </p:txBody>
      </p:sp>
      <p:sp>
        <p:nvSpPr>
          <p:cNvPr id="29" name="Rectangle 28"/>
          <p:cNvSpPr/>
          <p:nvPr/>
        </p:nvSpPr>
        <p:spPr bwMode="auto">
          <a:xfrm>
            <a:off x="2434856" y="540842"/>
            <a:ext cx="2135018" cy="899160"/>
          </a:xfrm>
          <a:prstGeom prst="rect">
            <a:avLst/>
          </a:prstGeom>
          <a:solidFill>
            <a:schemeClr val="accent2">
              <a:lumMod val="60000"/>
              <a:lumOff val="40000"/>
              <a:alpha val="30000"/>
            </a:schemeClr>
          </a:solid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Контроль  системы</a:t>
            </a:r>
            <a:endParaRPr kumimoji="0" lang="en-US" sz="2000" b="1" i="0" u="none" strike="noStrike" cap="none" normalizeH="0" baseline="0" dirty="0" err="1" smtClean="0">
              <a:ln>
                <a:noFill/>
              </a:ln>
              <a:solidFill>
                <a:srgbClr val="FFCC00"/>
              </a:solidFill>
              <a:effectLst/>
              <a:latin typeface="+mn-lt"/>
            </a:endParaRPr>
          </a:p>
        </p:txBody>
      </p:sp>
      <p:sp>
        <p:nvSpPr>
          <p:cNvPr id="42" name="Rectangle 41"/>
          <p:cNvSpPr/>
          <p:nvPr/>
        </p:nvSpPr>
        <p:spPr bwMode="auto">
          <a:xfrm>
            <a:off x="4691793" y="532513"/>
            <a:ext cx="2060575" cy="899160"/>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Сетевая защита</a:t>
            </a:r>
            <a:endParaRPr kumimoji="0" lang="en-US" sz="2000" b="1" i="0" u="none" strike="noStrike" cap="none" normalizeH="0" baseline="0" dirty="0" err="1" smtClean="0">
              <a:ln>
                <a:noFill/>
              </a:ln>
              <a:solidFill>
                <a:srgbClr val="FFCC00"/>
              </a:solidFill>
              <a:effectLst/>
              <a:latin typeface="+mn-lt"/>
            </a:endParaRPr>
          </a:p>
        </p:txBody>
      </p:sp>
      <p:sp>
        <p:nvSpPr>
          <p:cNvPr id="43" name="Rectangle 42"/>
          <p:cNvSpPr/>
          <p:nvPr/>
        </p:nvSpPr>
        <p:spPr bwMode="auto">
          <a:xfrm>
            <a:off x="6888869" y="533041"/>
            <a:ext cx="2060575" cy="899160"/>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Аудит</a:t>
            </a:r>
            <a:br>
              <a:rPr lang="ru-RU" sz="2000" b="1" dirty="0" smtClean="0">
                <a:solidFill>
                  <a:srgbClr val="FFCC00"/>
                </a:solidFill>
                <a:latin typeface="+mn-lt"/>
              </a:rPr>
            </a:br>
            <a:r>
              <a:rPr lang="ru-RU" sz="2000" b="1" dirty="0" smtClean="0">
                <a:solidFill>
                  <a:srgbClr val="FFCC00"/>
                </a:solidFill>
                <a:latin typeface="+mn-lt"/>
              </a:rPr>
              <a:t>Оповещения</a:t>
            </a:r>
            <a:endParaRPr kumimoji="0" lang="en-US" sz="2000" b="1" i="0" u="none" strike="noStrike" cap="none" normalizeH="0" baseline="0" dirty="0" err="1" smtClean="0">
              <a:ln>
                <a:noFill/>
              </a:ln>
              <a:solidFill>
                <a:srgbClr val="FFCC00"/>
              </a:solidFill>
              <a:effectLst/>
              <a:latin typeface="+mn-lt"/>
            </a:endParaRPr>
          </a:p>
        </p:txBody>
      </p:sp>
      <p:sp>
        <p:nvSpPr>
          <p:cNvPr id="44" name="Rectangle 43"/>
          <p:cNvSpPr/>
          <p:nvPr/>
        </p:nvSpPr>
        <p:spPr bwMode="auto">
          <a:xfrm>
            <a:off x="6888869" y="1523669"/>
            <a:ext cx="2060575" cy="390806"/>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sz="2000" b="1" dirty="0" smtClean="0">
                <a:solidFill>
                  <a:srgbClr val="FFCC00"/>
                </a:solidFill>
                <a:latin typeface="+mn-lt"/>
              </a:rPr>
              <a:t>Detection</a:t>
            </a:r>
            <a:endParaRPr lang="en-US" sz="2000" b="1" dirty="0">
              <a:solidFill>
                <a:srgbClr val="FFCC00"/>
              </a:solidFill>
              <a:latin typeface="+mn-lt"/>
            </a:endParaRPr>
          </a:p>
        </p:txBody>
      </p:sp>
      <p:sp>
        <p:nvSpPr>
          <p:cNvPr id="45" name="Rectangle 44"/>
          <p:cNvSpPr/>
          <p:nvPr/>
        </p:nvSpPr>
        <p:spPr bwMode="auto">
          <a:xfrm>
            <a:off x="6888869" y="1993392"/>
            <a:ext cx="2060575" cy="4152137"/>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lnSpc>
                <a:spcPct val="90000"/>
              </a:lnSpc>
            </a:pPr>
            <a:endParaRPr lang="en-US" dirty="0" err="1">
              <a:solidFill>
                <a:schemeClr val="bg1"/>
              </a:solidFill>
              <a:latin typeface="+mn-lt"/>
            </a:endParaRPr>
          </a:p>
        </p:txBody>
      </p:sp>
    </p:spTree>
    <p:extLst>
      <p:ext uri="{BB962C8B-B14F-4D97-AF65-F5344CB8AC3E}">
        <p14:creationId xmlns:p14="http://schemas.microsoft.com/office/powerpoint/2010/main" val="777063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3B193C-9945-6349-96A0-4C354687EFF5}" type="slidenum">
              <a:rPr lang="en-US" smtClean="0"/>
              <a:pPr/>
              <a:t>16</a:t>
            </a:fld>
            <a:endParaRPr lang="en-US" dirty="0"/>
          </a:p>
        </p:txBody>
      </p:sp>
      <p:sp>
        <p:nvSpPr>
          <p:cNvPr id="5" name="TextBox 4"/>
          <p:cNvSpPr txBox="1"/>
          <p:nvPr/>
        </p:nvSpPr>
        <p:spPr bwMode="ltGray">
          <a:xfrm>
            <a:off x="513567" y="1553227"/>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IE" sz="2000" dirty="0" err="1" smtClean="0">
              <a:solidFill>
                <a:schemeClr val="bg2">
                  <a:lumMod val="50000"/>
                </a:schemeClr>
              </a:solidFill>
              <a:latin typeface="Calibri" pitchFamily="34" charset="0"/>
            </a:endParaRPr>
          </a:p>
        </p:txBody>
      </p:sp>
      <p:sp>
        <p:nvSpPr>
          <p:cNvPr id="6" name="TextBox 5"/>
          <p:cNvSpPr txBox="1"/>
          <p:nvPr/>
        </p:nvSpPr>
        <p:spPr bwMode="ltGray">
          <a:xfrm>
            <a:off x="200416" y="1615857"/>
            <a:ext cx="3407079" cy="3788153"/>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IE" sz="1600" dirty="0" err="1" smtClean="0">
              <a:solidFill>
                <a:schemeClr val="bg2">
                  <a:lumMod val="50000"/>
                </a:schemeClr>
              </a:solidFill>
              <a:latin typeface="Arial" pitchFamily="34" charset="0"/>
              <a:cs typeface="Arial" pitchFamily="34" charset="0"/>
            </a:endParaRPr>
          </a:p>
        </p:txBody>
      </p:sp>
      <p:sp>
        <p:nvSpPr>
          <p:cNvPr id="8" name="TextBox 7"/>
          <p:cNvSpPr txBox="1"/>
          <p:nvPr/>
        </p:nvSpPr>
        <p:spPr bwMode="ltGray">
          <a:xfrm>
            <a:off x="688932" y="2179529"/>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IE" sz="2000" dirty="0" err="1" smtClean="0">
              <a:solidFill>
                <a:schemeClr val="bg2">
                  <a:lumMod val="50000"/>
                </a:schemeClr>
              </a:solidFill>
              <a:latin typeface="Calibri" pitchFamily="34" charset="0"/>
            </a:endParaRPr>
          </a:p>
        </p:txBody>
      </p:sp>
      <p:sp>
        <p:nvSpPr>
          <p:cNvPr id="9" name="Rectangle 8"/>
          <p:cNvSpPr/>
          <p:nvPr/>
        </p:nvSpPr>
        <p:spPr>
          <a:xfrm>
            <a:off x="175366" y="1066800"/>
            <a:ext cx="3811462" cy="1200329"/>
          </a:xfrm>
          <a:prstGeom prst="rect">
            <a:avLst/>
          </a:prstGeom>
        </p:spPr>
        <p:txBody>
          <a:bodyPr wrap="square">
            <a:spAutoFit/>
          </a:bodyPr>
          <a:lstStyle/>
          <a:p>
            <a:r>
              <a:rPr lang="en-US" b="1" dirty="0" smtClean="0"/>
              <a:t>“</a:t>
            </a:r>
            <a:r>
              <a:rPr lang="ru-RU" b="1" dirty="0" smtClean="0"/>
              <a:t>Ошибки в настройке системы приводят к утечке данных</a:t>
            </a:r>
            <a:r>
              <a:rPr lang="en-US" b="1" dirty="0" smtClean="0"/>
              <a:t>”</a:t>
            </a:r>
          </a:p>
        </p:txBody>
      </p:sp>
      <p:sp>
        <p:nvSpPr>
          <p:cNvPr id="10" name="TextBox 9"/>
          <p:cNvSpPr txBox="1"/>
          <p:nvPr/>
        </p:nvSpPr>
        <p:spPr bwMode="ltGray">
          <a:xfrm>
            <a:off x="175365" y="3056351"/>
            <a:ext cx="343213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Font typeface="Wingdings" pitchFamily="2" charset="2"/>
              <a:buChar char="§"/>
            </a:pPr>
            <a:r>
              <a:rPr lang="en-US" sz="2000" dirty="0" smtClean="0">
                <a:solidFill>
                  <a:schemeClr val="bg2">
                    <a:lumMod val="50000"/>
                  </a:schemeClr>
                </a:solidFill>
                <a:latin typeface="Calibri" pitchFamily="34" charset="0"/>
              </a:rPr>
              <a:t> </a:t>
            </a:r>
            <a:r>
              <a:rPr lang="ru-RU" sz="2000" b="1" dirty="0">
                <a:solidFill>
                  <a:schemeClr val="bg2">
                    <a:lumMod val="50000"/>
                  </a:schemeClr>
                </a:solidFill>
                <a:latin typeface="Calibri" pitchFamily="34" charset="0"/>
              </a:rPr>
              <a:t>Использование </a:t>
            </a:r>
            <a:r>
              <a:rPr lang="ru-RU" sz="2000" b="1" dirty="0" smtClean="0">
                <a:solidFill>
                  <a:schemeClr val="bg2">
                    <a:lumMod val="50000"/>
                  </a:schemeClr>
                </a:solidFill>
                <a:latin typeface="Calibri" pitchFamily="34" charset="0"/>
              </a:rPr>
              <a:t>стандартных</a:t>
            </a:r>
            <a:br>
              <a:rPr lang="ru-RU" sz="2000" b="1" dirty="0" smtClean="0">
                <a:solidFill>
                  <a:schemeClr val="bg2">
                    <a:lumMod val="50000"/>
                  </a:schemeClr>
                </a:solidFill>
                <a:latin typeface="Calibri" pitchFamily="34" charset="0"/>
              </a:rPr>
            </a:br>
            <a:r>
              <a:rPr lang="ru-RU" sz="2000" b="1" dirty="0" smtClean="0">
                <a:solidFill>
                  <a:schemeClr val="bg2">
                    <a:lumMod val="50000"/>
                  </a:schemeClr>
                </a:solidFill>
                <a:latin typeface="Calibri" pitchFamily="34" charset="0"/>
              </a:rPr>
              <a:t>паролей </a:t>
            </a:r>
            <a:r>
              <a:rPr lang="ru-RU" sz="2000" b="1" dirty="0">
                <a:solidFill>
                  <a:schemeClr val="bg2">
                    <a:lumMod val="50000"/>
                  </a:schemeClr>
                </a:solidFill>
                <a:latin typeface="Calibri" pitchFamily="34" charset="0"/>
              </a:rPr>
              <a:t>для предоставления</a:t>
            </a:r>
            <a:br>
              <a:rPr lang="ru-RU" sz="2000" b="1" dirty="0">
                <a:solidFill>
                  <a:schemeClr val="bg2">
                    <a:lumMod val="50000"/>
                  </a:schemeClr>
                </a:solidFill>
                <a:latin typeface="Calibri" pitchFamily="34" charset="0"/>
              </a:rPr>
            </a:br>
            <a:r>
              <a:rPr lang="ru-RU" sz="2000" b="1" dirty="0" smtClean="0">
                <a:solidFill>
                  <a:schemeClr val="bg2">
                    <a:lumMod val="50000"/>
                  </a:schemeClr>
                </a:solidFill>
                <a:latin typeface="Calibri" pitchFamily="34" charset="0"/>
              </a:rPr>
              <a:t>доступа</a:t>
            </a:r>
            <a:endParaRPr lang="ru-RU" sz="2000" b="1" dirty="0">
              <a:solidFill>
                <a:schemeClr val="bg2">
                  <a:lumMod val="50000"/>
                </a:schemeClr>
              </a:solidFill>
              <a:latin typeface="Calibri" pitchFamily="34" charset="0"/>
            </a:endParaRPr>
          </a:p>
          <a:p>
            <a:pPr>
              <a:lnSpc>
                <a:spcPct val="90000"/>
              </a:lnSpc>
              <a:spcBef>
                <a:spcPts val="0"/>
              </a:spcBef>
              <a:spcAft>
                <a:spcPts val="800"/>
              </a:spcAft>
              <a:buFont typeface="Wingdings" pitchFamily="2" charset="2"/>
              <a:buChar char="§"/>
            </a:pPr>
            <a:r>
              <a:rPr lang="ru-RU" sz="2000" b="1" dirty="0" smtClean="0">
                <a:solidFill>
                  <a:schemeClr val="bg2">
                    <a:lumMod val="50000"/>
                  </a:schemeClr>
                </a:solidFill>
                <a:latin typeface="Calibri" pitchFamily="34" charset="0"/>
              </a:rPr>
              <a:t>Отсутствие шифрования и </a:t>
            </a:r>
            <a:br>
              <a:rPr lang="ru-RU" sz="2000" b="1" dirty="0" smtClean="0">
                <a:solidFill>
                  <a:schemeClr val="bg2">
                    <a:lumMod val="50000"/>
                  </a:schemeClr>
                </a:solidFill>
                <a:latin typeface="Calibri" pitchFamily="34" charset="0"/>
              </a:rPr>
            </a:br>
            <a:r>
              <a:rPr lang="ru-RU" sz="2000" b="1" dirty="0" smtClean="0">
                <a:solidFill>
                  <a:schemeClr val="bg2">
                    <a:lumMod val="50000"/>
                  </a:schemeClr>
                </a:solidFill>
                <a:latin typeface="Calibri" pitchFamily="34" charset="0"/>
              </a:rPr>
              <a:t>полный доступ к серверам</a:t>
            </a:r>
            <a:endParaRPr lang="en-US" sz="2000" b="1" dirty="0" smtClean="0">
              <a:solidFill>
                <a:schemeClr val="bg2">
                  <a:lumMod val="50000"/>
                </a:schemeClr>
              </a:solidFill>
              <a:latin typeface="Calibri" pitchFamily="34" charset="0"/>
            </a:endParaRPr>
          </a:p>
          <a:p>
            <a:pPr>
              <a:lnSpc>
                <a:spcPct val="90000"/>
              </a:lnSpc>
              <a:spcBef>
                <a:spcPts val="0"/>
              </a:spcBef>
              <a:spcAft>
                <a:spcPts val="800"/>
              </a:spcAft>
            </a:pPr>
            <a:endParaRPr lang="en-IE" sz="2000" b="1" dirty="0" err="1" smtClean="0">
              <a:solidFill>
                <a:schemeClr val="bg2">
                  <a:lumMod val="50000"/>
                </a:schemeClr>
              </a:solidFill>
              <a:latin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986827" y="371474"/>
            <a:ext cx="4838086" cy="5715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descr="31874-3_Main-Report_#2C12B0.jpg"/>
          <p:cNvPicPr>
            <a:picLocks noChangeAspect="1"/>
          </p:cNvPicPr>
          <p:nvPr/>
        </p:nvPicPr>
        <p:blipFill>
          <a:blip r:embed="rId3" cstate="print"/>
          <a:stretch>
            <a:fillRect/>
          </a:stretch>
        </p:blipFill>
        <p:spPr>
          <a:xfrm>
            <a:off x="2413927" y="2056992"/>
            <a:ext cx="2028824" cy="1069348"/>
          </a:xfrm>
          <a:prstGeom prst="rect">
            <a:avLst/>
          </a:prstGeom>
        </p:spPr>
      </p:pic>
      <p:grpSp>
        <p:nvGrpSpPr>
          <p:cNvPr id="11" name="Group 70"/>
          <p:cNvGrpSpPr>
            <a:grpSpLocks/>
          </p:cNvGrpSpPr>
          <p:nvPr/>
        </p:nvGrpSpPr>
        <p:grpSpPr bwMode="auto">
          <a:xfrm>
            <a:off x="3209373" y="1076059"/>
            <a:ext cx="1219200" cy="974128"/>
            <a:chOff x="3192" y="1012"/>
            <a:chExt cx="696" cy="452"/>
          </a:xfrm>
        </p:grpSpPr>
        <p:sp>
          <p:nvSpPr>
            <p:cNvPr id="12" name="Oval 71"/>
            <p:cNvSpPr>
              <a:spLocks noChangeArrowheads="1"/>
            </p:cNvSpPr>
            <p:nvPr/>
          </p:nvSpPr>
          <p:spPr bwMode="auto">
            <a:xfrm>
              <a:off x="3192" y="1300"/>
              <a:ext cx="696" cy="164"/>
            </a:xfrm>
            <a:prstGeom prst="ellipse">
              <a:avLst/>
            </a:prstGeom>
            <a:gradFill rotWithShape="1">
              <a:gsLst>
                <a:gs pos="0">
                  <a:schemeClr val="bg1">
                    <a:alpha val="0"/>
                  </a:schemeClr>
                </a:gs>
                <a:gs pos="100000">
                  <a:srgbClr val="877575">
                    <a:alpha val="49001"/>
                  </a:srgbClr>
                </a:gs>
              </a:gsLst>
              <a:lin ang="5400000" scaled="1"/>
            </a:gradFill>
            <a:ln w="9525">
              <a:noFill/>
              <a:round/>
              <a:headEnd/>
              <a:tailEnd/>
            </a:ln>
          </p:spPr>
          <p:txBody>
            <a:bodyPr wrap="none" anchor="ctr"/>
            <a:lstStyle/>
            <a:p>
              <a:pPr algn="ctr"/>
              <a:endParaRPr lang="en-US"/>
            </a:p>
          </p:txBody>
        </p:sp>
        <p:sp>
          <p:nvSpPr>
            <p:cNvPr id="13" name="Oval 72"/>
            <p:cNvSpPr>
              <a:spLocks noChangeArrowheads="1"/>
            </p:cNvSpPr>
            <p:nvPr/>
          </p:nvSpPr>
          <p:spPr bwMode="auto">
            <a:xfrm>
              <a:off x="3222" y="1282"/>
              <a:ext cx="642" cy="152"/>
            </a:xfrm>
            <a:prstGeom prst="ellipse">
              <a:avLst/>
            </a:prstGeom>
            <a:gradFill rotWithShape="1">
              <a:gsLst>
                <a:gs pos="0">
                  <a:schemeClr val="bg1"/>
                </a:gs>
                <a:gs pos="100000">
                  <a:srgbClr val="D5D5D5"/>
                </a:gs>
              </a:gsLst>
              <a:lin ang="5400000" scaled="1"/>
            </a:gradFill>
            <a:ln w="9525">
              <a:noFill/>
              <a:round/>
              <a:headEnd/>
              <a:tailEnd/>
            </a:ln>
          </p:spPr>
          <p:txBody>
            <a:bodyPr wrap="none" anchor="ctr"/>
            <a:lstStyle/>
            <a:p>
              <a:pPr algn="ctr"/>
              <a:endParaRPr lang="en-US"/>
            </a:p>
          </p:txBody>
        </p:sp>
        <p:grpSp>
          <p:nvGrpSpPr>
            <p:cNvPr id="14" name="Group 73"/>
            <p:cNvGrpSpPr>
              <a:grpSpLocks/>
            </p:cNvGrpSpPr>
            <p:nvPr/>
          </p:nvGrpSpPr>
          <p:grpSpPr bwMode="auto">
            <a:xfrm>
              <a:off x="3228" y="1012"/>
              <a:ext cx="643" cy="410"/>
              <a:chOff x="3228" y="1012"/>
              <a:chExt cx="643" cy="410"/>
            </a:xfrm>
          </p:grpSpPr>
          <p:sp>
            <p:nvSpPr>
              <p:cNvPr id="15" name="Oval 74"/>
              <p:cNvSpPr>
                <a:spLocks noChangeArrowheads="1"/>
              </p:cNvSpPr>
              <p:nvPr/>
            </p:nvSpPr>
            <p:spPr bwMode="auto">
              <a:xfrm>
                <a:off x="3228" y="1306"/>
                <a:ext cx="643" cy="116"/>
              </a:xfrm>
              <a:prstGeom prst="ellipse">
                <a:avLst/>
              </a:prstGeom>
              <a:gradFill rotWithShape="1">
                <a:gsLst>
                  <a:gs pos="0">
                    <a:schemeClr val="bg1"/>
                  </a:gs>
                  <a:gs pos="100000">
                    <a:schemeClr val="bg1">
                      <a:alpha val="0"/>
                    </a:schemeClr>
                  </a:gs>
                </a:gsLst>
                <a:lin ang="5400000" scaled="1"/>
              </a:gradFill>
              <a:ln w="9525">
                <a:noFill/>
                <a:round/>
                <a:headEnd/>
                <a:tailEnd/>
              </a:ln>
            </p:spPr>
            <p:txBody>
              <a:bodyPr wrap="none" anchor="ctr"/>
              <a:lstStyle/>
              <a:p>
                <a:pPr algn="ctr"/>
                <a:endParaRPr lang="en-US"/>
              </a:p>
            </p:txBody>
          </p:sp>
          <p:sp>
            <p:nvSpPr>
              <p:cNvPr id="16" name="Oval 75"/>
              <p:cNvSpPr>
                <a:spLocks noChangeArrowheads="1"/>
              </p:cNvSpPr>
              <p:nvPr/>
            </p:nvSpPr>
            <p:spPr bwMode="auto">
              <a:xfrm>
                <a:off x="3317" y="1329"/>
                <a:ext cx="486" cy="51"/>
              </a:xfrm>
              <a:prstGeom prst="ellipse">
                <a:avLst/>
              </a:prstGeom>
              <a:gradFill rotWithShape="1">
                <a:gsLst>
                  <a:gs pos="0">
                    <a:srgbClr val="D5D5D5"/>
                  </a:gs>
                  <a:gs pos="100000">
                    <a:schemeClr val="tx1"/>
                  </a:gs>
                </a:gsLst>
                <a:lin ang="5400000" scaled="1"/>
              </a:gradFill>
              <a:ln w="9525">
                <a:noFill/>
                <a:round/>
                <a:headEnd/>
                <a:tailEnd/>
              </a:ln>
            </p:spPr>
            <p:txBody>
              <a:bodyPr wrap="none" anchor="ctr"/>
              <a:lstStyle/>
              <a:p>
                <a:pPr algn="ctr"/>
                <a:endParaRPr lang="en-US"/>
              </a:p>
            </p:txBody>
          </p:sp>
          <p:sp>
            <p:nvSpPr>
              <p:cNvPr id="17" name="AutoShape 76"/>
              <p:cNvSpPr>
                <a:spLocks noChangeArrowheads="1"/>
              </p:cNvSpPr>
              <p:nvPr/>
            </p:nvSpPr>
            <p:spPr bwMode="auto">
              <a:xfrm rot="-5400000">
                <a:off x="3456" y="1138"/>
                <a:ext cx="190" cy="270"/>
              </a:xfrm>
              <a:prstGeom prst="flowChartDelay">
                <a:avLst/>
              </a:prstGeom>
              <a:gradFill rotWithShape="1">
                <a:gsLst>
                  <a:gs pos="0">
                    <a:schemeClr val="tx1"/>
                  </a:gs>
                  <a:gs pos="100000">
                    <a:srgbClr val="969696"/>
                  </a:gs>
                </a:gsLst>
                <a:lin ang="0" scaled="1"/>
              </a:gradFill>
              <a:ln w="9525">
                <a:noFill/>
                <a:miter lim="800000"/>
                <a:headEnd/>
                <a:tailEnd/>
              </a:ln>
              <a:effectLst>
                <a:prstShdw prst="shdw17" dist="17961" dir="2700000">
                  <a:srgbClr val="5A5A5A"/>
                </a:prstShdw>
              </a:effectLst>
            </p:spPr>
            <p:txBody>
              <a:bodyPr wrap="none" anchor="ctr"/>
              <a:lstStyle/>
              <a:p>
                <a:pPr algn="ctr"/>
                <a:endParaRPr lang="en-US"/>
              </a:p>
            </p:txBody>
          </p:sp>
          <p:sp>
            <p:nvSpPr>
              <p:cNvPr id="18" name="AutoShape 77"/>
              <p:cNvSpPr>
                <a:spLocks noChangeArrowheads="1"/>
              </p:cNvSpPr>
              <p:nvPr/>
            </p:nvSpPr>
            <p:spPr bwMode="auto">
              <a:xfrm rot="-5400000">
                <a:off x="3459" y="1146"/>
                <a:ext cx="183" cy="248"/>
              </a:xfrm>
              <a:prstGeom prst="flowChartDelay">
                <a:avLst/>
              </a:prstGeom>
              <a:gradFill rotWithShape="1">
                <a:gsLst>
                  <a:gs pos="0">
                    <a:schemeClr val="bg1">
                      <a:alpha val="32001"/>
                    </a:schemeClr>
                  </a:gs>
                  <a:gs pos="100000">
                    <a:schemeClr val="bg1">
                      <a:alpha val="82999"/>
                    </a:schemeClr>
                  </a:gs>
                </a:gsLst>
                <a:lin ang="0" scaled="1"/>
              </a:gradFill>
              <a:ln w="9525">
                <a:noFill/>
                <a:miter lim="800000"/>
                <a:headEnd/>
                <a:tailEnd/>
              </a:ln>
            </p:spPr>
            <p:txBody>
              <a:bodyPr wrap="none" anchor="ctr"/>
              <a:lstStyle/>
              <a:p>
                <a:pPr algn="ctr"/>
                <a:endParaRPr lang="en-US"/>
              </a:p>
            </p:txBody>
          </p:sp>
          <p:sp>
            <p:nvSpPr>
              <p:cNvPr id="19" name="Rectangle 78"/>
              <p:cNvSpPr>
                <a:spLocks noChangeArrowheads="1"/>
              </p:cNvSpPr>
              <p:nvPr/>
            </p:nvSpPr>
            <p:spPr bwMode="auto">
              <a:xfrm>
                <a:off x="3430" y="1221"/>
                <a:ext cx="237" cy="28"/>
              </a:xfrm>
              <a:prstGeom prst="rect">
                <a:avLst/>
              </a:prstGeom>
              <a:gradFill rotWithShape="1">
                <a:gsLst>
                  <a:gs pos="0">
                    <a:schemeClr val="tx1">
                      <a:alpha val="5000"/>
                    </a:schemeClr>
                  </a:gs>
                  <a:gs pos="50000">
                    <a:schemeClr val="tx1"/>
                  </a:gs>
                  <a:gs pos="100000">
                    <a:schemeClr val="tx1">
                      <a:alpha val="5000"/>
                    </a:schemeClr>
                  </a:gs>
                </a:gsLst>
                <a:lin ang="0" scaled="1"/>
              </a:gradFill>
              <a:ln w="9525">
                <a:noFill/>
                <a:miter lim="800000"/>
                <a:headEnd/>
                <a:tailEnd/>
              </a:ln>
              <a:effectLst/>
            </p:spPr>
            <p:txBody>
              <a:bodyPr wrap="none" anchor="ctr"/>
              <a:lstStyle/>
              <a:p>
                <a:pPr algn="ctr">
                  <a:defRPr/>
                </a:pPr>
                <a:endParaRPr lang="en-US">
                  <a:cs typeface="+mn-cs"/>
                </a:endParaRPr>
              </a:p>
            </p:txBody>
          </p:sp>
          <p:sp>
            <p:nvSpPr>
              <p:cNvPr id="20" name="Rectangle 79"/>
              <p:cNvSpPr>
                <a:spLocks noChangeArrowheads="1"/>
              </p:cNvSpPr>
              <p:nvPr/>
            </p:nvSpPr>
            <p:spPr bwMode="auto">
              <a:xfrm>
                <a:off x="3420" y="1267"/>
                <a:ext cx="256" cy="28"/>
              </a:xfrm>
              <a:prstGeom prst="rect">
                <a:avLst/>
              </a:prstGeom>
              <a:gradFill rotWithShape="1">
                <a:gsLst>
                  <a:gs pos="0">
                    <a:schemeClr val="tx1">
                      <a:alpha val="6000"/>
                    </a:schemeClr>
                  </a:gs>
                  <a:gs pos="50000">
                    <a:schemeClr val="tx1"/>
                  </a:gs>
                  <a:gs pos="100000">
                    <a:schemeClr val="tx1">
                      <a:alpha val="6000"/>
                    </a:schemeClr>
                  </a:gs>
                </a:gsLst>
                <a:lin ang="0" scaled="1"/>
              </a:gradFill>
              <a:ln w="9525">
                <a:noFill/>
                <a:miter lim="800000"/>
                <a:headEnd/>
                <a:tailEnd/>
              </a:ln>
              <a:effectLst/>
            </p:spPr>
            <p:txBody>
              <a:bodyPr wrap="none" anchor="ctr"/>
              <a:lstStyle/>
              <a:p>
                <a:pPr algn="ctr">
                  <a:defRPr/>
                </a:pPr>
                <a:endParaRPr lang="en-US">
                  <a:cs typeface="+mn-cs"/>
                </a:endParaRPr>
              </a:p>
            </p:txBody>
          </p:sp>
          <p:sp>
            <p:nvSpPr>
              <p:cNvPr id="21" name="Rectangle 80"/>
              <p:cNvSpPr>
                <a:spLocks noChangeArrowheads="1"/>
              </p:cNvSpPr>
              <p:nvPr/>
            </p:nvSpPr>
            <p:spPr bwMode="auto">
              <a:xfrm>
                <a:off x="3423" y="1314"/>
                <a:ext cx="263" cy="29"/>
              </a:xfrm>
              <a:prstGeom prst="rect">
                <a:avLst/>
              </a:prstGeom>
              <a:gradFill rotWithShape="1">
                <a:gsLst>
                  <a:gs pos="0">
                    <a:schemeClr val="tx1">
                      <a:alpha val="10001"/>
                    </a:schemeClr>
                  </a:gs>
                  <a:gs pos="50000">
                    <a:schemeClr val="tx1"/>
                  </a:gs>
                  <a:gs pos="100000">
                    <a:schemeClr val="tx1">
                      <a:alpha val="10001"/>
                    </a:schemeClr>
                  </a:gs>
                </a:gsLst>
                <a:lin ang="0" scaled="1"/>
              </a:gradFill>
              <a:ln w="9525">
                <a:noFill/>
                <a:miter lim="800000"/>
                <a:headEnd/>
                <a:tailEnd/>
              </a:ln>
              <a:effectLst/>
            </p:spPr>
            <p:txBody>
              <a:bodyPr wrap="none" anchor="ctr"/>
              <a:lstStyle/>
              <a:p>
                <a:pPr algn="ctr">
                  <a:defRPr/>
                </a:pPr>
                <a:endParaRPr lang="en-US">
                  <a:cs typeface="+mn-cs"/>
                </a:endParaRPr>
              </a:p>
            </p:txBody>
          </p:sp>
          <p:sp>
            <p:nvSpPr>
              <p:cNvPr id="22" name="Line 82"/>
              <p:cNvSpPr>
                <a:spLocks noChangeShapeType="1"/>
              </p:cNvSpPr>
              <p:nvPr/>
            </p:nvSpPr>
            <p:spPr bwMode="auto">
              <a:xfrm>
                <a:off x="3459" y="1303"/>
                <a:ext cx="0" cy="58"/>
              </a:xfrm>
              <a:prstGeom prst="line">
                <a:avLst/>
              </a:prstGeom>
              <a:noFill/>
              <a:ln w="9525">
                <a:solidFill>
                  <a:schemeClr val="tx1"/>
                </a:solidFill>
                <a:round/>
                <a:headEnd/>
                <a:tailEnd/>
              </a:ln>
            </p:spPr>
            <p:txBody>
              <a:bodyPr/>
              <a:lstStyle/>
              <a:p>
                <a:endParaRPr lang="en-US"/>
              </a:p>
            </p:txBody>
          </p:sp>
          <p:sp>
            <p:nvSpPr>
              <p:cNvPr id="23" name="Line 83"/>
              <p:cNvSpPr>
                <a:spLocks noChangeShapeType="1"/>
              </p:cNvSpPr>
              <p:nvPr/>
            </p:nvSpPr>
            <p:spPr bwMode="auto">
              <a:xfrm>
                <a:off x="3635" y="1307"/>
                <a:ext cx="0" cy="57"/>
              </a:xfrm>
              <a:prstGeom prst="line">
                <a:avLst/>
              </a:prstGeom>
              <a:noFill/>
              <a:ln w="9525">
                <a:solidFill>
                  <a:schemeClr val="tx1"/>
                </a:solidFill>
                <a:round/>
                <a:headEnd/>
                <a:tailEnd/>
              </a:ln>
            </p:spPr>
            <p:txBody>
              <a:bodyPr/>
              <a:lstStyle/>
              <a:p>
                <a:endParaRPr lang="en-US"/>
              </a:p>
            </p:txBody>
          </p:sp>
          <p:grpSp>
            <p:nvGrpSpPr>
              <p:cNvPr id="24" name="Group 84"/>
              <p:cNvGrpSpPr>
                <a:grpSpLocks/>
              </p:cNvGrpSpPr>
              <p:nvPr/>
            </p:nvGrpSpPr>
            <p:grpSpPr bwMode="auto">
              <a:xfrm>
                <a:off x="3456" y="1012"/>
                <a:ext cx="192" cy="180"/>
                <a:chOff x="3456" y="1012"/>
                <a:chExt cx="192" cy="180"/>
              </a:xfrm>
            </p:grpSpPr>
            <p:sp>
              <p:nvSpPr>
                <p:cNvPr id="25" name="Oval 85"/>
                <p:cNvSpPr>
                  <a:spLocks noChangeArrowheads="1"/>
                </p:cNvSpPr>
                <p:nvPr/>
              </p:nvSpPr>
              <p:spPr bwMode="auto">
                <a:xfrm>
                  <a:off x="3458" y="1012"/>
                  <a:ext cx="179" cy="180"/>
                </a:xfrm>
                <a:prstGeom prst="ellipse">
                  <a:avLst/>
                </a:prstGeom>
                <a:gradFill rotWithShape="1">
                  <a:gsLst>
                    <a:gs pos="0">
                      <a:schemeClr val="bg2"/>
                    </a:gs>
                    <a:gs pos="100000">
                      <a:schemeClr val="tx1"/>
                    </a:gs>
                  </a:gsLst>
                  <a:lin ang="5400000" scaled="1"/>
                </a:gradFill>
                <a:ln w="9525">
                  <a:noFill/>
                  <a:round/>
                  <a:headEnd/>
                  <a:tailEnd/>
                </a:ln>
                <a:effectLst>
                  <a:prstShdw prst="shdw17" dist="17961" dir="2700000">
                    <a:schemeClr val="tx1">
                      <a:gamma/>
                      <a:shade val="60000"/>
                      <a:invGamma/>
                    </a:schemeClr>
                  </a:prstShdw>
                </a:effectLst>
              </p:spPr>
              <p:txBody>
                <a:bodyPr wrap="none" anchor="ctr"/>
                <a:lstStyle/>
                <a:p>
                  <a:pPr algn="ctr">
                    <a:defRPr/>
                  </a:pPr>
                  <a:endParaRPr lang="en-US">
                    <a:cs typeface="+mn-cs"/>
                  </a:endParaRPr>
                </a:p>
              </p:txBody>
            </p:sp>
            <p:sp>
              <p:nvSpPr>
                <p:cNvPr id="26" name="Oval 86"/>
                <p:cNvSpPr>
                  <a:spLocks noChangeArrowheads="1"/>
                </p:cNvSpPr>
                <p:nvPr/>
              </p:nvSpPr>
              <p:spPr bwMode="auto">
                <a:xfrm>
                  <a:off x="3478" y="1019"/>
                  <a:ext cx="147" cy="135"/>
                </a:xfrm>
                <a:prstGeom prst="ellipse">
                  <a:avLst/>
                </a:prstGeom>
                <a:gradFill rotWithShape="1">
                  <a:gsLst>
                    <a:gs pos="0">
                      <a:schemeClr val="bg1">
                        <a:alpha val="89000"/>
                      </a:schemeClr>
                    </a:gs>
                    <a:gs pos="100000">
                      <a:schemeClr val="bg1">
                        <a:alpha val="0"/>
                      </a:schemeClr>
                    </a:gs>
                  </a:gsLst>
                  <a:lin ang="5400000" scaled="1"/>
                </a:gradFill>
                <a:ln w="9525">
                  <a:noFill/>
                  <a:round/>
                  <a:headEnd/>
                  <a:tailEnd/>
                </a:ln>
              </p:spPr>
              <p:txBody>
                <a:bodyPr wrap="none" anchor="ctr"/>
                <a:lstStyle/>
                <a:p>
                  <a:pPr algn="ctr"/>
                  <a:endParaRPr lang="en-US"/>
                </a:p>
              </p:txBody>
            </p:sp>
            <p:grpSp>
              <p:nvGrpSpPr>
                <p:cNvPr id="27" name="Group 87"/>
                <p:cNvGrpSpPr>
                  <a:grpSpLocks/>
                </p:cNvGrpSpPr>
                <p:nvPr/>
              </p:nvGrpSpPr>
              <p:grpSpPr bwMode="auto">
                <a:xfrm>
                  <a:off x="3458" y="1084"/>
                  <a:ext cx="190" cy="39"/>
                  <a:chOff x="3526" y="192"/>
                  <a:chExt cx="335" cy="70"/>
                </a:xfrm>
              </p:grpSpPr>
              <p:sp>
                <p:nvSpPr>
                  <p:cNvPr id="35" name="AutoShape 88"/>
                  <p:cNvSpPr>
                    <a:spLocks noChangeArrowheads="1"/>
                  </p:cNvSpPr>
                  <p:nvPr/>
                </p:nvSpPr>
                <p:spPr bwMode="auto">
                  <a:xfrm>
                    <a:off x="3526" y="192"/>
                    <a:ext cx="326" cy="49"/>
                  </a:xfrm>
                  <a:prstGeom prst="roundRect">
                    <a:avLst>
                      <a:gd name="adj" fmla="val 50000"/>
                    </a:avLst>
                  </a:prstGeom>
                  <a:solidFill>
                    <a:srgbClr val="FFFFFF">
                      <a:alpha val="10980"/>
                    </a:srgbClr>
                  </a:solidFill>
                  <a:ln w="9525">
                    <a:noFill/>
                    <a:round/>
                    <a:headEnd/>
                    <a:tailEnd/>
                  </a:ln>
                </p:spPr>
                <p:txBody>
                  <a:bodyPr wrap="none" anchor="ctr"/>
                  <a:lstStyle/>
                  <a:p>
                    <a:pPr algn="ctr"/>
                    <a:endParaRPr lang="en-US"/>
                  </a:p>
                </p:txBody>
              </p:sp>
              <p:sp>
                <p:nvSpPr>
                  <p:cNvPr id="36" name="Oval 89"/>
                  <p:cNvSpPr>
                    <a:spLocks noChangeArrowheads="1"/>
                  </p:cNvSpPr>
                  <p:nvPr/>
                </p:nvSpPr>
                <p:spPr bwMode="auto">
                  <a:xfrm>
                    <a:off x="3696" y="192"/>
                    <a:ext cx="165" cy="63"/>
                  </a:xfrm>
                  <a:prstGeom prst="ellipse">
                    <a:avLst/>
                  </a:prstGeom>
                  <a:solidFill>
                    <a:srgbClr val="FFFFFF">
                      <a:alpha val="10980"/>
                    </a:srgbClr>
                  </a:solidFill>
                  <a:ln w="9525">
                    <a:noFill/>
                    <a:round/>
                    <a:headEnd/>
                    <a:tailEnd/>
                  </a:ln>
                </p:spPr>
                <p:txBody>
                  <a:bodyPr wrap="none" anchor="ctr"/>
                  <a:lstStyle/>
                  <a:p>
                    <a:pPr algn="ctr"/>
                    <a:endParaRPr lang="en-US"/>
                  </a:p>
                </p:txBody>
              </p:sp>
              <p:sp>
                <p:nvSpPr>
                  <p:cNvPr id="37" name="Oval 90"/>
                  <p:cNvSpPr>
                    <a:spLocks noChangeArrowheads="1"/>
                  </p:cNvSpPr>
                  <p:nvPr/>
                </p:nvSpPr>
                <p:spPr bwMode="auto">
                  <a:xfrm>
                    <a:off x="3533" y="198"/>
                    <a:ext cx="165" cy="64"/>
                  </a:xfrm>
                  <a:prstGeom prst="ellipse">
                    <a:avLst/>
                  </a:prstGeom>
                  <a:solidFill>
                    <a:srgbClr val="FFFFFF">
                      <a:alpha val="10980"/>
                    </a:srgbClr>
                  </a:solidFill>
                  <a:ln w="9525">
                    <a:noFill/>
                    <a:round/>
                    <a:headEnd/>
                    <a:tailEnd/>
                  </a:ln>
                </p:spPr>
                <p:txBody>
                  <a:bodyPr wrap="none" anchor="ctr"/>
                  <a:lstStyle/>
                  <a:p>
                    <a:pPr algn="ctr"/>
                    <a:endParaRPr lang="en-US"/>
                  </a:p>
                </p:txBody>
              </p:sp>
            </p:grpSp>
            <p:sp>
              <p:nvSpPr>
                <p:cNvPr id="28" name="AutoShape 91"/>
                <p:cNvSpPr>
                  <a:spLocks noChangeArrowheads="1"/>
                </p:cNvSpPr>
                <p:nvPr/>
              </p:nvSpPr>
              <p:spPr bwMode="auto">
                <a:xfrm>
                  <a:off x="3456" y="1077"/>
                  <a:ext cx="185" cy="27"/>
                </a:xfrm>
                <a:prstGeom prst="roundRect">
                  <a:avLst>
                    <a:gd name="adj" fmla="val 50000"/>
                  </a:avLst>
                </a:prstGeom>
                <a:gradFill rotWithShape="1">
                  <a:gsLst>
                    <a:gs pos="0">
                      <a:schemeClr val="tx1">
                        <a:alpha val="62999"/>
                      </a:schemeClr>
                    </a:gs>
                    <a:gs pos="100000">
                      <a:schemeClr val="tx1"/>
                    </a:gs>
                  </a:gsLst>
                  <a:lin ang="5400000" scaled="1"/>
                </a:gradFill>
                <a:ln w="9525">
                  <a:solidFill>
                    <a:schemeClr val="tx1"/>
                  </a:solidFill>
                  <a:round/>
                  <a:headEnd/>
                  <a:tailEnd/>
                </a:ln>
              </p:spPr>
              <p:txBody>
                <a:bodyPr wrap="none" anchor="ctr"/>
                <a:lstStyle/>
                <a:p>
                  <a:pPr algn="ctr"/>
                  <a:endParaRPr lang="en-US"/>
                </a:p>
              </p:txBody>
            </p:sp>
            <p:sp>
              <p:nvSpPr>
                <p:cNvPr id="29" name="Oval 92"/>
                <p:cNvSpPr>
                  <a:spLocks noChangeArrowheads="1"/>
                </p:cNvSpPr>
                <p:nvPr/>
              </p:nvSpPr>
              <p:spPr bwMode="auto">
                <a:xfrm>
                  <a:off x="3552" y="1077"/>
                  <a:ext cx="94" cy="36"/>
                </a:xfrm>
                <a:prstGeom prst="ellipse">
                  <a:avLst/>
                </a:prstGeom>
                <a:gradFill rotWithShape="1">
                  <a:gsLst>
                    <a:gs pos="0">
                      <a:schemeClr val="tx1">
                        <a:alpha val="17000"/>
                      </a:schemeClr>
                    </a:gs>
                    <a:gs pos="100000">
                      <a:schemeClr val="tx1"/>
                    </a:gs>
                  </a:gsLst>
                  <a:lin ang="5400000" scaled="1"/>
                </a:gradFill>
                <a:ln w="9525">
                  <a:noFill/>
                  <a:round/>
                  <a:headEnd/>
                  <a:tailEnd/>
                </a:ln>
              </p:spPr>
              <p:txBody>
                <a:bodyPr wrap="none" anchor="ctr"/>
                <a:lstStyle/>
                <a:p>
                  <a:pPr algn="ctr"/>
                  <a:endParaRPr lang="en-US"/>
                </a:p>
              </p:txBody>
            </p:sp>
            <p:sp>
              <p:nvSpPr>
                <p:cNvPr id="30" name="Oval 93"/>
                <p:cNvSpPr>
                  <a:spLocks noChangeArrowheads="1"/>
                </p:cNvSpPr>
                <p:nvPr/>
              </p:nvSpPr>
              <p:spPr bwMode="auto">
                <a:xfrm>
                  <a:off x="3460" y="1080"/>
                  <a:ext cx="93" cy="36"/>
                </a:xfrm>
                <a:prstGeom prst="ellipse">
                  <a:avLst/>
                </a:prstGeom>
                <a:gradFill rotWithShape="1">
                  <a:gsLst>
                    <a:gs pos="0">
                      <a:schemeClr val="tx1">
                        <a:alpha val="17000"/>
                      </a:schemeClr>
                    </a:gs>
                    <a:gs pos="100000">
                      <a:schemeClr val="tx1"/>
                    </a:gs>
                  </a:gsLst>
                  <a:lin ang="5400000" scaled="1"/>
                </a:gradFill>
                <a:ln w="9525">
                  <a:noFill/>
                  <a:round/>
                  <a:headEnd/>
                  <a:tailEnd/>
                </a:ln>
              </p:spPr>
              <p:txBody>
                <a:bodyPr wrap="none" anchor="ctr"/>
                <a:lstStyle/>
                <a:p>
                  <a:pPr algn="ctr"/>
                  <a:endParaRPr lang="en-US"/>
                </a:p>
              </p:txBody>
            </p:sp>
            <p:sp>
              <p:nvSpPr>
                <p:cNvPr id="31" name="Oval 94"/>
                <p:cNvSpPr>
                  <a:spLocks noChangeAspect="1" noChangeArrowheads="1"/>
                </p:cNvSpPr>
                <p:nvPr/>
              </p:nvSpPr>
              <p:spPr bwMode="auto">
                <a:xfrm flipH="1" flipV="1">
                  <a:off x="3510" y="1095"/>
                  <a:ext cx="10" cy="9"/>
                </a:xfrm>
                <a:prstGeom prst="ellipse">
                  <a:avLst/>
                </a:prstGeom>
                <a:gradFill rotWithShape="1">
                  <a:gsLst>
                    <a:gs pos="0">
                      <a:schemeClr val="tx1">
                        <a:alpha val="39998"/>
                      </a:schemeClr>
                    </a:gs>
                    <a:gs pos="100000">
                      <a:schemeClr val="bg1">
                        <a:alpha val="75998"/>
                      </a:schemeClr>
                    </a:gs>
                  </a:gsLst>
                  <a:path path="rect">
                    <a:fillToRect r="100000" b="100000"/>
                  </a:path>
                </a:gradFill>
                <a:ln w="9525">
                  <a:noFill/>
                  <a:round/>
                  <a:headEnd/>
                  <a:tailEnd/>
                </a:ln>
              </p:spPr>
              <p:txBody>
                <a:bodyPr wrap="none" anchor="ctr"/>
                <a:lstStyle/>
                <a:p>
                  <a:pPr algn="ctr"/>
                  <a:endParaRPr lang="en-US"/>
                </a:p>
              </p:txBody>
            </p:sp>
            <p:sp>
              <p:nvSpPr>
                <p:cNvPr id="32" name="Oval 95"/>
                <p:cNvSpPr>
                  <a:spLocks noChangeAspect="1" noChangeArrowheads="1"/>
                </p:cNvSpPr>
                <p:nvPr/>
              </p:nvSpPr>
              <p:spPr bwMode="auto">
                <a:xfrm flipH="1" flipV="1">
                  <a:off x="3586" y="1095"/>
                  <a:ext cx="10" cy="9"/>
                </a:xfrm>
                <a:prstGeom prst="ellipse">
                  <a:avLst/>
                </a:prstGeom>
                <a:gradFill rotWithShape="1">
                  <a:gsLst>
                    <a:gs pos="0">
                      <a:schemeClr val="tx1">
                        <a:alpha val="39998"/>
                      </a:schemeClr>
                    </a:gs>
                    <a:gs pos="100000">
                      <a:schemeClr val="bg1">
                        <a:alpha val="75998"/>
                      </a:schemeClr>
                    </a:gs>
                  </a:gsLst>
                  <a:path path="rect">
                    <a:fillToRect r="100000" b="100000"/>
                  </a:path>
                </a:gradFill>
                <a:ln w="9525">
                  <a:noFill/>
                  <a:round/>
                  <a:headEnd/>
                  <a:tailEnd/>
                </a:ln>
              </p:spPr>
              <p:txBody>
                <a:bodyPr wrap="none" anchor="ctr"/>
                <a:lstStyle/>
                <a:p>
                  <a:pPr algn="ctr"/>
                  <a:endParaRPr lang="en-US"/>
                </a:p>
              </p:txBody>
            </p:sp>
            <p:sp>
              <p:nvSpPr>
                <p:cNvPr id="33" name="Oval 96"/>
                <p:cNvSpPr>
                  <a:spLocks noChangeAspect="1" noChangeArrowheads="1"/>
                </p:cNvSpPr>
                <p:nvPr/>
              </p:nvSpPr>
              <p:spPr bwMode="auto">
                <a:xfrm flipH="1" flipV="1">
                  <a:off x="3518" y="1095"/>
                  <a:ext cx="9" cy="9"/>
                </a:xfrm>
                <a:prstGeom prst="ellipse">
                  <a:avLst/>
                </a:prstGeom>
                <a:gradFill rotWithShape="1">
                  <a:gsLst>
                    <a:gs pos="0">
                      <a:schemeClr val="tx1">
                        <a:alpha val="39998"/>
                      </a:schemeClr>
                    </a:gs>
                    <a:gs pos="100000">
                      <a:schemeClr val="bg1">
                        <a:alpha val="75998"/>
                      </a:schemeClr>
                    </a:gs>
                  </a:gsLst>
                  <a:path path="rect">
                    <a:fillToRect r="100000" b="100000"/>
                  </a:path>
                </a:gradFill>
                <a:ln w="9525">
                  <a:noFill/>
                  <a:round/>
                  <a:headEnd/>
                  <a:tailEnd/>
                </a:ln>
              </p:spPr>
              <p:txBody>
                <a:bodyPr wrap="none" anchor="ctr"/>
                <a:lstStyle/>
                <a:p>
                  <a:pPr algn="ctr"/>
                  <a:endParaRPr lang="en-US"/>
                </a:p>
              </p:txBody>
            </p:sp>
            <p:sp>
              <p:nvSpPr>
                <p:cNvPr id="34" name="Oval 97"/>
                <p:cNvSpPr>
                  <a:spLocks noChangeAspect="1" noChangeArrowheads="1"/>
                </p:cNvSpPr>
                <p:nvPr/>
              </p:nvSpPr>
              <p:spPr bwMode="auto">
                <a:xfrm flipH="1" flipV="1">
                  <a:off x="3579" y="1095"/>
                  <a:ext cx="10" cy="9"/>
                </a:xfrm>
                <a:prstGeom prst="ellipse">
                  <a:avLst/>
                </a:prstGeom>
                <a:gradFill rotWithShape="1">
                  <a:gsLst>
                    <a:gs pos="0">
                      <a:schemeClr val="tx1">
                        <a:alpha val="39998"/>
                      </a:schemeClr>
                    </a:gs>
                    <a:gs pos="100000">
                      <a:schemeClr val="bg1">
                        <a:alpha val="75998"/>
                      </a:schemeClr>
                    </a:gs>
                  </a:gsLst>
                  <a:path path="rect">
                    <a:fillToRect r="100000" b="100000"/>
                  </a:path>
                </a:gradFill>
                <a:ln w="9525">
                  <a:noFill/>
                  <a:round/>
                  <a:headEnd/>
                  <a:tailEnd/>
                </a:ln>
              </p:spPr>
              <p:txBody>
                <a:bodyPr wrap="none" anchor="ctr"/>
                <a:lstStyle/>
                <a:p>
                  <a:pPr algn="ctr"/>
                  <a:endParaRPr lang="en-US"/>
                </a:p>
              </p:txBody>
            </p:sp>
          </p:grpSp>
        </p:grpSp>
      </p:grpSp>
      <p:cxnSp>
        <p:nvCxnSpPr>
          <p:cNvPr id="131" name="Straight Arrow Connector 130"/>
          <p:cNvCxnSpPr/>
          <p:nvPr/>
        </p:nvCxnSpPr>
        <p:spPr bwMode="auto">
          <a:xfrm flipH="1">
            <a:off x="2224734" y="1971289"/>
            <a:ext cx="957531" cy="1002458"/>
          </a:xfrm>
          <a:prstGeom prst="straightConnector1">
            <a:avLst/>
          </a:prstGeom>
          <a:solidFill>
            <a:schemeClr val="accent1"/>
          </a:solidFill>
          <a:ln w="25400" cap="flat" cmpd="sng" algn="ctr">
            <a:solidFill>
              <a:srgbClr val="7B663F"/>
            </a:solidFill>
            <a:prstDash val="solid"/>
            <a:round/>
            <a:headEnd type="none" w="med" len="med"/>
            <a:tailEnd type="arrow"/>
          </a:ln>
          <a:effectLst/>
        </p:spPr>
      </p:cxnSp>
      <p:sp>
        <p:nvSpPr>
          <p:cNvPr id="147" name="Title 1"/>
          <p:cNvSpPr>
            <a:spLocks noGrp="1"/>
          </p:cNvSpPr>
          <p:nvPr>
            <p:ph type="title"/>
          </p:nvPr>
        </p:nvSpPr>
        <p:spPr>
          <a:xfrm>
            <a:off x="247650" y="247650"/>
            <a:ext cx="8229600" cy="623618"/>
          </a:xfrm>
        </p:spPr>
        <p:txBody>
          <a:bodyPr/>
          <a:lstStyle/>
          <a:p>
            <a:r>
              <a:rPr lang="ru-RU" dirty="0"/>
              <a:t>Некорректные права пользователям- помощь злоумышленникам</a:t>
            </a:r>
            <a:endParaRPr lang="en-US" dirty="0" smtClean="0"/>
          </a:p>
        </p:txBody>
      </p:sp>
      <p:cxnSp>
        <p:nvCxnSpPr>
          <p:cNvPr id="135" name="Straight Arrow Connector 134"/>
          <p:cNvCxnSpPr/>
          <p:nvPr/>
        </p:nvCxnSpPr>
        <p:spPr bwMode="auto">
          <a:xfrm flipH="1" flipV="1">
            <a:off x="2224734" y="3717904"/>
            <a:ext cx="1075225" cy="1204466"/>
          </a:xfrm>
          <a:prstGeom prst="straightConnector1">
            <a:avLst/>
          </a:prstGeom>
          <a:solidFill>
            <a:schemeClr val="accent1"/>
          </a:solidFill>
          <a:ln w="25400" cap="flat" cmpd="sng" algn="ctr">
            <a:solidFill>
              <a:srgbClr val="7B663F"/>
            </a:solidFill>
            <a:prstDash val="solid"/>
            <a:round/>
            <a:headEnd type="none" w="med" len="med"/>
            <a:tailEnd type="arrow"/>
          </a:ln>
          <a:effectLst/>
        </p:spPr>
      </p:cxnSp>
      <p:sp>
        <p:nvSpPr>
          <p:cNvPr id="48" name="Rectangle 47"/>
          <p:cNvSpPr/>
          <p:nvPr/>
        </p:nvSpPr>
        <p:spPr bwMode="auto">
          <a:xfrm>
            <a:off x="4807045" y="5645324"/>
            <a:ext cx="3573161" cy="377078"/>
          </a:xfrm>
          <a:prstGeom prst="rect">
            <a:avLst/>
          </a:prstGeom>
          <a:no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ru-RU" sz="2000" dirty="0" smtClean="0">
                <a:latin typeface="Arial" pitchFamily="34" charset="0"/>
                <a:cs typeface="Arial" pitchFamily="34" charset="0"/>
              </a:rPr>
              <a:t>Сотрудники </a:t>
            </a:r>
            <a:endParaRPr kumimoji="0" lang="ru-RU" sz="2000" i="0" u="none" strike="noStrike" cap="none" normalizeH="0" baseline="0" dirty="0" smtClean="0">
              <a:ln>
                <a:noFill/>
              </a:ln>
              <a:effectLst/>
              <a:latin typeface="Arial" pitchFamily="34" charset="0"/>
              <a:cs typeface="Arial" pitchFamily="34" charset="0"/>
            </a:endParaRPr>
          </a:p>
        </p:txBody>
      </p:sp>
      <p:sp>
        <p:nvSpPr>
          <p:cNvPr id="60" name="Rectangle 59"/>
          <p:cNvSpPr/>
          <p:nvPr/>
        </p:nvSpPr>
        <p:spPr bwMode="auto">
          <a:xfrm>
            <a:off x="4807046" y="938203"/>
            <a:ext cx="3573160" cy="377078"/>
          </a:xfrm>
          <a:prstGeom prst="rect">
            <a:avLst/>
          </a:prstGeom>
          <a:no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ru-RU" sz="2000" dirty="0" smtClean="0">
                <a:latin typeface="Arial" pitchFamily="34" charset="0"/>
                <a:cs typeface="Arial" pitchFamily="34" charset="0"/>
              </a:rPr>
              <a:t>Злоумышленник</a:t>
            </a:r>
            <a:endParaRPr kumimoji="0" lang="ru-RU" sz="2000" i="0" u="none" strike="noStrike" cap="none" normalizeH="0" baseline="0" dirty="0" smtClean="0">
              <a:ln>
                <a:noFill/>
              </a:ln>
              <a:effectLst/>
              <a:latin typeface="Arial" pitchFamily="34" charset="0"/>
              <a:cs typeface="Arial" pitchFamily="34" charset="0"/>
            </a:endParaRPr>
          </a:p>
        </p:txBody>
      </p:sp>
      <p:pic>
        <p:nvPicPr>
          <p:cNvPr id="45" name="Picture 16" descr="SERVER.jpg"/>
          <p:cNvPicPr>
            <a:picLocks noChangeAspect="1"/>
          </p:cNvPicPr>
          <p:nvPr/>
        </p:nvPicPr>
        <p:blipFill>
          <a:blip r:embed="rId4" cstate="print"/>
          <a:srcRect/>
          <a:stretch>
            <a:fillRect/>
          </a:stretch>
        </p:blipFill>
        <p:spPr bwMode="auto">
          <a:xfrm>
            <a:off x="503911" y="2526643"/>
            <a:ext cx="1600200" cy="2195512"/>
          </a:xfrm>
          <a:prstGeom prst="rect">
            <a:avLst/>
          </a:prstGeom>
          <a:noFill/>
          <a:ln w="9525">
            <a:noFill/>
            <a:miter lim="800000"/>
            <a:headEnd/>
            <a:tailEnd/>
          </a:ln>
        </p:spPr>
      </p:pic>
      <p:pic>
        <p:nvPicPr>
          <p:cNvPr id="53" name="Picture 52"/>
          <p:cNvPicPr>
            <a:picLocks noChangeAspect="1"/>
          </p:cNvPicPr>
          <p:nvPr/>
        </p:nvPicPr>
        <p:blipFill>
          <a:blip r:embed="rId5" cstate="print">
            <a:extLst>
              <a:ext uri="{BEBA8EAE-BF5A-486C-A8C5-ECC9F3942E4B}">
                <a14:imgProps xmlns:a14="http://schemas.microsoft.com/office/drawing/2010/main">
                  <a14:imgLayer r:embed="rId6">
                    <a14:imgEffect>
                      <a14:backgroundRemoval t="278" b="100000" l="0" r="100000"/>
                    </a14:imgEffect>
                  </a14:imgLayer>
                </a14:imgProps>
              </a:ext>
            </a:extLst>
          </a:blip>
          <a:stretch>
            <a:fillRect/>
          </a:stretch>
        </p:blipFill>
        <p:spPr>
          <a:xfrm>
            <a:off x="2762346" y="5111924"/>
            <a:ext cx="2044700" cy="1066800"/>
          </a:xfrm>
          <a:prstGeom prst="rect">
            <a:avLst/>
          </a:prstGeom>
        </p:spPr>
      </p:pic>
      <p:sp>
        <p:nvSpPr>
          <p:cNvPr id="2" name="Rectangle 1"/>
          <p:cNvSpPr/>
          <p:nvPr/>
        </p:nvSpPr>
        <p:spPr>
          <a:xfrm>
            <a:off x="4572000" y="1657950"/>
            <a:ext cx="4281544" cy="1015663"/>
          </a:xfrm>
          <a:prstGeom prst="rect">
            <a:avLst/>
          </a:prstGeom>
        </p:spPr>
        <p:txBody>
          <a:bodyPr wrap="square">
            <a:spAutoFit/>
          </a:bodyPr>
          <a:lstStyle/>
          <a:p>
            <a:pPr marL="457200" indent="-457200">
              <a:buFont typeface="+mj-lt"/>
              <a:buAutoNum type="arabicPeriod"/>
            </a:pPr>
            <a:r>
              <a:rPr lang="ru-RU" sz="1200" dirty="0"/>
              <a:t>Злоумышленник или вирус получает доступ к системе</a:t>
            </a:r>
          </a:p>
          <a:p>
            <a:pPr marL="457200" indent="-457200">
              <a:buFont typeface="+mj-lt"/>
              <a:buAutoNum type="arabicPeriod"/>
            </a:pPr>
            <a:r>
              <a:rPr lang="ru-RU" sz="1200" dirty="0"/>
              <a:t>Повышаются права пользователя  </a:t>
            </a:r>
          </a:p>
          <a:p>
            <a:pPr marL="457200" indent="-457200">
              <a:buFont typeface="+mj-lt"/>
              <a:buAutoNum type="arabicPeriod"/>
            </a:pPr>
            <a:r>
              <a:rPr lang="ru-RU" sz="1200" dirty="0"/>
              <a:t>Пользователь с завышенными правами вносит изменения в систему</a:t>
            </a:r>
          </a:p>
        </p:txBody>
      </p:sp>
      <p:sp>
        <p:nvSpPr>
          <p:cNvPr id="3" name="Rectangle 2"/>
          <p:cNvSpPr/>
          <p:nvPr/>
        </p:nvSpPr>
        <p:spPr>
          <a:xfrm>
            <a:off x="4572000" y="4465593"/>
            <a:ext cx="4389120" cy="646331"/>
          </a:xfrm>
          <a:prstGeom prst="rect">
            <a:avLst/>
          </a:prstGeom>
        </p:spPr>
        <p:txBody>
          <a:bodyPr wrap="square">
            <a:spAutoFit/>
          </a:bodyPr>
          <a:lstStyle/>
          <a:p>
            <a:pPr marL="457200" indent="-457200">
              <a:buFont typeface="+mj-lt"/>
              <a:buAutoNum type="arabicPeriod"/>
            </a:pPr>
            <a:r>
              <a:rPr lang="ru-RU" sz="1200" dirty="0"/>
              <a:t>Зараженный сменный носитель подключается к системе сотрудниками обслуживающими систему</a:t>
            </a:r>
          </a:p>
          <a:p>
            <a:pPr marL="457200" indent="-457200">
              <a:buFont typeface="+mj-lt"/>
              <a:buAutoNum type="arabicPeriod"/>
            </a:pPr>
            <a:r>
              <a:rPr lang="ru-RU" sz="1200" dirty="0"/>
              <a:t>Вирус (</a:t>
            </a:r>
            <a:r>
              <a:rPr lang="ru-RU" sz="1200" dirty="0" err="1"/>
              <a:t>Stuxnet</a:t>
            </a:r>
            <a:r>
              <a:rPr lang="ru-RU" sz="1200" dirty="0"/>
              <a:t>, </a:t>
            </a:r>
            <a:r>
              <a:rPr lang="ru-RU" sz="1200" dirty="0" err="1"/>
              <a:t>Flamer</a:t>
            </a:r>
            <a:r>
              <a:rPr lang="ru-RU" sz="1200" dirty="0"/>
              <a:t>, </a:t>
            </a:r>
            <a:r>
              <a:rPr lang="ru-RU" sz="1200" dirty="0" err="1"/>
              <a:t>etc</a:t>
            </a:r>
            <a:r>
              <a:rPr lang="ru-RU" sz="1200" dirty="0"/>
              <a:t>)  заражает систему</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8447" y="5765322"/>
            <a:ext cx="598598" cy="598598"/>
          </a:xfrm>
          <a:prstGeom prst="rect">
            <a:avLst/>
          </a:prstGeom>
        </p:spPr>
      </p:pic>
    </p:spTree>
    <p:extLst>
      <p:ext uri="{BB962C8B-B14F-4D97-AF65-F5344CB8AC3E}">
        <p14:creationId xmlns:p14="http://schemas.microsoft.com/office/powerpoint/2010/main" val="387525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70"/>
          <p:cNvGrpSpPr>
            <a:grpSpLocks/>
          </p:cNvGrpSpPr>
          <p:nvPr/>
        </p:nvGrpSpPr>
        <p:grpSpPr bwMode="auto">
          <a:xfrm>
            <a:off x="5373741" y="1259246"/>
            <a:ext cx="1219200" cy="974128"/>
            <a:chOff x="3192" y="1012"/>
            <a:chExt cx="696" cy="452"/>
          </a:xfrm>
        </p:grpSpPr>
        <p:sp>
          <p:nvSpPr>
            <p:cNvPr id="12" name="Oval 71"/>
            <p:cNvSpPr>
              <a:spLocks noChangeArrowheads="1"/>
            </p:cNvSpPr>
            <p:nvPr/>
          </p:nvSpPr>
          <p:spPr bwMode="auto">
            <a:xfrm>
              <a:off x="3192" y="1300"/>
              <a:ext cx="696" cy="164"/>
            </a:xfrm>
            <a:prstGeom prst="ellipse">
              <a:avLst/>
            </a:prstGeom>
            <a:gradFill rotWithShape="1">
              <a:gsLst>
                <a:gs pos="0">
                  <a:schemeClr val="bg1">
                    <a:alpha val="0"/>
                  </a:schemeClr>
                </a:gs>
                <a:gs pos="100000">
                  <a:srgbClr val="877575">
                    <a:alpha val="49001"/>
                  </a:srgbClr>
                </a:gs>
              </a:gsLst>
              <a:lin ang="5400000" scaled="1"/>
            </a:gradFill>
            <a:ln w="9525">
              <a:noFill/>
              <a:round/>
              <a:headEnd/>
              <a:tailEnd/>
            </a:ln>
          </p:spPr>
          <p:txBody>
            <a:bodyPr wrap="none" anchor="ctr"/>
            <a:lstStyle/>
            <a:p>
              <a:pPr algn="ctr"/>
              <a:endParaRPr lang="en-US"/>
            </a:p>
          </p:txBody>
        </p:sp>
        <p:sp>
          <p:nvSpPr>
            <p:cNvPr id="13" name="Oval 72"/>
            <p:cNvSpPr>
              <a:spLocks noChangeArrowheads="1"/>
            </p:cNvSpPr>
            <p:nvPr/>
          </p:nvSpPr>
          <p:spPr bwMode="auto">
            <a:xfrm>
              <a:off x="3222" y="1282"/>
              <a:ext cx="642" cy="152"/>
            </a:xfrm>
            <a:prstGeom prst="ellipse">
              <a:avLst/>
            </a:prstGeom>
            <a:gradFill rotWithShape="1">
              <a:gsLst>
                <a:gs pos="0">
                  <a:schemeClr val="bg1"/>
                </a:gs>
                <a:gs pos="100000">
                  <a:srgbClr val="D5D5D5"/>
                </a:gs>
              </a:gsLst>
              <a:lin ang="5400000" scaled="1"/>
            </a:gradFill>
            <a:ln w="9525">
              <a:noFill/>
              <a:round/>
              <a:headEnd/>
              <a:tailEnd/>
            </a:ln>
          </p:spPr>
          <p:txBody>
            <a:bodyPr wrap="none" anchor="ctr"/>
            <a:lstStyle/>
            <a:p>
              <a:pPr algn="ctr"/>
              <a:endParaRPr lang="en-US"/>
            </a:p>
          </p:txBody>
        </p:sp>
        <p:grpSp>
          <p:nvGrpSpPr>
            <p:cNvPr id="14" name="Group 73"/>
            <p:cNvGrpSpPr>
              <a:grpSpLocks/>
            </p:cNvGrpSpPr>
            <p:nvPr/>
          </p:nvGrpSpPr>
          <p:grpSpPr bwMode="auto">
            <a:xfrm>
              <a:off x="3228" y="1012"/>
              <a:ext cx="643" cy="410"/>
              <a:chOff x="3228" y="1012"/>
              <a:chExt cx="643" cy="410"/>
            </a:xfrm>
          </p:grpSpPr>
          <p:sp>
            <p:nvSpPr>
              <p:cNvPr id="15" name="Oval 74"/>
              <p:cNvSpPr>
                <a:spLocks noChangeArrowheads="1"/>
              </p:cNvSpPr>
              <p:nvPr/>
            </p:nvSpPr>
            <p:spPr bwMode="auto">
              <a:xfrm>
                <a:off x="3228" y="1306"/>
                <a:ext cx="643" cy="116"/>
              </a:xfrm>
              <a:prstGeom prst="ellipse">
                <a:avLst/>
              </a:prstGeom>
              <a:gradFill rotWithShape="1">
                <a:gsLst>
                  <a:gs pos="0">
                    <a:schemeClr val="bg1"/>
                  </a:gs>
                  <a:gs pos="100000">
                    <a:schemeClr val="bg1">
                      <a:alpha val="0"/>
                    </a:schemeClr>
                  </a:gs>
                </a:gsLst>
                <a:lin ang="5400000" scaled="1"/>
              </a:gradFill>
              <a:ln w="9525">
                <a:noFill/>
                <a:round/>
                <a:headEnd/>
                <a:tailEnd/>
              </a:ln>
            </p:spPr>
            <p:txBody>
              <a:bodyPr wrap="none" anchor="ctr"/>
              <a:lstStyle/>
              <a:p>
                <a:pPr algn="ctr"/>
                <a:endParaRPr lang="en-US"/>
              </a:p>
            </p:txBody>
          </p:sp>
          <p:sp>
            <p:nvSpPr>
              <p:cNvPr id="16" name="Oval 75"/>
              <p:cNvSpPr>
                <a:spLocks noChangeArrowheads="1"/>
              </p:cNvSpPr>
              <p:nvPr/>
            </p:nvSpPr>
            <p:spPr bwMode="auto">
              <a:xfrm>
                <a:off x="3317" y="1329"/>
                <a:ext cx="486" cy="51"/>
              </a:xfrm>
              <a:prstGeom prst="ellipse">
                <a:avLst/>
              </a:prstGeom>
              <a:gradFill rotWithShape="1">
                <a:gsLst>
                  <a:gs pos="0">
                    <a:srgbClr val="D5D5D5"/>
                  </a:gs>
                  <a:gs pos="100000">
                    <a:schemeClr val="tx1"/>
                  </a:gs>
                </a:gsLst>
                <a:lin ang="5400000" scaled="1"/>
              </a:gradFill>
              <a:ln w="9525">
                <a:noFill/>
                <a:round/>
                <a:headEnd/>
                <a:tailEnd/>
              </a:ln>
            </p:spPr>
            <p:txBody>
              <a:bodyPr wrap="none" anchor="ctr"/>
              <a:lstStyle/>
              <a:p>
                <a:pPr algn="ctr"/>
                <a:endParaRPr lang="en-US"/>
              </a:p>
            </p:txBody>
          </p:sp>
          <p:sp>
            <p:nvSpPr>
              <p:cNvPr id="17" name="AutoShape 76"/>
              <p:cNvSpPr>
                <a:spLocks noChangeArrowheads="1"/>
              </p:cNvSpPr>
              <p:nvPr/>
            </p:nvSpPr>
            <p:spPr bwMode="auto">
              <a:xfrm rot="-5400000">
                <a:off x="3456" y="1138"/>
                <a:ext cx="190" cy="270"/>
              </a:xfrm>
              <a:prstGeom prst="flowChartDelay">
                <a:avLst/>
              </a:prstGeom>
              <a:gradFill rotWithShape="1">
                <a:gsLst>
                  <a:gs pos="0">
                    <a:schemeClr val="tx1"/>
                  </a:gs>
                  <a:gs pos="100000">
                    <a:srgbClr val="969696"/>
                  </a:gs>
                </a:gsLst>
                <a:lin ang="0" scaled="1"/>
              </a:gradFill>
              <a:ln w="9525">
                <a:noFill/>
                <a:miter lim="800000"/>
                <a:headEnd/>
                <a:tailEnd/>
              </a:ln>
              <a:effectLst>
                <a:prstShdw prst="shdw17" dist="17961" dir="2700000">
                  <a:srgbClr val="5A5A5A"/>
                </a:prstShdw>
              </a:effectLst>
            </p:spPr>
            <p:txBody>
              <a:bodyPr wrap="none" anchor="ctr"/>
              <a:lstStyle/>
              <a:p>
                <a:pPr algn="ctr"/>
                <a:endParaRPr lang="en-US"/>
              </a:p>
            </p:txBody>
          </p:sp>
          <p:sp>
            <p:nvSpPr>
              <p:cNvPr id="18" name="AutoShape 77"/>
              <p:cNvSpPr>
                <a:spLocks noChangeArrowheads="1"/>
              </p:cNvSpPr>
              <p:nvPr/>
            </p:nvSpPr>
            <p:spPr bwMode="auto">
              <a:xfrm rot="-5400000">
                <a:off x="3459" y="1146"/>
                <a:ext cx="183" cy="248"/>
              </a:xfrm>
              <a:prstGeom prst="flowChartDelay">
                <a:avLst/>
              </a:prstGeom>
              <a:gradFill rotWithShape="1">
                <a:gsLst>
                  <a:gs pos="0">
                    <a:schemeClr val="bg1">
                      <a:alpha val="32001"/>
                    </a:schemeClr>
                  </a:gs>
                  <a:gs pos="100000">
                    <a:schemeClr val="bg1">
                      <a:alpha val="82999"/>
                    </a:schemeClr>
                  </a:gs>
                </a:gsLst>
                <a:lin ang="0" scaled="1"/>
              </a:gradFill>
              <a:ln w="9525">
                <a:noFill/>
                <a:miter lim="800000"/>
                <a:headEnd/>
                <a:tailEnd/>
              </a:ln>
            </p:spPr>
            <p:txBody>
              <a:bodyPr wrap="none" anchor="ctr"/>
              <a:lstStyle/>
              <a:p>
                <a:pPr algn="ctr"/>
                <a:endParaRPr lang="en-US"/>
              </a:p>
            </p:txBody>
          </p:sp>
          <p:sp>
            <p:nvSpPr>
              <p:cNvPr id="19" name="Rectangle 78"/>
              <p:cNvSpPr>
                <a:spLocks noChangeArrowheads="1"/>
              </p:cNvSpPr>
              <p:nvPr/>
            </p:nvSpPr>
            <p:spPr bwMode="auto">
              <a:xfrm>
                <a:off x="3430" y="1221"/>
                <a:ext cx="237" cy="28"/>
              </a:xfrm>
              <a:prstGeom prst="rect">
                <a:avLst/>
              </a:prstGeom>
              <a:gradFill rotWithShape="1">
                <a:gsLst>
                  <a:gs pos="0">
                    <a:schemeClr val="tx1">
                      <a:alpha val="5000"/>
                    </a:schemeClr>
                  </a:gs>
                  <a:gs pos="50000">
                    <a:schemeClr val="tx1"/>
                  </a:gs>
                  <a:gs pos="100000">
                    <a:schemeClr val="tx1">
                      <a:alpha val="5000"/>
                    </a:schemeClr>
                  </a:gs>
                </a:gsLst>
                <a:lin ang="0" scaled="1"/>
              </a:gradFill>
              <a:ln w="9525">
                <a:noFill/>
                <a:miter lim="800000"/>
                <a:headEnd/>
                <a:tailEnd/>
              </a:ln>
              <a:effectLst/>
            </p:spPr>
            <p:txBody>
              <a:bodyPr wrap="none" anchor="ctr"/>
              <a:lstStyle/>
              <a:p>
                <a:pPr algn="ctr">
                  <a:defRPr/>
                </a:pPr>
                <a:endParaRPr lang="en-US">
                  <a:cs typeface="+mn-cs"/>
                </a:endParaRPr>
              </a:p>
            </p:txBody>
          </p:sp>
          <p:sp>
            <p:nvSpPr>
              <p:cNvPr id="20" name="Rectangle 79"/>
              <p:cNvSpPr>
                <a:spLocks noChangeArrowheads="1"/>
              </p:cNvSpPr>
              <p:nvPr/>
            </p:nvSpPr>
            <p:spPr bwMode="auto">
              <a:xfrm>
                <a:off x="3420" y="1267"/>
                <a:ext cx="256" cy="28"/>
              </a:xfrm>
              <a:prstGeom prst="rect">
                <a:avLst/>
              </a:prstGeom>
              <a:gradFill rotWithShape="1">
                <a:gsLst>
                  <a:gs pos="0">
                    <a:schemeClr val="tx1">
                      <a:alpha val="6000"/>
                    </a:schemeClr>
                  </a:gs>
                  <a:gs pos="50000">
                    <a:schemeClr val="tx1"/>
                  </a:gs>
                  <a:gs pos="100000">
                    <a:schemeClr val="tx1">
                      <a:alpha val="6000"/>
                    </a:schemeClr>
                  </a:gs>
                </a:gsLst>
                <a:lin ang="0" scaled="1"/>
              </a:gradFill>
              <a:ln w="9525">
                <a:noFill/>
                <a:miter lim="800000"/>
                <a:headEnd/>
                <a:tailEnd/>
              </a:ln>
              <a:effectLst/>
            </p:spPr>
            <p:txBody>
              <a:bodyPr wrap="none" anchor="ctr"/>
              <a:lstStyle/>
              <a:p>
                <a:pPr algn="ctr">
                  <a:defRPr/>
                </a:pPr>
                <a:endParaRPr lang="en-US">
                  <a:cs typeface="+mn-cs"/>
                </a:endParaRPr>
              </a:p>
            </p:txBody>
          </p:sp>
          <p:sp>
            <p:nvSpPr>
              <p:cNvPr id="21" name="Rectangle 80"/>
              <p:cNvSpPr>
                <a:spLocks noChangeArrowheads="1"/>
              </p:cNvSpPr>
              <p:nvPr/>
            </p:nvSpPr>
            <p:spPr bwMode="auto">
              <a:xfrm>
                <a:off x="3423" y="1314"/>
                <a:ext cx="263" cy="29"/>
              </a:xfrm>
              <a:prstGeom prst="rect">
                <a:avLst/>
              </a:prstGeom>
              <a:gradFill rotWithShape="1">
                <a:gsLst>
                  <a:gs pos="0">
                    <a:schemeClr val="tx1">
                      <a:alpha val="10001"/>
                    </a:schemeClr>
                  </a:gs>
                  <a:gs pos="50000">
                    <a:schemeClr val="tx1"/>
                  </a:gs>
                  <a:gs pos="100000">
                    <a:schemeClr val="tx1">
                      <a:alpha val="10001"/>
                    </a:schemeClr>
                  </a:gs>
                </a:gsLst>
                <a:lin ang="0" scaled="1"/>
              </a:gradFill>
              <a:ln w="9525">
                <a:noFill/>
                <a:miter lim="800000"/>
                <a:headEnd/>
                <a:tailEnd/>
              </a:ln>
              <a:effectLst/>
            </p:spPr>
            <p:txBody>
              <a:bodyPr wrap="none" anchor="ctr"/>
              <a:lstStyle/>
              <a:p>
                <a:pPr algn="ctr">
                  <a:defRPr/>
                </a:pPr>
                <a:endParaRPr lang="en-US">
                  <a:cs typeface="+mn-cs"/>
                </a:endParaRPr>
              </a:p>
            </p:txBody>
          </p:sp>
          <p:sp>
            <p:nvSpPr>
              <p:cNvPr id="22" name="Line 82"/>
              <p:cNvSpPr>
                <a:spLocks noChangeShapeType="1"/>
              </p:cNvSpPr>
              <p:nvPr/>
            </p:nvSpPr>
            <p:spPr bwMode="auto">
              <a:xfrm>
                <a:off x="3459" y="1303"/>
                <a:ext cx="0" cy="58"/>
              </a:xfrm>
              <a:prstGeom prst="line">
                <a:avLst/>
              </a:prstGeom>
              <a:noFill/>
              <a:ln w="9525">
                <a:solidFill>
                  <a:schemeClr val="tx1"/>
                </a:solidFill>
                <a:round/>
                <a:headEnd/>
                <a:tailEnd/>
              </a:ln>
            </p:spPr>
            <p:txBody>
              <a:bodyPr/>
              <a:lstStyle/>
              <a:p>
                <a:endParaRPr lang="en-US"/>
              </a:p>
            </p:txBody>
          </p:sp>
          <p:sp>
            <p:nvSpPr>
              <p:cNvPr id="23" name="Line 83"/>
              <p:cNvSpPr>
                <a:spLocks noChangeShapeType="1"/>
              </p:cNvSpPr>
              <p:nvPr/>
            </p:nvSpPr>
            <p:spPr bwMode="auto">
              <a:xfrm>
                <a:off x="3635" y="1307"/>
                <a:ext cx="0" cy="57"/>
              </a:xfrm>
              <a:prstGeom prst="line">
                <a:avLst/>
              </a:prstGeom>
              <a:noFill/>
              <a:ln w="9525">
                <a:solidFill>
                  <a:schemeClr val="tx1"/>
                </a:solidFill>
                <a:round/>
                <a:headEnd/>
                <a:tailEnd/>
              </a:ln>
            </p:spPr>
            <p:txBody>
              <a:bodyPr/>
              <a:lstStyle/>
              <a:p>
                <a:endParaRPr lang="en-US"/>
              </a:p>
            </p:txBody>
          </p:sp>
          <p:grpSp>
            <p:nvGrpSpPr>
              <p:cNvPr id="24" name="Group 84"/>
              <p:cNvGrpSpPr>
                <a:grpSpLocks/>
              </p:cNvGrpSpPr>
              <p:nvPr/>
            </p:nvGrpSpPr>
            <p:grpSpPr bwMode="auto">
              <a:xfrm>
                <a:off x="3456" y="1012"/>
                <a:ext cx="192" cy="180"/>
                <a:chOff x="3456" y="1012"/>
                <a:chExt cx="192" cy="180"/>
              </a:xfrm>
            </p:grpSpPr>
            <p:sp>
              <p:nvSpPr>
                <p:cNvPr id="25" name="Oval 85"/>
                <p:cNvSpPr>
                  <a:spLocks noChangeArrowheads="1"/>
                </p:cNvSpPr>
                <p:nvPr/>
              </p:nvSpPr>
              <p:spPr bwMode="auto">
                <a:xfrm>
                  <a:off x="3458" y="1012"/>
                  <a:ext cx="179" cy="180"/>
                </a:xfrm>
                <a:prstGeom prst="ellipse">
                  <a:avLst/>
                </a:prstGeom>
                <a:gradFill rotWithShape="1">
                  <a:gsLst>
                    <a:gs pos="0">
                      <a:schemeClr val="bg2"/>
                    </a:gs>
                    <a:gs pos="100000">
                      <a:schemeClr val="tx1"/>
                    </a:gs>
                  </a:gsLst>
                  <a:lin ang="5400000" scaled="1"/>
                </a:gradFill>
                <a:ln w="9525">
                  <a:noFill/>
                  <a:round/>
                  <a:headEnd/>
                  <a:tailEnd/>
                </a:ln>
                <a:effectLst>
                  <a:prstShdw prst="shdw17" dist="17961" dir="2700000">
                    <a:schemeClr val="tx1">
                      <a:gamma/>
                      <a:shade val="60000"/>
                      <a:invGamma/>
                    </a:schemeClr>
                  </a:prstShdw>
                </a:effectLst>
              </p:spPr>
              <p:txBody>
                <a:bodyPr wrap="none" anchor="ctr"/>
                <a:lstStyle/>
                <a:p>
                  <a:pPr algn="ctr">
                    <a:defRPr/>
                  </a:pPr>
                  <a:endParaRPr lang="en-US">
                    <a:cs typeface="+mn-cs"/>
                  </a:endParaRPr>
                </a:p>
              </p:txBody>
            </p:sp>
            <p:sp>
              <p:nvSpPr>
                <p:cNvPr id="26" name="Oval 86"/>
                <p:cNvSpPr>
                  <a:spLocks noChangeArrowheads="1"/>
                </p:cNvSpPr>
                <p:nvPr/>
              </p:nvSpPr>
              <p:spPr bwMode="auto">
                <a:xfrm>
                  <a:off x="3478" y="1019"/>
                  <a:ext cx="147" cy="135"/>
                </a:xfrm>
                <a:prstGeom prst="ellipse">
                  <a:avLst/>
                </a:prstGeom>
                <a:gradFill rotWithShape="1">
                  <a:gsLst>
                    <a:gs pos="0">
                      <a:schemeClr val="bg1">
                        <a:alpha val="89000"/>
                      </a:schemeClr>
                    </a:gs>
                    <a:gs pos="100000">
                      <a:schemeClr val="bg1">
                        <a:alpha val="0"/>
                      </a:schemeClr>
                    </a:gs>
                  </a:gsLst>
                  <a:lin ang="5400000" scaled="1"/>
                </a:gradFill>
                <a:ln w="9525">
                  <a:noFill/>
                  <a:round/>
                  <a:headEnd/>
                  <a:tailEnd/>
                </a:ln>
              </p:spPr>
              <p:txBody>
                <a:bodyPr wrap="none" anchor="ctr"/>
                <a:lstStyle/>
                <a:p>
                  <a:pPr algn="ctr"/>
                  <a:endParaRPr lang="en-US"/>
                </a:p>
              </p:txBody>
            </p:sp>
            <p:grpSp>
              <p:nvGrpSpPr>
                <p:cNvPr id="27" name="Group 87"/>
                <p:cNvGrpSpPr>
                  <a:grpSpLocks/>
                </p:cNvGrpSpPr>
                <p:nvPr/>
              </p:nvGrpSpPr>
              <p:grpSpPr bwMode="auto">
                <a:xfrm>
                  <a:off x="3458" y="1084"/>
                  <a:ext cx="190" cy="39"/>
                  <a:chOff x="3526" y="192"/>
                  <a:chExt cx="335" cy="70"/>
                </a:xfrm>
              </p:grpSpPr>
              <p:sp>
                <p:nvSpPr>
                  <p:cNvPr id="35" name="AutoShape 88"/>
                  <p:cNvSpPr>
                    <a:spLocks noChangeArrowheads="1"/>
                  </p:cNvSpPr>
                  <p:nvPr/>
                </p:nvSpPr>
                <p:spPr bwMode="auto">
                  <a:xfrm>
                    <a:off x="3526" y="192"/>
                    <a:ext cx="326" cy="49"/>
                  </a:xfrm>
                  <a:prstGeom prst="roundRect">
                    <a:avLst>
                      <a:gd name="adj" fmla="val 50000"/>
                    </a:avLst>
                  </a:prstGeom>
                  <a:solidFill>
                    <a:srgbClr val="FFFFFF">
                      <a:alpha val="10980"/>
                    </a:srgbClr>
                  </a:solidFill>
                  <a:ln w="9525">
                    <a:noFill/>
                    <a:round/>
                    <a:headEnd/>
                    <a:tailEnd/>
                  </a:ln>
                </p:spPr>
                <p:txBody>
                  <a:bodyPr wrap="none" anchor="ctr"/>
                  <a:lstStyle/>
                  <a:p>
                    <a:pPr algn="ctr"/>
                    <a:endParaRPr lang="en-US"/>
                  </a:p>
                </p:txBody>
              </p:sp>
              <p:sp>
                <p:nvSpPr>
                  <p:cNvPr id="36" name="Oval 89"/>
                  <p:cNvSpPr>
                    <a:spLocks noChangeArrowheads="1"/>
                  </p:cNvSpPr>
                  <p:nvPr/>
                </p:nvSpPr>
                <p:spPr bwMode="auto">
                  <a:xfrm>
                    <a:off x="3696" y="192"/>
                    <a:ext cx="165" cy="63"/>
                  </a:xfrm>
                  <a:prstGeom prst="ellipse">
                    <a:avLst/>
                  </a:prstGeom>
                  <a:solidFill>
                    <a:srgbClr val="FFFFFF">
                      <a:alpha val="10980"/>
                    </a:srgbClr>
                  </a:solidFill>
                  <a:ln w="9525">
                    <a:noFill/>
                    <a:round/>
                    <a:headEnd/>
                    <a:tailEnd/>
                  </a:ln>
                </p:spPr>
                <p:txBody>
                  <a:bodyPr wrap="none" anchor="ctr"/>
                  <a:lstStyle/>
                  <a:p>
                    <a:pPr algn="ctr"/>
                    <a:endParaRPr lang="en-US"/>
                  </a:p>
                </p:txBody>
              </p:sp>
              <p:sp>
                <p:nvSpPr>
                  <p:cNvPr id="37" name="Oval 90"/>
                  <p:cNvSpPr>
                    <a:spLocks noChangeArrowheads="1"/>
                  </p:cNvSpPr>
                  <p:nvPr/>
                </p:nvSpPr>
                <p:spPr bwMode="auto">
                  <a:xfrm>
                    <a:off x="3533" y="198"/>
                    <a:ext cx="165" cy="64"/>
                  </a:xfrm>
                  <a:prstGeom prst="ellipse">
                    <a:avLst/>
                  </a:prstGeom>
                  <a:solidFill>
                    <a:srgbClr val="FFFFFF">
                      <a:alpha val="10980"/>
                    </a:srgbClr>
                  </a:solidFill>
                  <a:ln w="9525">
                    <a:noFill/>
                    <a:round/>
                    <a:headEnd/>
                    <a:tailEnd/>
                  </a:ln>
                </p:spPr>
                <p:txBody>
                  <a:bodyPr wrap="none" anchor="ctr"/>
                  <a:lstStyle/>
                  <a:p>
                    <a:pPr algn="ctr"/>
                    <a:endParaRPr lang="en-US"/>
                  </a:p>
                </p:txBody>
              </p:sp>
            </p:grpSp>
            <p:sp>
              <p:nvSpPr>
                <p:cNvPr id="28" name="AutoShape 91"/>
                <p:cNvSpPr>
                  <a:spLocks noChangeArrowheads="1"/>
                </p:cNvSpPr>
                <p:nvPr/>
              </p:nvSpPr>
              <p:spPr bwMode="auto">
                <a:xfrm>
                  <a:off x="3456" y="1077"/>
                  <a:ext cx="185" cy="27"/>
                </a:xfrm>
                <a:prstGeom prst="roundRect">
                  <a:avLst>
                    <a:gd name="adj" fmla="val 50000"/>
                  </a:avLst>
                </a:prstGeom>
                <a:gradFill rotWithShape="1">
                  <a:gsLst>
                    <a:gs pos="0">
                      <a:schemeClr val="tx1">
                        <a:alpha val="62999"/>
                      </a:schemeClr>
                    </a:gs>
                    <a:gs pos="100000">
                      <a:schemeClr val="tx1"/>
                    </a:gs>
                  </a:gsLst>
                  <a:lin ang="5400000" scaled="1"/>
                </a:gradFill>
                <a:ln w="9525">
                  <a:solidFill>
                    <a:schemeClr val="tx1"/>
                  </a:solidFill>
                  <a:round/>
                  <a:headEnd/>
                  <a:tailEnd/>
                </a:ln>
              </p:spPr>
              <p:txBody>
                <a:bodyPr wrap="none" anchor="ctr"/>
                <a:lstStyle/>
                <a:p>
                  <a:pPr algn="ctr"/>
                  <a:endParaRPr lang="en-US"/>
                </a:p>
              </p:txBody>
            </p:sp>
            <p:sp>
              <p:nvSpPr>
                <p:cNvPr id="29" name="Oval 92"/>
                <p:cNvSpPr>
                  <a:spLocks noChangeArrowheads="1"/>
                </p:cNvSpPr>
                <p:nvPr/>
              </p:nvSpPr>
              <p:spPr bwMode="auto">
                <a:xfrm>
                  <a:off x="3552" y="1077"/>
                  <a:ext cx="94" cy="36"/>
                </a:xfrm>
                <a:prstGeom prst="ellipse">
                  <a:avLst/>
                </a:prstGeom>
                <a:gradFill rotWithShape="1">
                  <a:gsLst>
                    <a:gs pos="0">
                      <a:schemeClr val="tx1">
                        <a:alpha val="17000"/>
                      </a:schemeClr>
                    </a:gs>
                    <a:gs pos="100000">
                      <a:schemeClr val="tx1"/>
                    </a:gs>
                  </a:gsLst>
                  <a:lin ang="5400000" scaled="1"/>
                </a:gradFill>
                <a:ln w="9525">
                  <a:noFill/>
                  <a:round/>
                  <a:headEnd/>
                  <a:tailEnd/>
                </a:ln>
              </p:spPr>
              <p:txBody>
                <a:bodyPr wrap="none" anchor="ctr"/>
                <a:lstStyle/>
                <a:p>
                  <a:pPr algn="ctr"/>
                  <a:endParaRPr lang="en-US"/>
                </a:p>
              </p:txBody>
            </p:sp>
            <p:sp>
              <p:nvSpPr>
                <p:cNvPr id="30" name="Oval 93"/>
                <p:cNvSpPr>
                  <a:spLocks noChangeArrowheads="1"/>
                </p:cNvSpPr>
                <p:nvPr/>
              </p:nvSpPr>
              <p:spPr bwMode="auto">
                <a:xfrm>
                  <a:off x="3460" y="1080"/>
                  <a:ext cx="93" cy="36"/>
                </a:xfrm>
                <a:prstGeom prst="ellipse">
                  <a:avLst/>
                </a:prstGeom>
                <a:gradFill rotWithShape="1">
                  <a:gsLst>
                    <a:gs pos="0">
                      <a:schemeClr val="tx1">
                        <a:alpha val="17000"/>
                      </a:schemeClr>
                    </a:gs>
                    <a:gs pos="100000">
                      <a:schemeClr val="tx1"/>
                    </a:gs>
                  </a:gsLst>
                  <a:lin ang="5400000" scaled="1"/>
                </a:gradFill>
                <a:ln w="9525">
                  <a:noFill/>
                  <a:round/>
                  <a:headEnd/>
                  <a:tailEnd/>
                </a:ln>
              </p:spPr>
              <p:txBody>
                <a:bodyPr wrap="none" anchor="ctr"/>
                <a:lstStyle/>
                <a:p>
                  <a:pPr algn="ctr"/>
                  <a:endParaRPr lang="en-US"/>
                </a:p>
              </p:txBody>
            </p:sp>
            <p:sp>
              <p:nvSpPr>
                <p:cNvPr id="31" name="Oval 94"/>
                <p:cNvSpPr>
                  <a:spLocks noChangeAspect="1" noChangeArrowheads="1"/>
                </p:cNvSpPr>
                <p:nvPr/>
              </p:nvSpPr>
              <p:spPr bwMode="auto">
                <a:xfrm flipH="1" flipV="1">
                  <a:off x="3510" y="1095"/>
                  <a:ext cx="10" cy="9"/>
                </a:xfrm>
                <a:prstGeom prst="ellipse">
                  <a:avLst/>
                </a:prstGeom>
                <a:gradFill rotWithShape="1">
                  <a:gsLst>
                    <a:gs pos="0">
                      <a:schemeClr val="tx1">
                        <a:alpha val="39998"/>
                      </a:schemeClr>
                    </a:gs>
                    <a:gs pos="100000">
                      <a:schemeClr val="bg1">
                        <a:alpha val="75998"/>
                      </a:schemeClr>
                    </a:gs>
                  </a:gsLst>
                  <a:path path="rect">
                    <a:fillToRect r="100000" b="100000"/>
                  </a:path>
                </a:gradFill>
                <a:ln w="9525">
                  <a:noFill/>
                  <a:round/>
                  <a:headEnd/>
                  <a:tailEnd/>
                </a:ln>
              </p:spPr>
              <p:txBody>
                <a:bodyPr wrap="none" anchor="ctr"/>
                <a:lstStyle/>
                <a:p>
                  <a:pPr algn="ctr"/>
                  <a:endParaRPr lang="en-US"/>
                </a:p>
              </p:txBody>
            </p:sp>
            <p:sp>
              <p:nvSpPr>
                <p:cNvPr id="32" name="Oval 95"/>
                <p:cNvSpPr>
                  <a:spLocks noChangeAspect="1" noChangeArrowheads="1"/>
                </p:cNvSpPr>
                <p:nvPr/>
              </p:nvSpPr>
              <p:spPr bwMode="auto">
                <a:xfrm flipH="1" flipV="1">
                  <a:off x="3586" y="1095"/>
                  <a:ext cx="10" cy="9"/>
                </a:xfrm>
                <a:prstGeom prst="ellipse">
                  <a:avLst/>
                </a:prstGeom>
                <a:gradFill rotWithShape="1">
                  <a:gsLst>
                    <a:gs pos="0">
                      <a:schemeClr val="tx1">
                        <a:alpha val="39998"/>
                      </a:schemeClr>
                    </a:gs>
                    <a:gs pos="100000">
                      <a:schemeClr val="bg1">
                        <a:alpha val="75998"/>
                      </a:schemeClr>
                    </a:gs>
                  </a:gsLst>
                  <a:path path="rect">
                    <a:fillToRect r="100000" b="100000"/>
                  </a:path>
                </a:gradFill>
                <a:ln w="9525">
                  <a:noFill/>
                  <a:round/>
                  <a:headEnd/>
                  <a:tailEnd/>
                </a:ln>
              </p:spPr>
              <p:txBody>
                <a:bodyPr wrap="none" anchor="ctr"/>
                <a:lstStyle/>
                <a:p>
                  <a:pPr algn="ctr"/>
                  <a:endParaRPr lang="en-US"/>
                </a:p>
              </p:txBody>
            </p:sp>
            <p:sp>
              <p:nvSpPr>
                <p:cNvPr id="33" name="Oval 96"/>
                <p:cNvSpPr>
                  <a:spLocks noChangeAspect="1" noChangeArrowheads="1"/>
                </p:cNvSpPr>
                <p:nvPr/>
              </p:nvSpPr>
              <p:spPr bwMode="auto">
                <a:xfrm flipH="1" flipV="1">
                  <a:off x="3518" y="1095"/>
                  <a:ext cx="9" cy="9"/>
                </a:xfrm>
                <a:prstGeom prst="ellipse">
                  <a:avLst/>
                </a:prstGeom>
                <a:gradFill rotWithShape="1">
                  <a:gsLst>
                    <a:gs pos="0">
                      <a:schemeClr val="tx1">
                        <a:alpha val="39998"/>
                      </a:schemeClr>
                    </a:gs>
                    <a:gs pos="100000">
                      <a:schemeClr val="bg1">
                        <a:alpha val="75998"/>
                      </a:schemeClr>
                    </a:gs>
                  </a:gsLst>
                  <a:path path="rect">
                    <a:fillToRect r="100000" b="100000"/>
                  </a:path>
                </a:gradFill>
                <a:ln w="9525">
                  <a:noFill/>
                  <a:round/>
                  <a:headEnd/>
                  <a:tailEnd/>
                </a:ln>
              </p:spPr>
              <p:txBody>
                <a:bodyPr wrap="none" anchor="ctr"/>
                <a:lstStyle/>
                <a:p>
                  <a:pPr algn="ctr"/>
                  <a:endParaRPr lang="en-US"/>
                </a:p>
              </p:txBody>
            </p:sp>
            <p:sp>
              <p:nvSpPr>
                <p:cNvPr id="34" name="Oval 97"/>
                <p:cNvSpPr>
                  <a:spLocks noChangeAspect="1" noChangeArrowheads="1"/>
                </p:cNvSpPr>
                <p:nvPr/>
              </p:nvSpPr>
              <p:spPr bwMode="auto">
                <a:xfrm flipH="1" flipV="1">
                  <a:off x="3579" y="1095"/>
                  <a:ext cx="10" cy="9"/>
                </a:xfrm>
                <a:prstGeom prst="ellipse">
                  <a:avLst/>
                </a:prstGeom>
                <a:gradFill rotWithShape="1">
                  <a:gsLst>
                    <a:gs pos="0">
                      <a:schemeClr val="tx1">
                        <a:alpha val="39998"/>
                      </a:schemeClr>
                    </a:gs>
                    <a:gs pos="100000">
                      <a:schemeClr val="bg1">
                        <a:alpha val="75998"/>
                      </a:schemeClr>
                    </a:gs>
                  </a:gsLst>
                  <a:path path="rect">
                    <a:fillToRect r="100000" b="100000"/>
                  </a:path>
                </a:gradFill>
                <a:ln w="9525">
                  <a:noFill/>
                  <a:round/>
                  <a:headEnd/>
                  <a:tailEnd/>
                </a:ln>
              </p:spPr>
              <p:txBody>
                <a:bodyPr wrap="none" anchor="ctr"/>
                <a:lstStyle/>
                <a:p>
                  <a:pPr algn="ctr"/>
                  <a:endParaRPr lang="en-US"/>
                </a:p>
              </p:txBody>
            </p:sp>
          </p:grpSp>
        </p:grpSp>
      </p:grpSp>
      <p:cxnSp>
        <p:nvCxnSpPr>
          <p:cNvPr id="131" name="Straight Arrow Connector 130"/>
          <p:cNvCxnSpPr/>
          <p:nvPr/>
        </p:nvCxnSpPr>
        <p:spPr bwMode="auto">
          <a:xfrm flipH="1">
            <a:off x="4321835" y="2025414"/>
            <a:ext cx="957531" cy="1002458"/>
          </a:xfrm>
          <a:prstGeom prst="straightConnector1">
            <a:avLst/>
          </a:prstGeom>
          <a:solidFill>
            <a:schemeClr val="accent1"/>
          </a:solidFill>
          <a:ln w="25400" cap="flat" cmpd="sng" algn="ctr">
            <a:solidFill>
              <a:srgbClr val="7B663F"/>
            </a:solidFill>
            <a:prstDash val="solid"/>
            <a:round/>
            <a:headEnd type="none" w="med" len="med"/>
            <a:tailEnd type="arrow"/>
          </a:ln>
          <a:effectLst/>
        </p:spPr>
      </p:cxnSp>
      <p:sp>
        <p:nvSpPr>
          <p:cNvPr id="147" name="Title 1"/>
          <p:cNvSpPr>
            <a:spLocks noGrp="1"/>
          </p:cNvSpPr>
          <p:nvPr>
            <p:ph type="title"/>
          </p:nvPr>
        </p:nvSpPr>
        <p:spPr>
          <a:xfrm>
            <a:off x="247650" y="247650"/>
            <a:ext cx="8229600" cy="623618"/>
          </a:xfrm>
        </p:spPr>
        <p:txBody>
          <a:bodyPr/>
          <a:lstStyle/>
          <a:p>
            <a:r>
              <a:rPr lang="ru-RU" dirty="0" smtClean="0"/>
              <a:t>Корректная настройка доступа к системе</a:t>
            </a:r>
            <a:endParaRPr lang="en-US" dirty="0" smtClean="0"/>
          </a:p>
        </p:txBody>
      </p:sp>
      <p:sp>
        <p:nvSpPr>
          <p:cNvPr id="43" name="Rectangle 42"/>
          <p:cNvSpPr/>
          <p:nvPr/>
        </p:nvSpPr>
        <p:spPr bwMode="auto">
          <a:xfrm>
            <a:off x="2526323" y="3092494"/>
            <a:ext cx="2135018" cy="899160"/>
          </a:xfrm>
          <a:prstGeom prst="rect">
            <a:avLst/>
          </a:prstGeom>
          <a:solidFill>
            <a:schemeClr val="accent2">
              <a:lumMod val="60000"/>
              <a:lumOff val="40000"/>
              <a:alpha val="30000"/>
            </a:schemeClr>
          </a:solid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Контроль системы</a:t>
            </a:r>
            <a:endParaRPr kumimoji="0" lang="en-US" sz="2000" b="1" i="0" u="none" strike="noStrike" cap="none" normalizeH="0" baseline="0" dirty="0" err="1" smtClean="0">
              <a:ln>
                <a:noFill/>
              </a:ln>
              <a:solidFill>
                <a:srgbClr val="FFCC00"/>
              </a:solidFill>
              <a:effectLst/>
              <a:latin typeface="+mn-lt"/>
            </a:endParaRPr>
          </a:p>
        </p:txBody>
      </p:sp>
      <p:cxnSp>
        <p:nvCxnSpPr>
          <p:cNvPr id="135" name="Straight Arrow Connector 134"/>
          <p:cNvCxnSpPr/>
          <p:nvPr/>
        </p:nvCxnSpPr>
        <p:spPr bwMode="auto">
          <a:xfrm flipH="1" flipV="1">
            <a:off x="4204141" y="4066274"/>
            <a:ext cx="1075225" cy="1204466"/>
          </a:xfrm>
          <a:prstGeom prst="straightConnector1">
            <a:avLst/>
          </a:prstGeom>
          <a:solidFill>
            <a:schemeClr val="accent1"/>
          </a:solidFill>
          <a:ln w="25400" cap="flat" cmpd="sng" algn="ctr">
            <a:solidFill>
              <a:srgbClr val="7B663F"/>
            </a:solidFill>
            <a:prstDash val="solid"/>
            <a:round/>
            <a:headEnd type="none" w="med" len="med"/>
            <a:tailEnd type="arrow"/>
          </a:ln>
          <a:effectLst/>
        </p:spPr>
      </p:cxnSp>
      <p:sp>
        <p:nvSpPr>
          <p:cNvPr id="137" name="Multiply 136"/>
          <p:cNvSpPr/>
          <p:nvPr/>
        </p:nvSpPr>
        <p:spPr bwMode="auto">
          <a:xfrm>
            <a:off x="4528630" y="4451047"/>
            <a:ext cx="676785" cy="709266"/>
          </a:xfrm>
          <a:prstGeom prst="mathMultiply">
            <a:avLst/>
          </a:prstGeom>
          <a:solidFill>
            <a:srgbClr val="FF000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accent5">
                  <a:lumMod val="60000"/>
                  <a:lumOff val="40000"/>
                </a:schemeClr>
              </a:solidFill>
              <a:effectLst/>
              <a:latin typeface="+mn-lt"/>
            </a:endParaRPr>
          </a:p>
        </p:txBody>
      </p:sp>
      <p:sp>
        <p:nvSpPr>
          <p:cNvPr id="47" name="Multiply 46"/>
          <p:cNvSpPr/>
          <p:nvPr/>
        </p:nvSpPr>
        <p:spPr bwMode="auto">
          <a:xfrm>
            <a:off x="4528630" y="2092844"/>
            <a:ext cx="676785" cy="709266"/>
          </a:xfrm>
          <a:prstGeom prst="mathMultiply">
            <a:avLst/>
          </a:prstGeom>
          <a:solidFill>
            <a:srgbClr val="FF000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accent5">
                  <a:lumMod val="60000"/>
                  <a:lumOff val="40000"/>
                </a:schemeClr>
              </a:solidFill>
              <a:effectLst/>
              <a:latin typeface="+mn-lt"/>
            </a:endParaRPr>
          </a:p>
        </p:txBody>
      </p:sp>
      <p:sp>
        <p:nvSpPr>
          <p:cNvPr id="5" name="Rectangle 4"/>
          <p:cNvSpPr/>
          <p:nvPr/>
        </p:nvSpPr>
        <p:spPr>
          <a:xfrm>
            <a:off x="5085037" y="2526643"/>
            <a:ext cx="3230624" cy="461665"/>
          </a:xfrm>
          <a:prstGeom prst="rect">
            <a:avLst/>
          </a:prstGeom>
        </p:spPr>
        <p:txBody>
          <a:bodyPr wrap="square">
            <a:spAutoFit/>
          </a:bodyPr>
          <a:lstStyle/>
          <a:p>
            <a:pPr eaLnBrk="1" hangingPunct="1"/>
            <a:r>
              <a:rPr lang="ru-RU" sz="1200" dirty="0"/>
              <a:t>Ресурсы системы защищены от доступа независимо от прав пользователя</a:t>
            </a:r>
            <a:endParaRPr lang="en-US" sz="1200" dirty="0"/>
          </a:p>
        </p:txBody>
      </p:sp>
      <p:sp>
        <p:nvSpPr>
          <p:cNvPr id="46" name="Rectangle 45"/>
          <p:cNvSpPr/>
          <p:nvPr/>
        </p:nvSpPr>
        <p:spPr>
          <a:xfrm>
            <a:off x="5205414" y="4089305"/>
            <a:ext cx="3602155" cy="276999"/>
          </a:xfrm>
          <a:prstGeom prst="rect">
            <a:avLst/>
          </a:prstGeom>
        </p:spPr>
        <p:txBody>
          <a:bodyPr wrap="square">
            <a:spAutoFit/>
          </a:bodyPr>
          <a:lstStyle/>
          <a:p>
            <a:pPr eaLnBrk="1" hangingPunct="1"/>
            <a:r>
              <a:rPr lang="ru-RU" sz="1200" dirty="0"/>
              <a:t>Блокировка сменных носителей</a:t>
            </a:r>
            <a:endParaRPr lang="en-US" sz="1200" dirty="0"/>
          </a:p>
        </p:txBody>
      </p:sp>
      <p:sp>
        <p:nvSpPr>
          <p:cNvPr id="48" name="Rectangle 47"/>
          <p:cNvSpPr/>
          <p:nvPr/>
        </p:nvSpPr>
        <p:spPr bwMode="auto">
          <a:xfrm>
            <a:off x="6153258" y="5645324"/>
            <a:ext cx="2654312" cy="377078"/>
          </a:xfrm>
          <a:prstGeom prst="rect">
            <a:avLst/>
          </a:prstGeom>
          <a:no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ru-RU" sz="2000" dirty="0" smtClean="0">
                <a:latin typeface="Arial" pitchFamily="34" charset="0"/>
                <a:cs typeface="Arial" pitchFamily="34" charset="0"/>
              </a:rPr>
              <a:t>Сменные носители</a:t>
            </a:r>
            <a:endParaRPr kumimoji="0" lang="ru-RU" sz="2000" i="0" u="none" strike="noStrike" cap="none" normalizeH="0" baseline="0" dirty="0" smtClean="0">
              <a:ln>
                <a:noFill/>
              </a:ln>
              <a:effectLst/>
              <a:latin typeface="Arial" pitchFamily="34" charset="0"/>
              <a:cs typeface="Arial" pitchFamily="34" charset="0"/>
            </a:endParaRPr>
          </a:p>
        </p:txBody>
      </p:sp>
      <p:sp>
        <p:nvSpPr>
          <p:cNvPr id="60" name="Rectangle 59"/>
          <p:cNvSpPr/>
          <p:nvPr/>
        </p:nvSpPr>
        <p:spPr bwMode="auto">
          <a:xfrm>
            <a:off x="6417769" y="1050282"/>
            <a:ext cx="2389801" cy="377078"/>
          </a:xfrm>
          <a:prstGeom prst="rect">
            <a:avLst/>
          </a:prstGeom>
          <a:no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ru-RU" sz="2000" dirty="0" smtClean="0">
                <a:latin typeface="Arial" pitchFamily="34" charset="0"/>
                <a:cs typeface="Arial" pitchFamily="34" charset="0"/>
              </a:rPr>
              <a:t>Злоумышленник</a:t>
            </a:r>
            <a:endParaRPr kumimoji="0" lang="ru-RU" sz="2000" i="0" u="none" strike="noStrike" cap="none" normalizeH="0" baseline="0" dirty="0" smtClean="0">
              <a:ln>
                <a:noFill/>
              </a:ln>
              <a:effectLst/>
              <a:latin typeface="Arial" pitchFamily="34" charset="0"/>
              <a:cs typeface="Arial" pitchFamily="34" charset="0"/>
            </a:endParaRPr>
          </a:p>
        </p:txBody>
      </p:sp>
      <p:sp>
        <p:nvSpPr>
          <p:cNvPr id="49" name="Rectangle 48"/>
          <p:cNvSpPr/>
          <p:nvPr/>
        </p:nvSpPr>
        <p:spPr>
          <a:xfrm>
            <a:off x="6592941" y="1510597"/>
            <a:ext cx="2214628" cy="424732"/>
          </a:xfrm>
          <a:prstGeom prst="rect">
            <a:avLst/>
          </a:prstGeom>
        </p:spPr>
        <p:txBody>
          <a:bodyPr wrap="square">
            <a:spAutoFit/>
          </a:bodyPr>
          <a:lstStyle/>
          <a:p>
            <a:pPr>
              <a:lnSpc>
                <a:spcPct val="90000"/>
              </a:lnSpc>
              <a:spcBef>
                <a:spcPts val="0"/>
              </a:spcBef>
              <a:spcAft>
                <a:spcPts val="800"/>
              </a:spcAft>
            </a:pPr>
            <a:r>
              <a:rPr lang="ru-RU" sz="1200" dirty="0" err="1" smtClean="0">
                <a:solidFill>
                  <a:schemeClr val="bg2">
                    <a:lumMod val="50000"/>
                  </a:schemeClr>
                </a:solidFill>
                <a:latin typeface="Calibri" pitchFamily="34" charset="0"/>
              </a:rPr>
              <a:t>Недоверенная</a:t>
            </a:r>
            <a:r>
              <a:rPr lang="ru-RU" sz="1200" dirty="0" smtClean="0">
                <a:solidFill>
                  <a:schemeClr val="bg2">
                    <a:lumMod val="50000"/>
                  </a:schemeClr>
                </a:solidFill>
                <a:latin typeface="Calibri" pitchFamily="34" charset="0"/>
              </a:rPr>
              <a:t>  пользовательская активность</a:t>
            </a:r>
            <a:r>
              <a:rPr lang="en-US" sz="1200" dirty="0" smtClean="0">
                <a:solidFill>
                  <a:schemeClr val="bg2">
                    <a:lumMod val="50000"/>
                  </a:schemeClr>
                </a:solidFill>
                <a:latin typeface="Calibri" pitchFamily="34" charset="0"/>
              </a:rPr>
              <a:t> </a:t>
            </a:r>
            <a:endParaRPr lang="en-US" sz="1200" dirty="0">
              <a:solidFill>
                <a:schemeClr val="bg2">
                  <a:lumMod val="50000"/>
                </a:schemeClr>
              </a:solidFill>
              <a:latin typeface="Calibri" pitchFamily="34" charset="0"/>
            </a:endParaRPr>
          </a:p>
        </p:txBody>
      </p:sp>
      <p:pic>
        <p:nvPicPr>
          <p:cNvPr id="45" name="Picture 16" descr="SERVER.jpg"/>
          <p:cNvPicPr>
            <a:picLocks noChangeAspect="1"/>
          </p:cNvPicPr>
          <p:nvPr/>
        </p:nvPicPr>
        <p:blipFill>
          <a:blip r:embed="rId3" cstate="print"/>
          <a:srcRect/>
          <a:stretch>
            <a:fillRect/>
          </a:stretch>
        </p:blipFill>
        <p:spPr bwMode="auto">
          <a:xfrm>
            <a:off x="490444" y="2477432"/>
            <a:ext cx="1600200" cy="2195512"/>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2891" y="4805680"/>
            <a:ext cx="1351442" cy="1351442"/>
          </a:xfrm>
          <a:prstGeom prst="rect">
            <a:avLst/>
          </a:prstGeom>
        </p:spPr>
      </p:pic>
    </p:spTree>
    <p:extLst>
      <p:ext uri="{BB962C8B-B14F-4D97-AF65-F5344CB8AC3E}">
        <p14:creationId xmlns:p14="http://schemas.microsoft.com/office/powerpoint/2010/main" val="3468936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182881" y="1523669"/>
            <a:ext cx="6569488" cy="390806"/>
          </a:xfrm>
          <a:prstGeom prst="rect">
            <a:avLst/>
          </a:prstGeom>
          <a:solidFill>
            <a:schemeClr val="accent2">
              <a:lumMod val="60000"/>
              <a:lumOff val="40000"/>
              <a:alpha val="30000"/>
            </a:schemeClr>
          </a:solid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sz="2000" b="1" dirty="0">
                <a:solidFill>
                  <a:srgbClr val="FFCC00"/>
                </a:solidFill>
                <a:latin typeface="+mn-lt"/>
              </a:rPr>
              <a:t>Prevention</a:t>
            </a:r>
          </a:p>
        </p:txBody>
      </p:sp>
      <p:sp>
        <p:nvSpPr>
          <p:cNvPr id="10" name="Rectangle 9"/>
          <p:cNvSpPr/>
          <p:nvPr/>
        </p:nvSpPr>
        <p:spPr bwMode="auto">
          <a:xfrm>
            <a:off x="182880" y="1993392"/>
            <a:ext cx="2135018" cy="4152137"/>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9" name="Rectangle 8"/>
          <p:cNvSpPr/>
          <p:nvPr/>
        </p:nvSpPr>
        <p:spPr bwMode="auto">
          <a:xfrm>
            <a:off x="182880" y="529501"/>
            <a:ext cx="2135018" cy="899160"/>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Поведенческий контроль</a:t>
            </a:r>
            <a:endParaRPr kumimoji="0" lang="en-US" sz="2000" b="1" i="0" u="none" strike="noStrike" cap="none" normalizeH="0" baseline="0" dirty="0" err="1" smtClean="0">
              <a:ln>
                <a:noFill/>
              </a:ln>
              <a:solidFill>
                <a:srgbClr val="FFCC00"/>
              </a:solidFill>
              <a:effectLst/>
              <a:latin typeface="+mn-lt"/>
            </a:endParaRPr>
          </a:p>
        </p:txBody>
      </p:sp>
      <p:sp>
        <p:nvSpPr>
          <p:cNvPr id="5" name="Content Placeholder 4"/>
          <p:cNvSpPr>
            <a:spLocks noGrp="1"/>
          </p:cNvSpPr>
          <p:nvPr>
            <p:ph idx="1"/>
          </p:nvPr>
        </p:nvSpPr>
        <p:spPr>
          <a:xfrm>
            <a:off x="182881" y="2176272"/>
            <a:ext cx="2135017" cy="3800322"/>
          </a:xfrm>
        </p:spPr>
        <p:txBody>
          <a:bodyPr>
            <a:normAutofit/>
          </a:bodyPr>
          <a:lstStyle/>
          <a:p>
            <a:r>
              <a:rPr lang="ru-RU" sz="1800" dirty="0" smtClean="0"/>
              <a:t>Ограничение приложений и ОС на основе поведения</a:t>
            </a:r>
            <a:endParaRPr lang="en-US" sz="1800" dirty="0" smtClean="0"/>
          </a:p>
          <a:p>
            <a:r>
              <a:rPr lang="en-US" sz="1800" dirty="0" smtClean="0"/>
              <a:t> </a:t>
            </a:r>
            <a:r>
              <a:rPr lang="ru-RU" sz="1800" dirty="0" smtClean="0"/>
              <a:t>Защита от переполнения буфера</a:t>
            </a:r>
            <a:endParaRPr lang="en-US" sz="1800" dirty="0" smtClean="0"/>
          </a:p>
          <a:p>
            <a:r>
              <a:rPr lang="ru-RU" sz="1800" dirty="0" smtClean="0"/>
              <a:t>Белые списки</a:t>
            </a:r>
            <a:endParaRPr lang="en-US" sz="1800" dirty="0" smtClean="0"/>
          </a:p>
          <a:p>
            <a:r>
              <a:rPr lang="ru-RU" sz="1800" dirty="0" smtClean="0"/>
              <a:t>Защита от атак нулевого дня</a:t>
            </a:r>
            <a:endParaRPr lang="en-US" sz="1800" dirty="0" smtClean="0"/>
          </a:p>
          <a:p>
            <a:r>
              <a:rPr lang="ru-RU" sz="1800" dirty="0" smtClean="0"/>
              <a:t>Защита от </a:t>
            </a:r>
            <a:r>
              <a:rPr lang="ru-RU" sz="1800" dirty="0" err="1" smtClean="0"/>
              <a:t>эксплойтов</a:t>
            </a:r>
            <a:endParaRPr lang="en-US" sz="1800" dirty="0"/>
          </a:p>
        </p:txBody>
      </p:sp>
      <p:sp>
        <p:nvSpPr>
          <p:cNvPr id="12" name="TextBox 11"/>
          <p:cNvSpPr txBox="1"/>
          <p:nvPr/>
        </p:nvSpPr>
        <p:spPr bwMode="ltGray">
          <a:xfrm>
            <a:off x="4856480" y="451104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smtClean="0">
              <a:solidFill>
                <a:schemeClr val="bg2">
                  <a:lumMod val="50000"/>
                </a:schemeClr>
              </a:solidFill>
              <a:latin typeface="Calibri" pitchFamily="34" charset="0"/>
            </a:endParaRPr>
          </a:p>
        </p:txBody>
      </p:sp>
      <p:sp>
        <p:nvSpPr>
          <p:cNvPr id="15" name="Rectangle 14"/>
          <p:cNvSpPr/>
          <p:nvPr/>
        </p:nvSpPr>
        <p:spPr bwMode="auto">
          <a:xfrm>
            <a:off x="2456594" y="1993391"/>
            <a:ext cx="2113280" cy="4162859"/>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lnSpc>
                <a:spcPct val="90000"/>
              </a:lnSpc>
            </a:pPr>
            <a:r>
              <a:rPr lang="en-US" dirty="0">
                <a:solidFill>
                  <a:schemeClr val="bg1"/>
                </a:solidFill>
                <a:latin typeface="+mn-lt"/>
              </a:rPr>
              <a:t>Re</a:t>
            </a:r>
          </a:p>
        </p:txBody>
      </p:sp>
      <p:sp>
        <p:nvSpPr>
          <p:cNvPr id="17" name="Content Placeholder 4"/>
          <p:cNvSpPr>
            <a:spLocks noGrp="1"/>
          </p:cNvSpPr>
          <p:nvPr>
            <p:ph idx="1"/>
          </p:nvPr>
        </p:nvSpPr>
        <p:spPr>
          <a:xfrm>
            <a:off x="2456594" y="2176272"/>
            <a:ext cx="2113280" cy="3620679"/>
          </a:xfrm>
        </p:spPr>
        <p:txBody>
          <a:bodyPr>
            <a:normAutofit/>
          </a:bodyPr>
          <a:lstStyle/>
          <a:p>
            <a:r>
              <a:rPr lang="ru-RU" sz="1800" dirty="0" smtClean="0"/>
              <a:t>Контроль файлов настроек</a:t>
            </a:r>
            <a:endParaRPr lang="en-US" sz="1800" dirty="0" smtClean="0"/>
          </a:p>
          <a:p>
            <a:r>
              <a:rPr lang="ru-RU" sz="1800" dirty="0" smtClean="0"/>
              <a:t>Применение политик безопасности</a:t>
            </a:r>
            <a:endParaRPr lang="en-US" sz="1800" dirty="0" smtClean="0"/>
          </a:p>
          <a:p>
            <a:r>
              <a:rPr lang="ru-RU" sz="1800" dirty="0" smtClean="0"/>
              <a:t>Понижение прав пользователей</a:t>
            </a:r>
            <a:endParaRPr lang="en-US" sz="1800" dirty="0" smtClean="0"/>
          </a:p>
          <a:p>
            <a:r>
              <a:rPr lang="ru-RU" sz="1800" dirty="0" smtClean="0"/>
              <a:t>Ограничение внешних носителей</a:t>
            </a:r>
            <a:endParaRPr lang="en-US" sz="1800" dirty="0" smtClean="0"/>
          </a:p>
          <a:p>
            <a:r>
              <a:rPr lang="ru-RU" sz="1800" dirty="0" smtClean="0"/>
              <a:t>Защита </a:t>
            </a:r>
            <a:r>
              <a:rPr lang="en-US" sz="1800" dirty="0" err="1" smtClean="0"/>
              <a:t>vSphere</a:t>
            </a:r>
            <a:endParaRPr lang="en-US" sz="1800" dirty="0"/>
          </a:p>
        </p:txBody>
      </p:sp>
      <p:sp>
        <p:nvSpPr>
          <p:cNvPr id="19" name="Rectangle 18"/>
          <p:cNvSpPr/>
          <p:nvPr/>
        </p:nvSpPr>
        <p:spPr bwMode="auto">
          <a:xfrm>
            <a:off x="4691793" y="1993392"/>
            <a:ext cx="2060575" cy="4152137"/>
          </a:xfrm>
          <a:prstGeom prst="rect">
            <a:avLst/>
          </a:prstGeom>
          <a:solidFill>
            <a:schemeClr val="accent2">
              <a:lumMod val="60000"/>
              <a:lumOff val="40000"/>
              <a:alpha val="50000"/>
            </a:schemeClr>
          </a:solid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lnSpc>
                <a:spcPct val="90000"/>
              </a:lnSpc>
            </a:pPr>
            <a:endParaRPr lang="en-US" dirty="0" err="1">
              <a:solidFill>
                <a:schemeClr val="bg1"/>
              </a:solidFill>
              <a:latin typeface="+mn-lt"/>
            </a:endParaRPr>
          </a:p>
        </p:txBody>
      </p:sp>
      <p:sp>
        <p:nvSpPr>
          <p:cNvPr id="21" name="Content Placeholder 4"/>
          <p:cNvSpPr>
            <a:spLocks noGrp="1"/>
          </p:cNvSpPr>
          <p:nvPr>
            <p:ph idx="1"/>
          </p:nvPr>
        </p:nvSpPr>
        <p:spPr>
          <a:xfrm>
            <a:off x="4735609" y="2176272"/>
            <a:ext cx="2016760" cy="3551894"/>
          </a:xfrm>
        </p:spPr>
        <p:txBody>
          <a:bodyPr>
            <a:normAutofit/>
          </a:bodyPr>
          <a:lstStyle/>
          <a:p>
            <a:r>
              <a:rPr lang="ru-RU" sz="1800" dirty="0" smtClean="0"/>
              <a:t>Ограничение доступа приложений в сеть</a:t>
            </a:r>
            <a:endParaRPr lang="en-US" sz="1800" dirty="0" smtClean="0"/>
          </a:p>
          <a:p>
            <a:r>
              <a:rPr lang="ru-RU" sz="1800" dirty="0" smtClean="0"/>
              <a:t>Ограничение исходящего и входящего трафика</a:t>
            </a:r>
            <a:endParaRPr lang="en-US" sz="1800" dirty="0" smtClean="0"/>
          </a:p>
          <a:p>
            <a:r>
              <a:rPr lang="ru-RU" sz="1800" dirty="0" smtClean="0"/>
              <a:t>Блокировка </a:t>
            </a:r>
            <a:r>
              <a:rPr lang="ru-RU" sz="1800" dirty="0" err="1" smtClean="0"/>
              <a:t>бекдоров</a:t>
            </a:r>
            <a:r>
              <a:rPr lang="ru-RU" sz="1800" dirty="0" smtClean="0"/>
              <a:t> </a:t>
            </a:r>
            <a:r>
              <a:rPr lang="en-US" sz="1800" dirty="0" smtClean="0"/>
              <a:t>(</a:t>
            </a:r>
            <a:r>
              <a:rPr lang="ru-RU" sz="1800" dirty="0" smtClean="0"/>
              <a:t>блокировка портов</a:t>
            </a:r>
            <a:r>
              <a:rPr lang="en-US" sz="1800" dirty="0" smtClean="0"/>
              <a:t>)</a:t>
            </a:r>
          </a:p>
        </p:txBody>
      </p:sp>
      <p:sp>
        <p:nvSpPr>
          <p:cNvPr id="25" name="Content Placeholder 4"/>
          <p:cNvSpPr>
            <a:spLocks noGrp="1"/>
          </p:cNvSpPr>
          <p:nvPr>
            <p:ph idx="1"/>
          </p:nvPr>
        </p:nvSpPr>
        <p:spPr>
          <a:xfrm>
            <a:off x="6888869" y="1993392"/>
            <a:ext cx="2060575" cy="4162858"/>
          </a:xfrm>
        </p:spPr>
        <p:txBody>
          <a:bodyPr>
            <a:normAutofit fontScale="92500"/>
          </a:bodyPr>
          <a:lstStyle/>
          <a:p>
            <a:r>
              <a:rPr lang="ru-RU" sz="1800" dirty="0" smtClean="0"/>
              <a:t>Мониторинг логов и событий безопасности</a:t>
            </a:r>
            <a:r>
              <a:rPr lang="en-US" sz="1800" dirty="0" smtClean="0"/>
              <a:t> </a:t>
            </a:r>
          </a:p>
          <a:p>
            <a:r>
              <a:rPr lang="ru-RU" sz="1800" dirty="0" smtClean="0"/>
              <a:t>Объединение логов и передача для хранения и отчетности</a:t>
            </a:r>
            <a:endParaRPr lang="en-US" sz="1800" dirty="0" smtClean="0"/>
          </a:p>
          <a:p>
            <a:r>
              <a:rPr lang="ru-RU" sz="1800" dirty="0" smtClean="0"/>
              <a:t>Мониторинг целостности файлов в режиме реального времени</a:t>
            </a:r>
            <a:endParaRPr lang="en-US" sz="1800" dirty="0" smtClean="0"/>
          </a:p>
          <a:p>
            <a:r>
              <a:rPr lang="ru-RU" sz="1800" dirty="0" smtClean="0"/>
              <a:t>Настройка действий по событиям</a:t>
            </a:r>
            <a:endParaRPr lang="en-US" sz="1800" dirty="0"/>
          </a:p>
        </p:txBody>
      </p:sp>
      <p:sp>
        <p:nvSpPr>
          <p:cNvPr id="41" name="Title 1"/>
          <p:cNvSpPr>
            <a:spLocks noGrp="1"/>
          </p:cNvSpPr>
          <p:nvPr>
            <p:ph type="title"/>
          </p:nvPr>
        </p:nvSpPr>
        <p:spPr>
          <a:xfrm>
            <a:off x="182880" y="142875"/>
            <a:ext cx="8489633" cy="365125"/>
          </a:xfrm>
        </p:spPr>
        <p:txBody>
          <a:bodyPr/>
          <a:lstStyle/>
          <a:p>
            <a:r>
              <a:rPr lang="ru-RU" dirty="0" smtClean="0"/>
              <a:t>Основные компоненты </a:t>
            </a:r>
            <a:r>
              <a:rPr lang="en-US" dirty="0" smtClean="0"/>
              <a:t>SCSP</a:t>
            </a:r>
            <a:endParaRPr lang="en-IE" dirty="0"/>
          </a:p>
        </p:txBody>
      </p:sp>
      <p:sp>
        <p:nvSpPr>
          <p:cNvPr id="29" name="Rectangle 28"/>
          <p:cNvSpPr/>
          <p:nvPr/>
        </p:nvSpPr>
        <p:spPr bwMode="auto">
          <a:xfrm>
            <a:off x="2434856" y="540842"/>
            <a:ext cx="2135018" cy="899160"/>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Контроль  системы</a:t>
            </a:r>
            <a:endParaRPr kumimoji="0" lang="en-US" sz="2000" b="1" i="0" u="none" strike="noStrike" cap="none" normalizeH="0" baseline="0" dirty="0" err="1" smtClean="0">
              <a:ln>
                <a:noFill/>
              </a:ln>
              <a:solidFill>
                <a:srgbClr val="FFCC00"/>
              </a:solidFill>
              <a:effectLst/>
              <a:latin typeface="+mn-lt"/>
            </a:endParaRPr>
          </a:p>
        </p:txBody>
      </p:sp>
      <p:sp>
        <p:nvSpPr>
          <p:cNvPr id="42" name="Rectangle 41"/>
          <p:cNvSpPr/>
          <p:nvPr/>
        </p:nvSpPr>
        <p:spPr bwMode="auto">
          <a:xfrm>
            <a:off x="4691793" y="532513"/>
            <a:ext cx="2060575" cy="899160"/>
          </a:xfrm>
          <a:prstGeom prst="rect">
            <a:avLst/>
          </a:prstGeom>
          <a:solidFill>
            <a:schemeClr val="accent2">
              <a:lumMod val="60000"/>
              <a:lumOff val="40000"/>
              <a:alpha val="30000"/>
            </a:schemeClr>
          </a:solid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Сетевая защита</a:t>
            </a:r>
            <a:endParaRPr kumimoji="0" lang="en-US" sz="2000" b="1" i="0" u="none" strike="noStrike" cap="none" normalizeH="0" baseline="0" dirty="0" err="1" smtClean="0">
              <a:ln>
                <a:noFill/>
              </a:ln>
              <a:solidFill>
                <a:srgbClr val="FFCC00"/>
              </a:solidFill>
              <a:effectLst/>
              <a:latin typeface="+mn-lt"/>
            </a:endParaRPr>
          </a:p>
        </p:txBody>
      </p:sp>
      <p:sp>
        <p:nvSpPr>
          <p:cNvPr id="43" name="Rectangle 42"/>
          <p:cNvSpPr/>
          <p:nvPr/>
        </p:nvSpPr>
        <p:spPr bwMode="auto">
          <a:xfrm>
            <a:off x="6888869" y="533041"/>
            <a:ext cx="2060575" cy="899160"/>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Аудит</a:t>
            </a:r>
            <a:br>
              <a:rPr lang="ru-RU" sz="2000" b="1" dirty="0" smtClean="0">
                <a:solidFill>
                  <a:srgbClr val="FFCC00"/>
                </a:solidFill>
                <a:latin typeface="+mn-lt"/>
              </a:rPr>
            </a:br>
            <a:r>
              <a:rPr lang="ru-RU" sz="2000" b="1" dirty="0" smtClean="0">
                <a:solidFill>
                  <a:srgbClr val="FFCC00"/>
                </a:solidFill>
                <a:latin typeface="+mn-lt"/>
              </a:rPr>
              <a:t>Оповещения</a:t>
            </a:r>
            <a:endParaRPr kumimoji="0" lang="en-US" sz="2000" b="1" i="0" u="none" strike="noStrike" cap="none" normalizeH="0" baseline="0" dirty="0" err="1" smtClean="0">
              <a:ln>
                <a:noFill/>
              </a:ln>
              <a:solidFill>
                <a:srgbClr val="FFCC00"/>
              </a:solidFill>
              <a:effectLst/>
              <a:latin typeface="+mn-lt"/>
            </a:endParaRPr>
          </a:p>
        </p:txBody>
      </p:sp>
      <p:sp>
        <p:nvSpPr>
          <p:cNvPr id="44" name="Rectangle 43"/>
          <p:cNvSpPr/>
          <p:nvPr/>
        </p:nvSpPr>
        <p:spPr bwMode="auto">
          <a:xfrm>
            <a:off x="6888869" y="1523669"/>
            <a:ext cx="2060575" cy="390806"/>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sz="2000" b="1" dirty="0" smtClean="0">
                <a:solidFill>
                  <a:srgbClr val="FFCC00"/>
                </a:solidFill>
                <a:latin typeface="+mn-lt"/>
              </a:rPr>
              <a:t>Detection</a:t>
            </a:r>
            <a:endParaRPr lang="en-US" sz="2000" b="1" dirty="0">
              <a:solidFill>
                <a:srgbClr val="FFCC00"/>
              </a:solidFill>
              <a:latin typeface="+mn-lt"/>
            </a:endParaRPr>
          </a:p>
        </p:txBody>
      </p:sp>
      <p:sp>
        <p:nvSpPr>
          <p:cNvPr id="45" name="Rectangle 44"/>
          <p:cNvSpPr/>
          <p:nvPr/>
        </p:nvSpPr>
        <p:spPr bwMode="auto">
          <a:xfrm>
            <a:off x="6888869" y="1993392"/>
            <a:ext cx="2060575" cy="4152137"/>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lnSpc>
                <a:spcPct val="90000"/>
              </a:lnSpc>
            </a:pPr>
            <a:endParaRPr lang="en-US" dirty="0" err="1">
              <a:solidFill>
                <a:schemeClr val="bg1"/>
              </a:solidFill>
              <a:latin typeface="+mn-lt"/>
            </a:endParaRPr>
          </a:p>
        </p:txBody>
      </p:sp>
    </p:spTree>
    <p:extLst>
      <p:ext uri="{BB962C8B-B14F-4D97-AF65-F5344CB8AC3E}">
        <p14:creationId xmlns:p14="http://schemas.microsoft.com/office/powerpoint/2010/main" val="334227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0360" y="0"/>
            <a:ext cx="8382000" cy="838200"/>
          </a:xfrm>
        </p:spPr>
        <p:txBody>
          <a:bodyPr/>
          <a:lstStyle/>
          <a:p>
            <a:r>
              <a:rPr lang="ru-RU" dirty="0" smtClean="0"/>
              <a:t>Направление атак хакеров</a:t>
            </a:r>
            <a:endParaRPr lang="en-US" dirty="0"/>
          </a:p>
        </p:txBody>
      </p:sp>
      <p:pic>
        <p:nvPicPr>
          <p:cNvPr id="11" name="Picture 6" descr="https://encrypted-tbn3.google.com/images?q=tbn:ANd9GcTe7CroungmiGi42wxedSU7WjB9_LJV_hdFBm4dEikrgoeOFSM00w"/>
          <p:cNvPicPr>
            <a:picLocks noChangeAspect="1" noChangeArrowheads="1"/>
          </p:cNvPicPr>
          <p:nvPr/>
        </p:nvPicPr>
        <p:blipFill>
          <a:blip r:embed="rId3" cstate="print"/>
          <a:srcRect/>
          <a:stretch>
            <a:fillRect/>
          </a:stretch>
        </p:blipFill>
        <p:spPr bwMode="auto">
          <a:xfrm>
            <a:off x="5476327" y="2399142"/>
            <a:ext cx="2987579" cy="1879113"/>
          </a:xfrm>
          <a:prstGeom prst="rect">
            <a:avLst/>
          </a:prstGeom>
          <a:noFill/>
        </p:spPr>
      </p:pic>
      <p:pic>
        <p:nvPicPr>
          <p:cNvPr id="12" name="Picture 11" descr="MAIN__Art_Targeted_Attacks.png"/>
          <p:cNvPicPr>
            <a:picLocks noChangeAspect="1"/>
          </p:cNvPicPr>
          <p:nvPr/>
        </p:nvPicPr>
        <p:blipFill>
          <a:blip r:embed="rId4" cstate="print"/>
          <a:srcRect l="15490" t="22886" r="16263" b="39701"/>
          <a:stretch>
            <a:fillRect/>
          </a:stretch>
        </p:blipFill>
        <p:spPr>
          <a:xfrm>
            <a:off x="5354408" y="2255519"/>
            <a:ext cx="2987579" cy="2387259"/>
          </a:xfrm>
          <a:prstGeom prst="rect">
            <a:avLst/>
          </a:prstGeom>
        </p:spPr>
      </p:pic>
      <p:sp>
        <p:nvSpPr>
          <p:cNvPr id="13" name="TextBox 12"/>
          <p:cNvSpPr txBox="1"/>
          <p:nvPr/>
        </p:nvSpPr>
        <p:spPr bwMode="ltGray">
          <a:xfrm>
            <a:off x="5695103" y="4484583"/>
            <a:ext cx="3005985" cy="575097"/>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2000" b="1" dirty="0" smtClean="0">
                <a:solidFill>
                  <a:schemeClr val="accent5"/>
                </a:solidFill>
                <a:latin typeface="Calibri" pitchFamily="34" charset="0"/>
              </a:rPr>
              <a:t>67% </a:t>
            </a:r>
            <a:r>
              <a:rPr lang="ru-RU" sz="2000" b="1" dirty="0" smtClean="0">
                <a:latin typeface="Calibri" pitchFamily="34" charset="0"/>
              </a:rPr>
              <a:t>проникновений  было на серверах</a:t>
            </a:r>
            <a:endParaRPr lang="en-US" sz="2000" b="1" dirty="0">
              <a:latin typeface="Calibri" pitchFamily="34" charset="0"/>
            </a:endParaRPr>
          </a:p>
          <a:p>
            <a:pPr>
              <a:lnSpc>
                <a:spcPct val="90000"/>
              </a:lnSpc>
              <a:spcBef>
                <a:spcPts val="0"/>
              </a:spcBef>
              <a:spcAft>
                <a:spcPts val="800"/>
              </a:spcAft>
            </a:pPr>
            <a:r>
              <a:rPr lang="en-US" sz="2000" b="1" dirty="0" smtClean="0">
                <a:solidFill>
                  <a:schemeClr val="accent5"/>
                </a:solidFill>
                <a:latin typeface="Calibri" pitchFamily="34" charset="0"/>
              </a:rPr>
              <a:t>97% </a:t>
            </a:r>
            <a:r>
              <a:rPr lang="ru-RU" sz="2000" b="1" dirty="0" smtClean="0">
                <a:solidFill>
                  <a:schemeClr val="accent5"/>
                </a:solidFill>
                <a:latin typeface="Calibri" pitchFamily="34" charset="0"/>
              </a:rPr>
              <a:t> </a:t>
            </a:r>
            <a:r>
              <a:rPr lang="ru-RU" sz="2000" b="1" dirty="0" smtClean="0">
                <a:latin typeface="Calibri" pitchFamily="34" charset="0"/>
              </a:rPr>
              <a:t>украденной информации хранилось на серверах</a:t>
            </a:r>
            <a:endParaRPr lang="en-US" sz="2000" b="1" dirty="0" smtClean="0">
              <a:latin typeface="Calibri" pitchFamily="34" charset="0"/>
            </a:endParaRPr>
          </a:p>
          <a:p>
            <a:pPr>
              <a:lnSpc>
                <a:spcPct val="90000"/>
              </a:lnSpc>
              <a:spcBef>
                <a:spcPts val="0"/>
              </a:spcBef>
              <a:spcAft>
                <a:spcPts val="800"/>
              </a:spcAft>
            </a:pPr>
            <a:r>
              <a:rPr lang="en-US" sz="2000" b="1" dirty="0" smtClean="0">
                <a:latin typeface="Calibri" pitchFamily="34" charset="0"/>
              </a:rPr>
              <a:t>             </a:t>
            </a:r>
            <a:r>
              <a:rPr lang="en-US" sz="1100" b="1" dirty="0" smtClean="0">
                <a:latin typeface="Calibri" pitchFamily="34" charset="0"/>
              </a:rPr>
              <a:t>2012 Verizon Breach Report</a:t>
            </a:r>
            <a:endParaRPr lang="en-US" sz="1100" b="1" dirty="0">
              <a:latin typeface="Calibri" pitchFamily="34" charset="0"/>
            </a:endParaRPr>
          </a:p>
        </p:txBody>
      </p:sp>
      <p:pic>
        <p:nvPicPr>
          <p:cNvPr id="17" name="Picture 2"/>
          <p:cNvPicPr>
            <a:picLocks noChangeAspect="1" noChangeArrowheads="1"/>
          </p:cNvPicPr>
          <p:nvPr/>
        </p:nvPicPr>
        <p:blipFill>
          <a:blip r:embed="rId5" cstate="print"/>
          <a:srcRect l="8125" t="47656" r="38125" b="17969"/>
          <a:stretch>
            <a:fillRect/>
          </a:stretch>
        </p:blipFill>
        <p:spPr bwMode="auto">
          <a:xfrm>
            <a:off x="325120" y="2204402"/>
            <a:ext cx="3373753" cy="1726106"/>
          </a:xfrm>
          <a:prstGeom prst="rect">
            <a:avLst/>
          </a:prstGeom>
          <a:noFill/>
          <a:ln w="9525">
            <a:solidFill>
              <a:schemeClr val="tx1"/>
            </a:solidFill>
            <a:miter lim="800000"/>
            <a:headEnd/>
            <a:tailEnd/>
          </a:ln>
          <a:effectLst>
            <a:outerShdw blurRad="50800" dist="127000" dir="5400000" algn="t" rotWithShape="0">
              <a:prstClr val="black">
                <a:alpha val="40000"/>
              </a:prstClr>
            </a:outerShdw>
          </a:effectLst>
        </p:spPr>
      </p:pic>
      <p:pic>
        <p:nvPicPr>
          <p:cNvPr id="18" name="Picture 17"/>
          <p:cNvPicPr>
            <a:picLocks noChangeAspect="1" noChangeArrowheads="1"/>
          </p:cNvPicPr>
          <p:nvPr/>
        </p:nvPicPr>
        <p:blipFill>
          <a:blip r:embed="rId6" cstate="print"/>
          <a:srcRect l="10709" t="33119" r="40149" b="27913"/>
          <a:stretch>
            <a:fillRect/>
          </a:stretch>
        </p:blipFill>
        <p:spPr bwMode="auto">
          <a:xfrm>
            <a:off x="629920" y="2602547"/>
            <a:ext cx="3384563" cy="1677431"/>
          </a:xfrm>
          <a:prstGeom prst="rect">
            <a:avLst/>
          </a:prstGeom>
          <a:noFill/>
          <a:ln w="9525">
            <a:solidFill>
              <a:schemeClr val="tx1"/>
            </a:solidFill>
            <a:miter lim="800000"/>
            <a:headEnd/>
            <a:tailEnd/>
          </a:ln>
          <a:effectLst>
            <a:outerShdw blurRad="50800" dist="127000" dir="2700000" algn="tl" rotWithShape="0">
              <a:prstClr val="black">
                <a:alpha val="40000"/>
              </a:prstClr>
            </a:outerShdw>
          </a:effectLst>
        </p:spPr>
      </p:pic>
      <p:pic>
        <p:nvPicPr>
          <p:cNvPr id="19" name="Picture 3"/>
          <p:cNvPicPr>
            <a:picLocks noChangeAspect="1" noChangeArrowheads="1"/>
          </p:cNvPicPr>
          <p:nvPr/>
        </p:nvPicPr>
        <p:blipFill>
          <a:blip r:embed="rId7" cstate="print"/>
          <a:srcRect l="7500" t="52344" r="38125" b="14844"/>
          <a:stretch>
            <a:fillRect/>
          </a:stretch>
        </p:blipFill>
        <p:spPr bwMode="auto">
          <a:xfrm>
            <a:off x="787400" y="2946400"/>
            <a:ext cx="3266667" cy="1496562"/>
          </a:xfrm>
          <a:prstGeom prst="rect">
            <a:avLst/>
          </a:prstGeom>
          <a:noFill/>
          <a:ln w="9525">
            <a:solidFill>
              <a:schemeClr val="tx1"/>
            </a:solidFill>
            <a:miter lim="800000"/>
            <a:headEnd/>
            <a:tailEnd/>
          </a:ln>
          <a:effectLst>
            <a:outerShdw blurRad="50800" dist="127000" dir="2700000" algn="tl" rotWithShape="0">
              <a:prstClr val="black">
                <a:alpha val="40000"/>
              </a:prstClr>
            </a:outerShdw>
          </a:effectLst>
        </p:spPr>
      </p:pic>
      <p:pic>
        <p:nvPicPr>
          <p:cNvPr id="20" name="Picture 2"/>
          <p:cNvPicPr>
            <a:picLocks noChangeAspect="1" noChangeArrowheads="1"/>
          </p:cNvPicPr>
          <p:nvPr/>
        </p:nvPicPr>
        <p:blipFill>
          <a:blip r:embed="rId8" cstate="print"/>
          <a:srcRect/>
          <a:stretch>
            <a:fillRect/>
          </a:stretch>
        </p:blipFill>
        <p:spPr bwMode="auto">
          <a:xfrm>
            <a:off x="1291272" y="3312160"/>
            <a:ext cx="2732088" cy="1607662"/>
          </a:xfrm>
          <a:prstGeom prst="rect">
            <a:avLst/>
          </a:prstGeom>
          <a:noFill/>
          <a:ln w="9525">
            <a:noFill/>
            <a:miter lim="800000"/>
            <a:headEnd/>
            <a:tailEnd/>
          </a:ln>
        </p:spPr>
      </p:pic>
      <p:sp>
        <p:nvSpPr>
          <p:cNvPr id="22" name="TextBox 21"/>
          <p:cNvSpPr txBox="1"/>
          <p:nvPr/>
        </p:nvSpPr>
        <p:spPr bwMode="ltGray">
          <a:xfrm>
            <a:off x="629920" y="164592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ru-RU" sz="2000" b="1" dirty="0" smtClean="0">
                <a:solidFill>
                  <a:schemeClr val="bg2">
                    <a:lumMod val="50000"/>
                  </a:schemeClr>
                </a:solidFill>
                <a:latin typeface="Calibri" pitchFamily="34" charset="0"/>
              </a:rPr>
              <a:t>Известные атаки</a:t>
            </a:r>
            <a:endParaRPr lang="en-US" sz="2000" b="1" dirty="0" smtClean="0">
              <a:solidFill>
                <a:schemeClr val="bg2">
                  <a:lumMod val="50000"/>
                </a:schemeClr>
              </a:solidFill>
              <a:latin typeface="Calibri" pitchFamily="34" charset="0"/>
            </a:endParaRPr>
          </a:p>
        </p:txBody>
      </p:sp>
      <p:sp>
        <p:nvSpPr>
          <p:cNvPr id="23" name="TextBox 22"/>
          <p:cNvSpPr txBox="1"/>
          <p:nvPr/>
        </p:nvSpPr>
        <p:spPr bwMode="ltGray">
          <a:xfrm>
            <a:off x="4559408" y="1035722"/>
            <a:ext cx="3782579"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ru-RU" sz="2000" b="1" dirty="0" smtClean="0">
                <a:solidFill>
                  <a:schemeClr val="bg2">
                    <a:lumMod val="50000"/>
                  </a:schemeClr>
                </a:solidFill>
                <a:latin typeface="Calibri" pitchFamily="34" charset="0"/>
              </a:rPr>
              <a:t>Популярное направление атаки </a:t>
            </a:r>
          </a:p>
          <a:p>
            <a:pPr>
              <a:lnSpc>
                <a:spcPct val="90000"/>
              </a:lnSpc>
              <a:spcBef>
                <a:spcPts val="0"/>
              </a:spcBef>
              <a:spcAft>
                <a:spcPts val="800"/>
              </a:spcAft>
            </a:pPr>
            <a:r>
              <a:rPr lang="ru-RU" sz="2000" b="1" dirty="0" smtClean="0">
                <a:solidFill>
                  <a:schemeClr val="bg2">
                    <a:lumMod val="50000"/>
                  </a:schemeClr>
                </a:solidFill>
                <a:latin typeface="Calibri" pitchFamily="34" charset="0"/>
              </a:rPr>
              <a:t>- Сервера</a:t>
            </a:r>
            <a:endParaRPr lang="en-US" sz="2000" b="1" dirty="0" smtClean="0">
              <a:solidFill>
                <a:schemeClr val="bg2">
                  <a:lumMod val="50000"/>
                </a:schemeClr>
              </a:solidFill>
              <a:latin typeface="Calibri" pitchFamily="34" charset="0"/>
            </a:endParaRPr>
          </a:p>
        </p:txBody>
      </p:sp>
      <p:sp>
        <p:nvSpPr>
          <p:cNvPr id="71" name="Right Arrow 70"/>
          <p:cNvSpPr/>
          <p:nvPr/>
        </p:nvSpPr>
        <p:spPr bwMode="auto">
          <a:xfrm>
            <a:off x="4328160" y="3007360"/>
            <a:ext cx="978408" cy="545592"/>
          </a:xfrm>
          <a:prstGeom prst="rightArrow">
            <a:avLst/>
          </a:prstGeom>
          <a:solidFill>
            <a:schemeClr val="accent2">
              <a:lumMod val="60000"/>
              <a:lumOff val="4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14" name="Group 13"/>
          <p:cNvGrpSpPr/>
          <p:nvPr/>
        </p:nvGrpSpPr>
        <p:grpSpPr>
          <a:xfrm>
            <a:off x="998163" y="3791413"/>
            <a:ext cx="3402387" cy="1656887"/>
            <a:chOff x="2026863" y="3686965"/>
            <a:chExt cx="6953936" cy="2452565"/>
          </a:xfrm>
        </p:grpSpPr>
        <p:pic>
          <p:nvPicPr>
            <p:cNvPr id="16" name="Picture 15"/>
            <p:cNvPicPr>
              <a:picLocks noChangeAspect="1"/>
            </p:cNvPicPr>
            <p:nvPr/>
          </p:nvPicPr>
          <p:blipFill rotWithShape="1">
            <a:blip r:embed="rId9" cstate="print"/>
            <a:srcRect b="54538"/>
            <a:stretch/>
          </p:blipFill>
          <p:spPr>
            <a:xfrm>
              <a:off x="2026863" y="3686965"/>
              <a:ext cx="6953936" cy="2452565"/>
            </a:xfrm>
            <a:prstGeom prst="rect">
              <a:avLst/>
            </a:prstGeom>
          </p:spPr>
        </p:pic>
        <p:sp>
          <p:nvSpPr>
            <p:cNvPr id="21" name="Oval 20"/>
            <p:cNvSpPr/>
            <p:nvPr/>
          </p:nvSpPr>
          <p:spPr bwMode="auto">
            <a:xfrm>
              <a:off x="2026863" y="4713013"/>
              <a:ext cx="1718736" cy="438805"/>
            </a:xfrm>
            <a:prstGeom prst="ellipse">
              <a:avLst/>
            </a:prstGeom>
            <a:noFill/>
            <a:ln w="44450"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3B193C-9945-6349-96A0-4C354687EFF5}" type="slidenum">
              <a:rPr lang="en-US" smtClean="0"/>
              <a:pPr/>
              <a:t>20</a:t>
            </a:fld>
            <a:endParaRPr lang="en-US" dirty="0"/>
          </a:p>
        </p:txBody>
      </p:sp>
      <p:sp>
        <p:nvSpPr>
          <p:cNvPr id="6" name="TextBox 5"/>
          <p:cNvSpPr txBox="1"/>
          <p:nvPr/>
        </p:nvSpPr>
        <p:spPr bwMode="ltGray">
          <a:xfrm>
            <a:off x="200416" y="2636729"/>
            <a:ext cx="3407079" cy="2767281"/>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IE" sz="1600" dirty="0" err="1" smtClean="0">
              <a:solidFill>
                <a:schemeClr val="bg2">
                  <a:lumMod val="50000"/>
                </a:schemeClr>
              </a:solidFill>
              <a:latin typeface="Arial" pitchFamily="34" charset="0"/>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3875762" y="386089"/>
            <a:ext cx="5268238" cy="5810250"/>
          </a:xfrm>
          <a:prstGeom prst="rect">
            <a:avLst/>
          </a:prstGeom>
          <a:noFill/>
          <a:ln w="9525">
            <a:noFill/>
            <a:miter lim="800000"/>
            <a:headEnd/>
            <a:tailEnd/>
          </a:ln>
        </p:spPr>
      </p:pic>
      <p:sp>
        <p:nvSpPr>
          <p:cNvPr id="8" name="TextBox 7"/>
          <p:cNvSpPr txBox="1"/>
          <p:nvPr/>
        </p:nvSpPr>
        <p:spPr bwMode="ltGray">
          <a:xfrm>
            <a:off x="688932" y="2179529"/>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IE" sz="2000" dirty="0" err="1" smtClean="0">
              <a:solidFill>
                <a:schemeClr val="bg2">
                  <a:lumMod val="50000"/>
                </a:schemeClr>
              </a:solidFill>
              <a:latin typeface="Calibri" pitchFamily="34" charset="0"/>
            </a:endParaRPr>
          </a:p>
        </p:txBody>
      </p:sp>
      <p:sp>
        <p:nvSpPr>
          <p:cNvPr id="9" name="Rectangle 8"/>
          <p:cNvSpPr/>
          <p:nvPr/>
        </p:nvSpPr>
        <p:spPr>
          <a:xfrm>
            <a:off x="0" y="2706389"/>
            <a:ext cx="3601233" cy="3046988"/>
          </a:xfrm>
          <a:prstGeom prst="rect">
            <a:avLst/>
          </a:prstGeom>
        </p:spPr>
        <p:txBody>
          <a:bodyPr wrap="square">
            <a:spAutoFit/>
          </a:bodyPr>
          <a:lstStyle/>
          <a:p>
            <a:r>
              <a:rPr lang="en-US" dirty="0" smtClean="0"/>
              <a:t>“Our goal here is not to come across as master hackers, hence what we're about to reveal: SonyPictures.com was owned by a very simple attack”</a:t>
            </a:r>
          </a:p>
          <a:p>
            <a:r>
              <a:rPr lang="en-US" dirty="0" smtClean="0"/>
              <a:t>                        </a:t>
            </a:r>
            <a:r>
              <a:rPr lang="en-US" dirty="0" err="1" smtClean="0"/>
              <a:t>LulzSec</a:t>
            </a:r>
            <a:endParaRPr lang="en-IE" dirty="0"/>
          </a:p>
        </p:txBody>
      </p:sp>
      <p:sp>
        <p:nvSpPr>
          <p:cNvPr id="10" name="Rectangle 9"/>
          <p:cNvSpPr/>
          <p:nvPr/>
        </p:nvSpPr>
        <p:spPr>
          <a:xfrm>
            <a:off x="107368" y="372235"/>
            <a:ext cx="3811462" cy="1938992"/>
          </a:xfrm>
          <a:prstGeom prst="rect">
            <a:avLst/>
          </a:prstGeom>
        </p:spPr>
        <p:txBody>
          <a:bodyPr wrap="square">
            <a:spAutoFit/>
          </a:bodyPr>
          <a:lstStyle/>
          <a:p>
            <a:r>
              <a:rPr lang="en-US" b="1" dirty="0" smtClean="0"/>
              <a:t>“</a:t>
            </a:r>
            <a:r>
              <a:rPr lang="ru-RU" b="1" dirty="0" smtClean="0"/>
              <a:t>Отсутствие или неправильный контроль сетевых подключений помогает  злоумышленникам</a:t>
            </a:r>
            <a:r>
              <a:rPr lang="en-US" b="1" dirty="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 Box 14"/>
          <p:cNvSpPr txBox="1">
            <a:spLocks noChangeArrowheads="1"/>
          </p:cNvSpPr>
          <p:nvPr/>
        </p:nvSpPr>
        <p:spPr bwMode="auto">
          <a:xfrm>
            <a:off x="5436393" y="1440990"/>
            <a:ext cx="332759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20" rIns="91439" bIns="45720">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228600" indent="-228600" eaLnBrk="1" hangingPunct="1">
              <a:buFont typeface="+mj-lt"/>
              <a:buAutoNum type="arabicPeriod"/>
            </a:pPr>
            <a:r>
              <a:rPr lang="ru-RU" sz="1200" dirty="0" smtClean="0">
                <a:cs typeface="Arial" pitchFamily="34" charset="0"/>
              </a:rPr>
              <a:t>Хакер или Вирус </a:t>
            </a:r>
            <a:r>
              <a:rPr lang="ru-RU" sz="1200" dirty="0" err="1" smtClean="0">
                <a:cs typeface="Arial" pitchFamily="34" charset="0"/>
              </a:rPr>
              <a:t>используюя</a:t>
            </a:r>
            <a:r>
              <a:rPr lang="ru-RU" sz="1200" dirty="0" smtClean="0">
                <a:cs typeface="Arial" pitchFamily="34" charset="0"/>
              </a:rPr>
              <a:t> некорректную настройку (простые гостевые пароли, настройки МСЭ </a:t>
            </a:r>
            <a:r>
              <a:rPr lang="ru-RU" sz="1200" dirty="0" err="1" smtClean="0">
                <a:cs typeface="Arial" pitchFamily="34" charset="0"/>
              </a:rPr>
              <a:t>итд</a:t>
            </a:r>
            <a:r>
              <a:rPr lang="ru-RU" sz="1200" dirty="0" smtClean="0">
                <a:cs typeface="Arial" pitchFamily="34" charset="0"/>
              </a:rPr>
              <a:t>) получает доступ к системе</a:t>
            </a:r>
            <a:endParaRPr lang="en-US" sz="1200" dirty="0" smtClean="0">
              <a:cs typeface="Arial" pitchFamily="34" charset="0"/>
            </a:endParaRPr>
          </a:p>
          <a:p>
            <a:pPr marL="228600" indent="-228600" eaLnBrk="1" hangingPunct="1">
              <a:buFont typeface="+mj-lt"/>
              <a:buAutoNum type="arabicPeriod"/>
            </a:pPr>
            <a:r>
              <a:rPr lang="ru-RU" sz="1200" dirty="0" smtClean="0">
                <a:cs typeface="Arial" pitchFamily="34" charset="0"/>
              </a:rPr>
              <a:t>Устанавливаются </a:t>
            </a:r>
            <a:r>
              <a:rPr lang="ru-RU" sz="1200" dirty="0" err="1" smtClean="0">
                <a:cs typeface="Arial" pitchFamily="34" charset="0"/>
              </a:rPr>
              <a:t>Сниферы</a:t>
            </a:r>
            <a:r>
              <a:rPr lang="ru-RU" sz="1200" dirty="0" smtClean="0">
                <a:cs typeface="Arial" pitchFamily="34" charset="0"/>
              </a:rPr>
              <a:t>, </a:t>
            </a:r>
            <a:r>
              <a:rPr lang="ru-RU" sz="1200" dirty="0" err="1" smtClean="0">
                <a:cs typeface="Arial" pitchFamily="34" charset="0"/>
              </a:rPr>
              <a:t>Кейлогеры</a:t>
            </a:r>
            <a:r>
              <a:rPr lang="ru-RU" sz="1200" dirty="0" smtClean="0">
                <a:cs typeface="Arial" pitchFamily="34" charset="0"/>
              </a:rPr>
              <a:t>, </a:t>
            </a:r>
            <a:r>
              <a:rPr lang="ru-RU" sz="1200" dirty="0" err="1" smtClean="0">
                <a:cs typeface="Arial" pitchFamily="34" charset="0"/>
              </a:rPr>
              <a:t>Бекдоры</a:t>
            </a:r>
            <a:endParaRPr lang="en-US" sz="1200" dirty="0" smtClean="0">
              <a:cs typeface="Arial" pitchFamily="34" charset="0"/>
            </a:endParaRPr>
          </a:p>
          <a:p>
            <a:pPr marL="228600" indent="-228600" eaLnBrk="1" hangingPunct="1">
              <a:buFont typeface="+mj-lt"/>
              <a:buAutoNum type="arabicPeriod"/>
            </a:pPr>
            <a:r>
              <a:rPr lang="ru-RU" sz="1200" dirty="0" smtClean="0">
                <a:cs typeface="Arial" pitchFamily="34" charset="0"/>
              </a:rPr>
              <a:t>Вирус используя</a:t>
            </a:r>
            <a:r>
              <a:rPr lang="en-US" sz="1200" dirty="0" smtClean="0">
                <a:cs typeface="Arial" pitchFamily="34" charset="0"/>
              </a:rPr>
              <a:t> C&amp;C </a:t>
            </a:r>
            <a:r>
              <a:rPr lang="ru-RU" sz="1200" dirty="0" smtClean="0">
                <a:cs typeface="Arial" pitchFamily="34" charset="0"/>
              </a:rPr>
              <a:t> изменяет код системы и связывается с злоумышленником</a:t>
            </a:r>
            <a:endParaRPr lang="en-US" sz="1200" dirty="0" smtClean="0">
              <a:cs typeface="Arial" pitchFamily="34" charset="0"/>
            </a:endParaRPr>
          </a:p>
          <a:p>
            <a:pPr marL="228600" indent="-228600" eaLnBrk="1" hangingPunct="1">
              <a:buFont typeface="+mj-lt"/>
              <a:buAutoNum type="arabicPeriod"/>
            </a:pPr>
            <a:r>
              <a:rPr lang="ru-RU" sz="1200" dirty="0" smtClean="0">
                <a:cs typeface="Arial" pitchFamily="34" charset="0"/>
              </a:rPr>
              <a:t>С помощью </a:t>
            </a:r>
            <a:r>
              <a:rPr lang="en-US" sz="1200" dirty="0" smtClean="0">
                <a:cs typeface="Arial" pitchFamily="34" charset="0"/>
              </a:rPr>
              <a:t>FTP </a:t>
            </a:r>
            <a:r>
              <a:rPr lang="ru-RU" sz="1200" dirty="0" smtClean="0">
                <a:cs typeface="Arial" pitchFamily="34" charset="0"/>
              </a:rPr>
              <a:t>  или других протоколов нужные данные из системы передаются злоумышленнику</a:t>
            </a:r>
            <a:endParaRPr lang="en-US" sz="1200" dirty="0">
              <a:cs typeface="Arial" pitchFamily="34" charset="0"/>
            </a:endParaRPr>
          </a:p>
        </p:txBody>
      </p:sp>
      <p:sp>
        <p:nvSpPr>
          <p:cNvPr id="147" name="Title 1"/>
          <p:cNvSpPr>
            <a:spLocks noGrp="1"/>
          </p:cNvSpPr>
          <p:nvPr>
            <p:ph type="title"/>
          </p:nvPr>
        </p:nvSpPr>
        <p:spPr>
          <a:xfrm>
            <a:off x="304800" y="0"/>
            <a:ext cx="8229600" cy="873760"/>
          </a:xfrm>
        </p:spPr>
        <p:txBody>
          <a:bodyPr/>
          <a:lstStyle/>
          <a:p>
            <a:r>
              <a:rPr lang="ru-RU" dirty="0" smtClean="0"/>
              <a:t>Некорректная настройка межсетевого экрана</a:t>
            </a:r>
            <a:endParaRPr lang="en-US" dirty="0" smtClean="0"/>
          </a:p>
        </p:txBody>
      </p:sp>
      <p:pic>
        <p:nvPicPr>
          <p:cNvPr id="44" name="Picture 16" descr="SERVER.jpg"/>
          <p:cNvPicPr>
            <a:picLocks noChangeAspect="1"/>
          </p:cNvPicPr>
          <p:nvPr/>
        </p:nvPicPr>
        <p:blipFill>
          <a:blip r:embed="rId3" cstate="print"/>
          <a:srcRect/>
          <a:stretch>
            <a:fillRect/>
          </a:stretch>
        </p:blipFill>
        <p:spPr bwMode="auto">
          <a:xfrm>
            <a:off x="1101725" y="2744788"/>
            <a:ext cx="1600200" cy="2195512"/>
          </a:xfrm>
          <a:prstGeom prst="rect">
            <a:avLst/>
          </a:prstGeom>
          <a:noFill/>
          <a:ln w="9525">
            <a:noFill/>
            <a:miter lim="800000"/>
            <a:headEnd/>
            <a:tailEnd/>
          </a:ln>
        </p:spPr>
      </p:pic>
      <p:pic>
        <p:nvPicPr>
          <p:cNvPr id="53" name="Picture 52"/>
          <p:cNvPicPr>
            <a:picLocks noChangeAspect="1"/>
          </p:cNvPicPr>
          <p:nvPr/>
        </p:nvPicPr>
        <p:blipFill>
          <a:blip r:embed="rId4" cstate="print">
            <a:extLst>
              <a:ext uri="{BEBA8EAE-BF5A-486C-A8C5-ECC9F3942E4B}">
                <a14:imgProps xmlns:a14="http://schemas.microsoft.com/office/drawing/2010/main">
                  <a14:imgLayer r:embed="rId5">
                    <a14:imgEffect>
                      <a14:backgroundRemoval t="278" b="100000" l="0" r="100000"/>
                    </a14:imgEffect>
                  </a14:imgLayer>
                </a14:imgProps>
              </a:ext>
            </a:extLst>
          </a:blip>
          <a:stretch>
            <a:fillRect/>
          </a:stretch>
        </p:blipFill>
        <p:spPr>
          <a:xfrm>
            <a:off x="4414043" y="4543425"/>
            <a:ext cx="2044700" cy="1066800"/>
          </a:xfrm>
          <a:prstGeom prst="rect">
            <a:avLst/>
          </a:prstGeom>
        </p:spPr>
      </p:pic>
      <p:sp>
        <p:nvSpPr>
          <p:cNvPr id="55" name="Text Box 14"/>
          <p:cNvSpPr txBox="1">
            <a:spLocks noChangeArrowheads="1"/>
          </p:cNvSpPr>
          <p:nvPr/>
        </p:nvSpPr>
        <p:spPr bwMode="auto">
          <a:xfrm>
            <a:off x="6282363" y="4518362"/>
            <a:ext cx="24816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20" rIns="91439" bIns="45720">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228600" indent="-228600" eaLnBrk="1" hangingPunct="1">
              <a:buFont typeface="+mj-lt"/>
              <a:buAutoNum type="arabicPeriod"/>
            </a:pPr>
            <a:r>
              <a:rPr lang="ru-RU" sz="1200" dirty="0" smtClean="0">
                <a:cs typeface="Arial" pitchFamily="34" charset="0"/>
              </a:rPr>
              <a:t>Выполняет некорректную настройку МСЭ, оставляя «дыру»</a:t>
            </a:r>
          </a:p>
          <a:p>
            <a:pPr marL="228600" indent="-228600" eaLnBrk="1" hangingPunct="1">
              <a:buFont typeface="+mj-lt"/>
              <a:buAutoNum type="arabicPeriod"/>
            </a:pPr>
            <a:r>
              <a:rPr lang="ru-RU" sz="1200" dirty="0" smtClean="0">
                <a:cs typeface="Arial" pitchFamily="34" charset="0"/>
              </a:rPr>
              <a:t>Хакер используя дыру получает доступ к системе</a:t>
            </a:r>
            <a:endParaRPr lang="en-US" sz="1200" dirty="0">
              <a:cs typeface="Arial" pitchFamily="34" charset="0"/>
            </a:endParaRPr>
          </a:p>
        </p:txBody>
      </p:sp>
      <p:sp>
        <p:nvSpPr>
          <p:cNvPr id="47" name="Folded Corner 46"/>
          <p:cNvSpPr/>
          <p:nvPr/>
        </p:nvSpPr>
        <p:spPr bwMode="auto">
          <a:xfrm>
            <a:off x="954055" y="2069477"/>
            <a:ext cx="889907" cy="1134836"/>
          </a:xfrm>
          <a:prstGeom prst="foldedCorner">
            <a:avLst/>
          </a:prstGeom>
          <a:ln>
            <a:headEnd type="none" w="med" len="med"/>
            <a:tailEnd type="none" w="med" len="med"/>
          </a:ln>
          <a:effectLst>
            <a:glow rad="228600">
              <a:schemeClr val="accent5">
                <a:satMod val="175000"/>
                <a:alpha val="40000"/>
              </a:schemeClr>
            </a:glow>
            <a:innerShdw blurRad="114300">
              <a:prstClr val="black"/>
            </a:innerShdw>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900" i="0" u="none" strike="noStrike" cap="none" normalizeH="0" baseline="0" dirty="0" smtClean="0">
                <a:ln>
                  <a:noFill/>
                </a:ln>
                <a:effectLst/>
                <a:latin typeface="+mn-lt"/>
              </a:rPr>
              <a:t>Credit card</a:t>
            </a:r>
          </a:p>
          <a:p>
            <a:pPr marL="0" marR="0" indent="0" algn="ctr" defTabSz="914400" rtl="0" eaLnBrk="1" fontAlgn="base" latinLnBrk="0" hangingPunct="1">
              <a:lnSpc>
                <a:spcPct val="90000"/>
              </a:lnSpc>
              <a:spcBef>
                <a:spcPct val="0"/>
              </a:spcBef>
              <a:spcAft>
                <a:spcPct val="0"/>
              </a:spcAft>
              <a:buClrTx/>
              <a:buSzTx/>
              <a:buFontTx/>
              <a:buNone/>
              <a:tabLst/>
            </a:pPr>
            <a:r>
              <a:rPr lang="en-US" sz="900" dirty="0" smtClean="0"/>
              <a:t>Source Code</a:t>
            </a:r>
          </a:p>
          <a:p>
            <a:pPr marL="0" marR="0" indent="0" algn="ctr" defTabSz="914400" rtl="0" eaLnBrk="1" fontAlgn="base" latinLnBrk="0" hangingPunct="1">
              <a:lnSpc>
                <a:spcPct val="90000"/>
              </a:lnSpc>
              <a:spcBef>
                <a:spcPct val="0"/>
              </a:spcBef>
              <a:spcAft>
                <a:spcPct val="0"/>
              </a:spcAft>
              <a:buClrTx/>
              <a:buSzTx/>
              <a:buFontTx/>
              <a:buNone/>
              <a:tabLst/>
            </a:pPr>
            <a:r>
              <a:rPr kumimoji="0" lang="en-US" sz="900" i="0" u="none" strike="noStrike" cap="none" normalizeH="0" baseline="0" dirty="0" smtClean="0">
                <a:ln>
                  <a:noFill/>
                </a:ln>
                <a:effectLst/>
                <a:latin typeface="+mn-lt"/>
              </a:rPr>
              <a:t> </a:t>
            </a:r>
          </a:p>
          <a:p>
            <a:pPr marL="0" marR="0" indent="0" algn="ctr" defTabSz="914400" rtl="0" eaLnBrk="1" fontAlgn="base" latinLnBrk="0" hangingPunct="1">
              <a:lnSpc>
                <a:spcPct val="90000"/>
              </a:lnSpc>
              <a:spcBef>
                <a:spcPct val="0"/>
              </a:spcBef>
              <a:spcAft>
                <a:spcPct val="0"/>
              </a:spcAft>
              <a:buClrTx/>
              <a:buSzTx/>
              <a:buFontTx/>
              <a:buNone/>
              <a:tabLst/>
            </a:pPr>
            <a:endParaRPr kumimoji="0" lang="en-US" sz="900" i="0" u="none" strike="noStrike" cap="none" normalizeH="0" baseline="0" dirty="0" err="1" smtClean="0">
              <a:ln>
                <a:noFill/>
              </a:ln>
              <a:effectLst/>
              <a:latin typeface="+mn-lt"/>
            </a:endParaRPr>
          </a:p>
        </p:txBody>
      </p:sp>
      <p:grpSp>
        <p:nvGrpSpPr>
          <p:cNvPr id="45" name="Group 70"/>
          <p:cNvGrpSpPr>
            <a:grpSpLocks/>
          </p:cNvGrpSpPr>
          <p:nvPr/>
        </p:nvGrpSpPr>
        <p:grpSpPr bwMode="auto">
          <a:xfrm>
            <a:off x="3981450" y="1095349"/>
            <a:ext cx="1219200" cy="974128"/>
            <a:chOff x="3192" y="1012"/>
            <a:chExt cx="696" cy="452"/>
          </a:xfrm>
        </p:grpSpPr>
        <p:sp>
          <p:nvSpPr>
            <p:cNvPr id="46" name="Oval 71"/>
            <p:cNvSpPr>
              <a:spLocks noChangeArrowheads="1"/>
            </p:cNvSpPr>
            <p:nvPr/>
          </p:nvSpPr>
          <p:spPr bwMode="auto">
            <a:xfrm>
              <a:off x="3192" y="1300"/>
              <a:ext cx="696" cy="164"/>
            </a:xfrm>
            <a:prstGeom prst="ellipse">
              <a:avLst/>
            </a:prstGeom>
            <a:gradFill rotWithShape="1">
              <a:gsLst>
                <a:gs pos="0">
                  <a:schemeClr val="bg1">
                    <a:alpha val="0"/>
                  </a:schemeClr>
                </a:gs>
                <a:gs pos="100000">
                  <a:srgbClr val="877575">
                    <a:alpha val="49001"/>
                  </a:srgbClr>
                </a:gs>
              </a:gsLst>
              <a:lin ang="5400000" scaled="1"/>
            </a:gradFill>
            <a:ln w="9525">
              <a:noFill/>
              <a:round/>
              <a:headEnd/>
              <a:tailEnd/>
            </a:ln>
          </p:spPr>
          <p:txBody>
            <a:bodyPr wrap="none" anchor="ctr"/>
            <a:lstStyle/>
            <a:p>
              <a:pPr algn="ctr"/>
              <a:endParaRPr lang="en-US"/>
            </a:p>
          </p:txBody>
        </p:sp>
        <p:sp>
          <p:nvSpPr>
            <p:cNvPr id="48" name="Oval 72"/>
            <p:cNvSpPr>
              <a:spLocks noChangeArrowheads="1"/>
            </p:cNvSpPr>
            <p:nvPr/>
          </p:nvSpPr>
          <p:spPr bwMode="auto">
            <a:xfrm>
              <a:off x="3222" y="1282"/>
              <a:ext cx="642" cy="152"/>
            </a:xfrm>
            <a:prstGeom prst="ellipse">
              <a:avLst/>
            </a:prstGeom>
            <a:gradFill rotWithShape="1">
              <a:gsLst>
                <a:gs pos="0">
                  <a:schemeClr val="bg1"/>
                </a:gs>
                <a:gs pos="100000">
                  <a:srgbClr val="D5D5D5"/>
                </a:gs>
              </a:gsLst>
              <a:lin ang="5400000" scaled="1"/>
            </a:gradFill>
            <a:ln w="9525">
              <a:noFill/>
              <a:round/>
              <a:headEnd/>
              <a:tailEnd/>
            </a:ln>
          </p:spPr>
          <p:txBody>
            <a:bodyPr wrap="none" anchor="ctr"/>
            <a:lstStyle/>
            <a:p>
              <a:pPr algn="ctr"/>
              <a:endParaRPr lang="en-US"/>
            </a:p>
          </p:txBody>
        </p:sp>
        <p:grpSp>
          <p:nvGrpSpPr>
            <p:cNvPr id="49" name="Group 73"/>
            <p:cNvGrpSpPr>
              <a:grpSpLocks/>
            </p:cNvGrpSpPr>
            <p:nvPr/>
          </p:nvGrpSpPr>
          <p:grpSpPr bwMode="auto">
            <a:xfrm>
              <a:off x="3228" y="1012"/>
              <a:ext cx="643" cy="410"/>
              <a:chOff x="3228" y="1012"/>
              <a:chExt cx="643" cy="410"/>
            </a:xfrm>
          </p:grpSpPr>
          <p:sp>
            <p:nvSpPr>
              <p:cNvPr id="50" name="Oval 74"/>
              <p:cNvSpPr>
                <a:spLocks noChangeArrowheads="1"/>
              </p:cNvSpPr>
              <p:nvPr/>
            </p:nvSpPr>
            <p:spPr bwMode="auto">
              <a:xfrm>
                <a:off x="3228" y="1306"/>
                <a:ext cx="643" cy="116"/>
              </a:xfrm>
              <a:prstGeom prst="ellipse">
                <a:avLst/>
              </a:prstGeom>
              <a:gradFill rotWithShape="1">
                <a:gsLst>
                  <a:gs pos="0">
                    <a:schemeClr val="bg1"/>
                  </a:gs>
                  <a:gs pos="100000">
                    <a:schemeClr val="bg1">
                      <a:alpha val="0"/>
                    </a:schemeClr>
                  </a:gs>
                </a:gsLst>
                <a:lin ang="5400000" scaled="1"/>
              </a:gradFill>
              <a:ln w="9525">
                <a:noFill/>
                <a:round/>
                <a:headEnd/>
                <a:tailEnd/>
              </a:ln>
            </p:spPr>
            <p:txBody>
              <a:bodyPr wrap="none" anchor="ctr"/>
              <a:lstStyle/>
              <a:p>
                <a:pPr algn="ctr"/>
                <a:endParaRPr lang="en-US"/>
              </a:p>
            </p:txBody>
          </p:sp>
          <p:sp>
            <p:nvSpPr>
              <p:cNvPr id="54" name="Oval 75"/>
              <p:cNvSpPr>
                <a:spLocks noChangeArrowheads="1"/>
              </p:cNvSpPr>
              <p:nvPr/>
            </p:nvSpPr>
            <p:spPr bwMode="auto">
              <a:xfrm>
                <a:off x="3317" y="1329"/>
                <a:ext cx="486" cy="51"/>
              </a:xfrm>
              <a:prstGeom prst="ellipse">
                <a:avLst/>
              </a:prstGeom>
              <a:gradFill rotWithShape="1">
                <a:gsLst>
                  <a:gs pos="0">
                    <a:srgbClr val="D5D5D5"/>
                  </a:gs>
                  <a:gs pos="100000">
                    <a:schemeClr val="tx1"/>
                  </a:gs>
                </a:gsLst>
                <a:lin ang="5400000" scaled="1"/>
              </a:gradFill>
              <a:ln w="9525">
                <a:noFill/>
                <a:round/>
                <a:headEnd/>
                <a:tailEnd/>
              </a:ln>
            </p:spPr>
            <p:txBody>
              <a:bodyPr wrap="none" anchor="ctr"/>
              <a:lstStyle/>
              <a:p>
                <a:pPr algn="ctr"/>
                <a:endParaRPr lang="en-US"/>
              </a:p>
            </p:txBody>
          </p:sp>
          <p:sp>
            <p:nvSpPr>
              <p:cNvPr id="57" name="AutoShape 76"/>
              <p:cNvSpPr>
                <a:spLocks noChangeArrowheads="1"/>
              </p:cNvSpPr>
              <p:nvPr/>
            </p:nvSpPr>
            <p:spPr bwMode="auto">
              <a:xfrm rot="-5400000">
                <a:off x="3456" y="1138"/>
                <a:ext cx="190" cy="270"/>
              </a:xfrm>
              <a:prstGeom prst="flowChartDelay">
                <a:avLst/>
              </a:prstGeom>
              <a:gradFill rotWithShape="1">
                <a:gsLst>
                  <a:gs pos="0">
                    <a:schemeClr val="tx1"/>
                  </a:gs>
                  <a:gs pos="100000">
                    <a:srgbClr val="969696"/>
                  </a:gs>
                </a:gsLst>
                <a:lin ang="0" scaled="1"/>
              </a:gradFill>
              <a:ln w="9525">
                <a:noFill/>
                <a:miter lim="800000"/>
                <a:headEnd/>
                <a:tailEnd/>
              </a:ln>
              <a:effectLst>
                <a:prstShdw prst="shdw17" dist="17961" dir="2700000">
                  <a:srgbClr val="5A5A5A"/>
                </a:prstShdw>
              </a:effectLst>
            </p:spPr>
            <p:txBody>
              <a:bodyPr wrap="none" anchor="ctr"/>
              <a:lstStyle/>
              <a:p>
                <a:pPr algn="ctr"/>
                <a:endParaRPr lang="en-US"/>
              </a:p>
            </p:txBody>
          </p:sp>
          <p:sp>
            <p:nvSpPr>
              <p:cNvPr id="58" name="AutoShape 77"/>
              <p:cNvSpPr>
                <a:spLocks noChangeArrowheads="1"/>
              </p:cNvSpPr>
              <p:nvPr/>
            </p:nvSpPr>
            <p:spPr bwMode="auto">
              <a:xfrm rot="-5400000">
                <a:off x="3459" y="1146"/>
                <a:ext cx="183" cy="248"/>
              </a:xfrm>
              <a:prstGeom prst="flowChartDelay">
                <a:avLst/>
              </a:prstGeom>
              <a:gradFill rotWithShape="1">
                <a:gsLst>
                  <a:gs pos="0">
                    <a:schemeClr val="bg1">
                      <a:alpha val="32001"/>
                    </a:schemeClr>
                  </a:gs>
                  <a:gs pos="100000">
                    <a:schemeClr val="bg1">
                      <a:alpha val="82999"/>
                    </a:schemeClr>
                  </a:gs>
                </a:gsLst>
                <a:lin ang="0" scaled="1"/>
              </a:gradFill>
              <a:ln w="9525">
                <a:noFill/>
                <a:miter lim="800000"/>
                <a:headEnd/>
                <a:tailEnd/>
              </a:ln>
            </p:spPr>
            <p:txBody>
              <a:bodyPr wrap="none" anchor="ctr"/>
              <a:lstStyle/>
              <a:p>
                <a:pPr algn="ctr"/>
                <a:endParaRPr lang="en-US"/>
              </a:p>
            </p:txBody>
          </p:sp>
          <p:sp>
            <p:nvSpPr>
              <p:cNvPr id="59" name="Rectangle 78"/>
              <p:cNvSpPr>
                <a:spLocks noChangeArrowheads="1"/>
              </p:cNvSpPr>
              <p:nvPr/>
            </p:nvSpPr>
            <p:spPr bwMode="auto">
              <a:xfrm>
                <a:off x="3430" y="1221"/>
                <a:ext cx="237" cy="28"/>
              </a:xfrm>
              <a:prstGeom prst="rect">
                <a:avLst/>
              </a:prstGeom>
              <a:gradFill rotWithShape="1">
                <a:gsLst>
                  <a:gs pos="0">
                    <a:schemeClr val="tx1">
                      <a:alpha val="5000"/>
                    </a:schemeClr>
                  </a:gs>
                  <a:gs pos="50000">
                    <a:schemeClr val="tx1"/>
                  </a:gs>
                  <a:gs pos="100000">
                    <a:schemeClr val="tx1">
                      <a:alpha val="5000"/>
                    </a:schemeClr>
                  </a:gs>
                </a:gsLst>
                <a:lin ang="0" scaled="1"/>
              </a:gradFill>
              <a:ln w="9525">
                <a:noFill/>
                <a:miter lim="800000"/>
                <a:headEnd/>
                <a:tailEnd/>
              </a:ln>
              <a:effectLst/>
            </p:spPr>
            <p:txBody>
              <a:bodyPr wrap="none" anchor="ctr"/>
              <a:lstStyle/>
              <a:p>
                <a:pPr algn="ctr">
                  <a:defRPr/>
                </a:pPr>
                <a:endParaRPr lang="en-US">
                  <a:cs typeface="+mn-cs"/>
                </a:endParaRPr>
              </a:p>
            </p:txBody>
          </p:sp>
          <p:sp>
            <p:nvSpPr>
              <p:cNvPr id="60" name="Rectangle 79"/>
              <p:cNvSpPr>
                <a:spLocks noChangeArrowheads="1"/>
              </p:cNvSpPr>
              <p:nvPr/>
            </p:nvSpPr>
            <p:spPr bwMode="auto">
              <a:xfrm>
                <a:off x="3420" y="1267"/>
                <a:ext cx="256" cy="28"/>
              </a:xfrm>
              <a:prstGeom prst="rect">
                <a:avLst/>
              </a:prstGeom>
              <a:gradFill rotWithShape="1">
                <a:gsLst>
                  <a:gs pos="0">
                    <a:schemeClr val="tx1">
                      <a:alpha val="6000"/>
                    </a:schemeClr>
                  </a:gs>
                  <a:gs pos="50000">
                    <a:schemeClr val="tx1"/>
                  </a:gs>
                  <a:gs pos="100000">
                    <a:schemeClr val="tx1">
                      <a:alpha val="6000"/>
                    </a:schemeClr>
                  </a:gs>
                </a:gsLst>
                <a:lin ang="0" scaled="1"/>
              </a:gradFill>
              <a:ln w="9525">
                <a:noFill/>
                <a:miter lim="800000"/>
                <a:headEnd/>
                <a:tailEnd/>
              </a:ln>
              <a:effectLst/>
            </p:spPr>
            <p:txBody>
              <a:bodyPr wrap="none" anchor="ctr"/>
              <a:lstStyle/>
              <a:p>
                <a:pPr algn="ctr">
                  <a:defRPr/>
                </a:pPr>
                <a:endParaRPr lang="en-US">
                  <a:cs typeface="+mn-cs"/>
                </a:endParaRPr>
              </a:p>
            </p:txBody>
          </p:sp>
          <p:sp>
            <p:nvSpPr>
              <p:cNvPr id="61" name="Rectangle 80"/>
              <p:cNvSpPr>
                <a:spLocks noChangeArrowheads="1"/>
              </p:cNvSpPr>
              <p:nvPr/>
            </p:nvSpPr>
            <p:spPr bwMode="auto">
              <a:xfrm>
                <a:off x="3423" y="1314"/>
                <a:ext cx="263" cy="29"/>
              </a:xfrm>
              <a:prstGeom prst="rect">
                <a:avLst/>
              </a:prstGeom>
              <a:gradFill rotWithShape="1">
                <a:gsLst>
                  <a:gs pos="0">
                    <a:schemeClr val="tx1">
                      <a:alpha val="10001"/>
                    </a:schemeClr>
                  </a:gs>
                  <a:gs pos="50000">
                    <a:schemeClr val="tx1"/>
                  </a:gs>
                  <a:gs pos="100000">
                    <a:schemeClr val="tx1">
                      <a:alpha val="10001"/>
                    </a:schemeClr>
                  </a:gs>
                </a:gsLst>
                <a:lin ang="0" scaled="1"/>
              </a:gradFill>
              <a:ln w="9525">
                <a:noFill/>
                <a:miter lim="800000"/>
                <a:headEnd/>
                <a:tailEnd/>
              </a:ln>
              <a:effectLst/>
            </p:spPr>
            <p:txBody>
              <a:bodyPr wrap="none" anchor="ctr"/>
              <a:lstStyle/>
              <a:p>
                <a:pPr algn="ctr">
                  <a:defRPr/>
                </a:pPr>
                <a:endParaRPr lang="en-US">
                  <a:cs typeface="+mn-cs"/>
                </a:endParaRPr>
              </a:p>
            </p:txBody>
          </p:sp>
          <p:sp>
            <p:nvSpPr>
              <p:cNvPr id="62" name="Line 82"/>
              <p:cNvSpPr>
                <a:spLocks noChangeShapeType="1"/>
              </p:cNvSpPr>
              <p:nvPr/>
            </p:nvSpPr>
            <p:spPr bwMode="auto">
              <a:xfrm>
                <a:off x="3459" y="1303"/>
                <a:ext cx="0" cy="58"/>
              </a:xfrm>
              <a:prstGeom prst="line">
                <a:avLst/>
              </a:prstGeom>
              <a:noFill/>
              <a:ln w="9525">
                <a:solidFill>
                  <a:schemeClr val="tx1"/>
                </a:solidFill>
                <a:round/>
                <a:headEnd/>
                <a:tailEnd/>
              </a:ln>
            </p:spPr>
            <p:txBody>
              <a:bodyPr/>
              <a:lstStyle/>
              <a:p>
                <a:endParaRPr lang="en-US"/>
              </a:p>
            </p:txBody>
          </p:sp>
          <p:sp>
            <p:nvSpPr>
              <p:cNvPr id="63" name="Line 83"/>
              <p:cNvSpPr>
                <a:spLocks noChangeShapeType="1"/>
              </p:cNvSpPr>
              <p:nvPr/>
            </p:nvSpPr>
            <p:spPr bwMode="auto">
              <a:xfrm>
                <a:off x="3635" y="1307"/>
                <a:ext cx="0" cy="57"/>
              </a:xfrm>
              <a:prstGeom prst="line">
                <a:avLst/>
              </a:prstGeom>
              <a:noFill/>
              <a:ln w="9525">
                <a:solidFill>
                  <a:schemeClr val="tx1"/>
                </a:solidFill>
                <a:round/>
                <a:headEnd/>
                <a:tailEnd/>
              </a:ln>
            </p:spPr>
            <p:txBody>
              <a:bodyPr/>
              <a:lstStyle/>
              <a:p>
                <a:endParaRPr lang="en-US"/>
              </a:p>
            </p:txBody>
          </p:sp>
          <p:grpSp>
            <p:nvGrpSpPr>
              <p:cNvPr id="64" name="Group 84"/>
              <p:cNvGrpSpPr>
                <a:grpSpLocks/>
              </p:cNvGrpSpPr>
              <p:nvPr/>
            </p:nvGrpSpPr>
            <p:grpSpPr bwMode="auto">
              <a:xfrm>
                <a:off x="3456" y="1012"/>
                <a:ext cx="192" cy="180"/>
                <a:chOff x="3456" y="1012"/>
                <a:chExt cx="192" cy="180"/>
              </a:xfrm>
            </p:grpSpPr>
            <p:sp>
              <p:nvSpPr>
                <p:cNvPr id="65" name="Oval 85"/>
                <p:cNvSpPr>
                  <a:spLocks noChangeArrowheads="1"/>
                </p:cNvSpPr>
                <p:nvPr/>
              </p:nvSpPr>
              <p:spPr bwMode="auto">
                <a:xfrm>
                  <a:off x="3458" y="1012"/>
                  <a:ext cx="179" cy="180"/>
                </a:xfrm>
                <a:prstGeom prst="ellipse">
                  <a:avLst/>
                </a:prstGeom>
                <a:gradFill rotWithShape="1">
                  <a:gsLst>
                    <a:gs pos="0">
                      <a:schemeClr val="bg2"/>
                    </a:gs>
                    <a:gs pos="100000">
                      <a:schemeClr val="tx1"/>
                    </a:gs>
                  </a:gsLst>
                  <a:lin ang="5400000" scaled="1"/>
                </a:gradFill>
                <a:ln w="9525">
                  <a:noFill/>
                  <a:round/>
                  <a:headEnd/>
                  <a:tailEnd/>
                </a:ln>
                <a:effectLst>
                  <a:prstShdw prst="shdw17" dist="17961" dir="2700000">
                    <a:schemeClr val="tx1">
                      <a:gamma/>
                      <a:shade val="60000"/>
                      <a:invGamma/>
                    </a:schemeClr>
                  </a:prstShdw>
                </a:effectLst>
              </p:spPr>
              <p:txBody>
                <a:bodyPr wrap="none" anchor="ctr"/>
                <a:lstStyle/>
                <a:p>
                  <a:pPr algn="ctr">
                    <a:defRPr/>
                  </a:pPr>
                  <a:endParaRPr lang="en-US">
                    <a:cs typeface="+mn-cs"/>
                  </a:endParaRPr>
                </a:p>
              </p:txBody>
            </p:sp>
            <p:sp>
              <p:nvSpPr>
                <p:cNvPr id="66" name="Oval 86"/>
                <p:cNvSpPr>
                  <a:spLocks noChangeArrowheads="1"/>
                </p:cNvSpPr>
                <p:nvPr/>
              </p:nvSpPr>
              <p:spPr bwMode="auto">
                <a:xfrm>
                  <a:off x="3478" y="1019"/>
                  <a:ext cx="147" cy="135"/>
                </a:xfrm>
                <a:prstGeom prst="ellipse">
                  <a:avLst/>
                </a:prstGeom>
                <a:gradFill rotWithShape="1">
                  <a:gsLst>
                    <a:gs pos="0">
                      <a:schemeClr val="bg1">
                        <a:alpha val="89000"/>
                      </a:schemeClr>
                    </a:gs>
                    <a:gs pos="100000">
                      <a:schemeClr val="bg1">
                        <a:alpha val="0"/>
                      </a:schemeClr>
                    </a:gs>
                  </a:gsLst>
                  <a:lin ang="5400000" scaled="1"/>
                </a:gradFill>
                <a:ln w="9525">
                  <a:noFill/>
                  <a:round/>
                  <a:headEnd/>
                  <a:tailEnd/>
                </a:ln>
              </p:spPr>
              <p:txBody>
                <a:bodyPr wrap="none" anchor="ctr"/>
                <a:lstStyle/>
                <a:p>
                  <a:pPr algn="ctr"/>
                  <a:endParaRPr lang="en-US"/>
                </a:p>
              </p:txBody>
            </p:sp>
            <p:grpSp>
              <p:nvGrpSpPr>
                <p:cNvPr id="67" name="Group 87"/>
                <p:cNvGrpSpPr>
                  <a:grpSpLocks/>
                </p:cNvGrpSpPr>
                <p:nvPr/>
              </p:nvGrpSpPr>
              <p:grpSpPr bwMode="auto">
                <a:xfrm>
                  <a:off x="3458" y="1084"/>
                  <a:ext cx="190" cy="39"/>
                  <a:chOff x="3526" y="192"/>
                  <a:chExt cx="335" cy="70"/>
                </a:xfrm>
              </p:grpSpPr>
              <p:sp>
                <p:nvSpPr>
                  <p:cNvPr id="75" name="AutoShape 88"/>
                  <p:cNvSpPr>
                    <a:spLocks noChangeArrowheads="1"/>
                  </p:cNvSpPr>
                  <p:nvPr/>
                </p:nvSpPr>
                <p:spPr bwMode="auto">
                  <a:xfrm>
                    <a:off x="3526" y="192"/>
                    <a:ext cx="326" cy="49"/>
                  </a:xfrm>
                  <a:prstGeom prst="roundRect">
                    <a:avLst>
                      <a:gd name="adj" fmla="val 50000"/>
                    </a:avLst>
                  </a:prstGeom>
                  <a:solidFill>
                    <a:srgbClr val="FFFFFF">
                      <a:alpha val="10980"/>
                    </a:srgbClr>
                  </a:solidFill>
                  <a:ln w="9525">
                    <a:noFill/>
                    <a:round/>
                    <a:headEnd/>
                    <a:tailEnd/>
                  </a:ln>
                </p:spPr>
                <p:txBody>
                  <a:bodyPr wrap="none" anchor="ctr"/>
                  <a:lstStyle/>
                  <a:p>
                    <a:pPr algn="ctr"/>
                    <a:endParaRPr lang="en-US"/>
                  </a:p>
                </p:txBody>
              </p:sp>
              <p:sp>
                <p:nvSpPr>
                  <p:cNvPr id="76" name="Oval 89"/>
                  <p:cNvSpPr>
                    <a:spLocks noChangeArrowheads="1"/>
                  </p:cNvSpPr>
                  <p:nvPr/>
                </p:nvSpPr>
                <p:spPr bwMode="auto">
                  <a:xfrm>
                    <a:off x="3696" y="192"/>
                    <a:ext cx="165" cy="63"/>
                  </a:xfrm>
                  <a:prstGeom prst="ellipse">
                    <a:avLst/>
                  </a:prstGeom>
                  <a:solidFill>
                    <a:srgbClr val="FFFFFF">
                      <a:alpha val="10980"/>
                    </a:srgbClr>
                  </a:solidFill>
                  <a:ln w="9525">
                    <a:noFill/>
                    <a:round/>
                    <a:headEnd/>
                    <a:tailEnd/>
                  </a:ln>
                </p:spPr>
                <p:txBody>
                  <a:bodyPr wrap="none" anchor="ctr"/>
                  <a:lstStyle/>
                  <a:p>
                    <a:pPr algn="ctr"/>
                    <a:endParaRPr lang="en-US"/>
                  </a:p>
                </p:txBody>
              </p:sp>
              <p:sp>
                <p:nvSpPr>
                  <p:cNvPr id="77" name="Oval 90"/>
                  <p:cNvSpPr>
                    <a:spLocks noChangeArrowheads="1"/>
                  </p:cNvSpPr>
                  <p:nvPr/>
                </p:nvSpPr>
                <p:spPr bwMode="auto">
                  <a:xfrm>
                    <a:off x="3533" y="198"/>
                    <a:ext cx="165" cy="64"/>
                  </a:xfrm>
                  <a:prstGeom prst="ellipse">
                    <a:avLst/>
                  </a:prstGeom>
                  <a:solidFill>
                    <a:srgbClr val="FFFFFF">
                      <a:alpha val="10980"/>
                    </a:srgbClr>
                  </a:solidFill>
                  <a:ln w="9525">
                    <a:noFill/>
                    <a:round/>
                    <a:headEnd/>
                    <a:tailEnd/>
                  </a:ln>
                </p:spPr>
                <p:txBody>
                  <a:bodyPr wrap="none" anchor="ctr"/>
                  <a:lstStyle/>
                  <a:p>
                    <a:pPr algn="ctr"/>
                    <a:endParaRPr lang="en-US"/>
                  </a:p>
                </p:txBody>
              </p:sp>
            </p:grpSp>
            <p:sp>
              <p:nvSpPr>
                <p:cNvPr id="68" name="AutoShape 91"/>
                <p:cNvSpPr>
                  <a:spLocks noChangeArrowheads="1"/>
                </p:cNvSpPr>
                <p:nvPr/>
              </p:nvSpPr>
              <p:spPr bwMode="auto">
                <a:xfrm>
                  <a:off x="3456" y="1077"/>
                  <a:ext cx="185" cy="27"/>
                </a:xfrm>
                <a:prstGeom prst="roundRect">
                  <a:avLst>
                    <a:gd name="adj" fmla="val 50000"/>
                  </a:avLst>
                </a:prstGeom>
                <a:gradFill rotWithShape="1">
                  <a:gsLst>
                    <a:gs pos="0">
                      <a:schemeClr val="tx1">
                        <a:alpha val="62999"/>
                      </a:schemeClr>
                    </a:gs>
                    <a:gs pos="100000">
                      <a:schemeClr val="tx1"/>
                    </a:gs>
                  </a:gsLst>
                  <a:lin ang="5400000" scaled="1"/>
                </a:gradFill>
                <a:ln w="9525">
                  <a:solidFill>
                    <a:schemeClr val="tx1"/>
                  </a:solidFill>
                  <a:round/>
                  <a:headEnd/>
                  <a:tailEnd/>
                </a:ln>
              </p:spPr>
              <p:txBody>
                <a:bodyPr wrap="none" anchor="ctr"/>
                <a:lstStyle/>
                <a:p>
                  <a:pPr algn="ctr"/>
                  <a:endParaRPr lang="en-US"/>
                </a:p>
              </p:txBody>
            </p:sp>
            <p:sp>
              <p:nvSpPr>
                <p:cNvPr id="69" name="Oval 92"/>
                <p:cNvSpPr>
                  <a:spLocks noChangeArrowheads="1"/>
                </p:cNvSpPr>
                <p:nvPr/>
              </p:nvSpPr>
              <p:spPr bwMode="auto">
                <a:xfrm>
                  <a:off x="3552" y="1077"/>
                  <a:ext cx="94" cy="36"/>
                </a:xfrm>
                <a:prstGeom prst="ellipse">
                  <a:avLst/>
                </a:prstGeom>
                <a:gradFill rotWithShape="1">
                  <a:gsLst>
                    <a:gs pos="0">
                      <a:schemeClr val="tx1">
                        <a:alpha val="17000"/>
                      </a:schemeClr>
                    </a:gs>
                    <a:gs pos="100000">
                      <a:schemeClr val="tx1"/>
                    </a:gs>
                  </a:gsLst>
                  <a:lin ang="5400000" scaled="1"/>
                </a:gradFill>
                <a:ln w="9525">
                  <a:noFill/>
                  <a:round/>
                  <a:headEnd/>
                  <a:tailEnd/>
                </a:ln>
              </p:spPr>
              <p:txBody>
                <a:bodyPr wrap="none" anchor="ctr"/>
                <a:lstStyle/>
                <a:p>
                  <a:pPr algn="ctr"/>
                  <a:endParaRPr lang="en-US"/>
                </a:p>
              </p:txBody>
            </p:sp>
            <p:sp>
              <p:nvSpPr>
                <p:cNvPr id="70" name="Oval 93"/>
                <p:cNvSpPr>
                  <a:spLocks noChangeArrowheads="1"/>
                </p:cNvSpPr>
                <p:nvPr/>
              </p:nvSpPr>
              <p:spPr bwMode="auto">
                <a:xfrm>
                  <a:off x="3460" y="1080"/>
                  <a:ext cx="93" cy="36"/>
                </a:xfrm>
                <a:prstGeom prst="ellipse">
                  <a:avLst/>
                </a:prstGeom>
                <a:gradFill rotWithShape="1">
                  <a:gsLst>
                    <a:gs pos="0">
                      <a:schemeClr val="tx1">
                        <a:alpha val="17000"/>
                      </a:schemeClr>
                    </a:gs>
                    <a:gs pos="100000">
                      <a:schemeClr val="tx1"/>
                    </a:gs>
                  </a:gsLst>
                  <a:lin ang="5400000" scaled="1"/>
                </a:gradFill>
                <a:ln w="9525">
                  <a:noFill/>
                  <a:round/>
                  <a:headEnd/>
                  <a:tailEnd/>
                </a:ln>
              </p:spPr>
              <p:txBody>
                <a:bodyPr wrap="none" anchor="ctr"/>
                <a:lstStyle/>
                <a:p>
                  <a:pPr algn="ctr"/>
                  <a:endParaRPr lang="en-US"/>
                </a:p>
              </p:txBody>
            </p:sp>
            <p:sp>
              <p:nvSpPr>
                <p:cNvPr id="71" name="Oval 94"/>
                <p:cNvSpPr>
                  <a:spLocks noChangeAspect="1" noChangeArrowheads="1"/>
                </p:cNvSpPr>
                <p:nvPr/>
              </p:nvSpPr>
              <p:spPr bwMode="auto">
                <a:xfrm flipH="1" flipV="1">
                  <a:off x="3510" y="1095"/>
                  <a:ext cx="10" cy="9"/>
                </a:xfrm>
                <a:prstGeom prst="ellipse">
                  <a:avLst/>
                </a:prstGeom>
                <a:gradFill rotWithShape="1">
                  <a:gsLst>
                    <a:gs pos="0">
                      <a:schemeClr val="tx1">
                        <a:alpha val="39998"/>
                      </a:schemeClr>
                    </a:gs>
                    <a:gs pos="100000">
                      <a:schemeClr val="bg1">
                        <a:alpha val="75998"/>
                      </a:schemeClr>
                    </a:gs>
                  </a:gsLst>
                  <a:path path="rect">
                    <a:fillToRect r="100000" b="100000"/>
                  </a:path>
                </a:gradFill>
                <a:ln w="9525">
                  <a:noFill/>
                  <a:round/>
                  <a:headEnd/>
                  <a:tailEnd/>
                </a:ln>
              </p:spPr>
              <p:txBody>
                <a:bodyPr wrap="none" anchor="ctr"/>
                <a:lstStyle/>
                <a:p>
                  <a:pPr algn="ctr"/>
                  <a:endParaRPr lang="en-US"/>
                </a:p>
              </p:txBody>
            </p:sp>
            <p:sp>
              <p:nvSpPr>
                <p:cNvPr id="72" name="Oval 95"/>
                <p:cNvSpPr>
                  <a:spLocks noChangeAspect="1" noChangeArrowheads="1"/>
                </p:cNvSpPr>
                <p:nvPr/>
              </p:nvSpPr>
              <p:spPr bwMode="auto">
                <a:xfrm flipH="1" flipV="1">
                  <a:off x="3586" y="1095"/>
                  <a:ext cx="10" cy="9"/>
                </a:xfrm>
                <a:prstGeom prst="ellipse">
                  <a:avLst/>
                </a:prstGeom>
                <a:gradFill rotWithShape="1">
                  <a:gsLst>
                    <a:gs pos="0">
                      <a:schemeClr val="tx1">
                        <a:alpha val="39998"/>
                      </a:schemeClr>
                    </a:gs>
                    <a:gs pos="100000">
                      <a:schemeClr val="bg1">
                        <a:alpha val="75998"/>
                      </a:schemeClr>
                    </a:gs>
                  </a:gsLst>
                  <a:path path="rect">
                    <a:fillToRect r="100000" b="100000"/>
                  </a:path>
                </a:gradFill>
                <a:ln w="9525">
                  <a:noFill/>
                  <a:round/>
                  <a:headEnd/>
                  <a:tailEnd/>
                </a:ln>
              </p:spPr>
              <p:txBody>
                <a:bodyPr wrap="none" anchor="ctr"/>
                <a:lstStyle/>
                <a:p>
                  <a:pPr algn="ctr"/>
                  <a:endParaRPr lang="en-US"/>
                </a:p>
              </p:txBody>
            </p:sp>
            <p:sp>
              <p:nvSpPr>
                <p:cNvPr id="73" name="Oval 96"/>
                <p:cNvSpPr>
                  <a:spLocks noChangeAspect="1" noChangeArrowheads="1"/>
                </p:cNvSpPr>
                <p:nvPr/>
              </p:nvSpPr>
              <p:spPr bwMode="auto">
                <a:xfrm flipH="1" flipV="1">
                  <a:off x="3518" y="1095"/>
                  <a:ext cx="9" cy="9"/>
                </a:xfrm>
                <a:prstGeom prst="ellipse">
                  <a:avLst/>
                </a:prstGeom>
                <a:gradFill rotWithShape="1">
                  <a:gsLst>
                    <a:gs pos="0">
                      <a:schemeClr val="tx1">
                        <a:alpha val="39998"/>
                      </a:schemeClr>
                    </a:gs>
                    <a:gs pos="100000">
                      <a:schemeClr val="bg1">
                        <a:alpha val="75998"/>
                      </a:schemeClr>
                    </a:gs>
                  </a:gsLst>
                  <a:path path="rect">
                    <a:fillToRect r="100000" b="100000"/>
                  </a:path>
                </a:gradFill>
                <a:ln w="9525">
                  <a:noFill/>
                  <a:round/>
                  <a:headEnd/>
                  <a:tailEnd/>
                </a:ln>
              </p:spPr>
              <p:txBody>
                <a:bodyPr wrap="none" anchor="ctr"/>
                <a:lstStyle/>
                <a:p>
                  <a:pPr algn="ctr"/>
                  <a:endParaRPr lang="en-US"/>
                </a:p>
              </p:txBody>
            </p:sp>
            <p:sp>
              <p:nvSpPr>
                <p:cNvPr id="74" name="Oval 97"/>
                <p:cNvSpPr>
                  <a:spLocks noChangeAspect="1" noChangeArrowheads="1"/>
                </p:cNvSpPr>
                <p:nvPr/>
              </p:nvSpPr>
              <p:spPr bwMode="auto">
                <a:xfrm flipH="1" flipV="1">
                  <a:off x="3579" y="1095"/>
                  <a:ext cx="10" cy="9"/>
                </a:xfrm>
                <a:prstGeom prst="ellipse">
                  <a:avLst/>
                </a:prstGeom>
                <a:gradFill rotWithShape="1">
                  <a:gsLst>
                    <a:gs pos="0">
                      <a:schemeClr val="tx1">
                        <a:alpha val="39998"/>
                      </a:schemeClr>
                    </a:gs>
                    <a:gs pos="100000">
                      <a:schemeClr val="bg1">
                        <a:alpha val="75998"/>
                      </a:schemeClr>
                    </a:gs>
                  </a:gsLst>
                  <a:path path="rect">
                    <a:fillToRect r="100000" b="100000"/>
                  </a:path>
                </a:gradFill>
                <a:ln w="9525">
                  <a:noFill/>
                  <a:round/>
                  <a:headEnd/>
                  <a:tailEnd/>
                </a:ln>
              </p:spPr>
              <p:txBody>
                <a:bodyPr wrap="none" anchor="ctr"/>
                <a:lstStyle/>
                <a:p>
                  <a:pPr algn="ctr"/>
                  <a:endParaRPr lang="en-US"/>
                </a:p>
              </p:txBody>
            </p:sp>
          </p:grpSp>
        </p:grpSp>
      </p:grpSp>
      <p:sp>
        <p:nvSpPr>
          <p:cNvPr id="78" name="Rectangle 77"/>
          <p:cNvSpPr/>
          <p:nvPr/>
        </p:nvSpPr>
        <p:spPr bwMode="auto">
          <a:xfrm>
            <a:off x="5025478" y="886385"/>
            <a:ext cx="2389801" cy="377078"/>
          </a:xfrm>
          <a:prstGeom prst="rect">
            <a:avLst/>
          </a:prstGeom>
          <a:no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ru-RU" sz="2000" dirty="0" smtClean="0">
                <a:latin typeface="Arial" pitchFamily="34" charset="0"/>
                <a:cs typeface="Arial" pitchFamily="34" charset="0"/>
              </a:rPr>
              <a:t>Злоумышленник</a:t>
            </a:r>
            <a:endParaRPr kumimoji="0" lang="ru-RU" sz="2000" i="0" u="none" strike="noStrike" cap="none" normalizeH="0" baseline="0" dirty="0" smtClean="0">
              <a:ln>
                <a:noFill/>
              </a:ln>
              <a:effectLst/>
              <a:latin typeface="Arial" pitchFamily="34" charset="0"/>
              <a:cs typeface="Arial" pitchFamily="34" charset="0"/>
            </a:endParaRPr>
          </a:p>
        </p:txBody>
      </p:sp>
      <p:sp>
        <p:nvSpPr>
          <p:cNvPr id="80" name="Rectangle 79"/>
          <p:cNvSpPr/>
          <p:nvPr/>
        </p:nvSpPr>
        <p:spPr bwMode="auto">
          <a:xfrm>
            <a:off x="5051754" y="5676346"/>
            <a:ext cx="2389801" cy="377078"/>
          </a:xfrm>
          <a:prstGeom prst="rect">
            <a:avLst/>
          </a:prstGeom>
          <a:no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ru-RU" sz="2000" dirty="0" smtClean="0">
                <a:latin typeface="Arial" pitchFamily="34" charset="0"/>
                <a:cs typeface="Arial" pitchFamily="34" charset="0"/>
              </a:rPr>
              <a:t>Администратор</a:t>
            </a:r>
            <a:endParaRPr kumimoji="0" lang="ru-RU" sz="2000" i="0" u="none" strike="noStrike" cap="none" normalizeH="0" baseline="0" dirty="0" smtClean="0">
              <a:ln>
                <a:noFill/>
              </a:ln>
              <a:effectLst/>
              <a:latin typeface="Arial" pitchFamily="34" charset="0"/>
              <a:cs typeface="Arial" pitchFamily="34" charset="0"/>
            </a:endParaRPr>
          </a:p>
        </p:txBody>
      </p:sp>
      <p:cxnSp>
        <p:nvCxnSpPr>
          <p:cNvPr id="81" name="Straight Arrow Connector 80"/>
          <p:cNvCxnSpPr/>
          <p:nvPr/>
        </p:nvCxnSpPr>
        <p:spPr bwMode="auto">
          <a:xfrm flipH="1" flipV="1">
            <a:off x="2701925" y="4132613"/>
            <a:ext cx="1498492" cy="944212"/>
          </a:xfrm>
          <a:prstGeom prst="straightConnector1">
            <a:avLst/>
          </a:prstGeom>
          <a:solidFill>
            <a:schemeClr val="accent1"/>
          </a:solidFill>
          <a:ln w="25400" cap="flat" cmpd="sng" algn="ctr">
            <a:solidFill>
              <a:srgbClr val="7B663F"/>
            </a:solidFill>
            <a:prstDash val="solid"/>
            <a:round/>
            <a:headEnd type="none" w="med" len="med"/>
            <a:tailEnd type="arrow"/>
          </a:ln>
          <a:effectLst/>
        </p:spPr>
      </p:cxnSp>
      <p:cxnSp>
        <p:nvCxnSpPr>
          <p:cNvPr id="82" name="Straight Arrow Connector 81"/>
          <p:cNvCxnSpPr/>
          <p:nvPr/>
        </p:nvCxnSpPr>
        <p:spPr bwMode="auto">
          <a:xfrm flipH="1">
            <a:off x="2701926" y="2422566"/>
            <a:ext cx="1741979" cy="781747"/>
          </a:xfrm>
          <a:prstGeom prst="straightConnector1">
            <a:avLst/>
          </a:prstGeom>
          <a:solidFill>
            <a:schemeClr val="accent1"/>
          </a:solidFill>
          <a:ln w="25400" cap="flat" cmpd="sng" algn="ctr">
            <a:solidFill>
              <a:srgbClr val="7B663F"/>
            </a:solidFill>
            <a:prstDash val="solid"/>
            <a:round/>
            <a:headEnd type="none" w="med" len="med"/>
            <a:tailEnd type="arrow"/>
          </a:ln>
          <a:effectLst/>
        </p:spPr>
      </p:cxnSp>
      <p:cxnSp>
        <p:nvCxnSpPr>
          <p:cNvPr id="83" name="Straight Arrow Connector 82"/>
          <p:cNvCxnSpPr/>
          <p:nvPr/>
        </p:nvCxnSpPr>
        <p:spPr bwMode="auto">
          <a:xfrm flipV="1">
            <a:off x="2152649" y="1841032"/>
            <a:ext cx="1599954" cy="679128"/>
          </a:xfrm>
          <a:prstGeom prst="straightConnector1">
            <a:avLst/>
          </a:prstGeom>
          <a:solidFill>
            <a:schemeClr val="accent1"/>
          </a:solidFill>
          <a:ln w="25400" cap="flat" cmpd="sng" algn="ctr">
            <a:solidFill>
              <a:srgbClr val="7B663F"/>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Group 70"/>
          <p:cNvGrpSpPr>
            <a:grpSpLocks/>
          </p:cNvGrpSpPr>
          <p:nvPr/>
        </p:nvGrpSpPr>
        <p:grpSpPr bwMode="auto">
          <a:xfrm>
            <a:off x="5723838" y="1335097"/>
            <a:ext cx="1219200" cy="974128"/>
            <a:chOff x="3192" y="1012"/>
            <a:chExt cx="696" cy="452"/>
          </a:xfrm>
        </p:grpSpPr>
        <p:sp>
          <p:nvSpPr>
            <p:cNvPr id="112" name="Oval 71"/>
            <p:cNvSpPr>
              <a:spLocks noChangeArrowheads="1"/>
            </p:cNvSpPr>
            <p:nvPr/>
          </p:nvSpPr>
          <p:spPr bwMode="auto">
            <a:xfrm>
              <a:off x="3192" y="1300"/>
              <a:ext cx="696" cy="164"/>
            </a:xfrm>
            <a:prstGeom prst="ellipse">
              <a:avLst/>
            </a:prstGeom>
            <a:gradFill rotWithShape="1">
              <a:gsLst>
                <a:gs pos="0">
                  <a:schemeClr val="bg1">
                    <a:alpha val="0"/>
                  </a:schemeClr>
                </a:gs>
                <a:gs pos="100000">
                  <a:srgbClr val="877575">
                    <a:alpha val="49001"/>
                  </a:srgbClr>
                </a:gs>
              </a:gsLst>
              <a:lin ang="5400000" scaled="1"/>
            </a:gradFill>
            <a:ln w="9525">
              <a:noFill/>
              <a:round/>
              <a:headEnd/>
              <a:tailEnd/>
            </a:ln>
          </p:spPr>
          <p:txBody>
            <a:bodyPr wrap="none" anchor="ctr"/>
            <a:lstStyle/>
            <a:p>
              <a:pPr algn="ctr"/>
              <a:endParaRPr lang="en-US"/>
            </a:p>
          </p:txBody>
        </p:sp>
        <p:sp>
          <p:nvSpPr>
            <p:cNvPr id="113" name="Oval 72"/>
            <p:cNvSpPr>
              <a:spLocks noChangeArrowheads="1"/>
            </p:cNvSpPr>
            <p:nvPr/>
          </p:nvSpPr>
          <p:spPr bwMode="auto">
            <a:xfrm>
              <a:off x="3222" y="1282"/>
              <a:ext cx="642" cy="152"/>
            </a:xfrm>
            <a:prstGeom prst="ellipse">
              <a:avLst/>
            </a:prstGeom>
            <a:gradFill rotWithShape="1">
              <a:gsLst>
                <a:gs pos="0">
                  <a:schemeClr val="bg1"/>
                </a:gs>
                <a:gs pos="100000">
                  <a:srgbClr val="D5D5D5"/>
                </a:gs>
              </a:gsLst>
              <a:lin ang="5400000" scaled="1"/>
            </a:gradFill>
            <a:ln w="9525">
              <a:noFill/>
              <a:round/>
              <a:headEnd/>
              <a:tailEnd/>
            </a:ln>
          </p:spPr>
          <p:txBody>
            <a:bodyPr wrap="none" anchor="ctr"/>
            <a:lstStyle/>
            <a:p>
              <a:pPr algn="ctr"/>
              <a:endParaRPr lang="en-US"/>
            </a:p>
          </p:txBody>
        </p:sp>
        <p:grpSp>
          <p:nvGrpSpPr>
            <p:cNvPr id="114" name="Group 73"/>
            <p:cNvGrpSpPr>
              <a:grpSpLocks/>
            </p:cNvGrpSpPr>
            <p:nvPr/>
          </p:nvGrpSpPr>
          <p:grpSpPr bwMode="auto">
            <a:xfrm>
              <a:off x="3228" y="1012"/>
              <a:ext cx="643" cy="410"/>
              <a:chOff x="3228" y="1012"/>
              <a:chExt cx="643" cy="410"/>
            </a:xfrm>
          </p:grpSpPr>
          <p:sp>
            <p:nvSpPr>
              <p:cNvPr id="115" name="Oval 74"/>
              <p:cNvSpPr>
                <a:spLocks noChangeArrowheads="1"/>
              </p:cNvSpPr>
              <p:nvPr/>
            </p:nvSpPr>
            <p:spPr bwMode="auto">
              <a:xfrm>
                <a:off x="3228" y="1306"/>
                <a:ext cx="643" cy="116"/>
              </a:xfrm>
              <a:prstGeom prst="ellipse">
                <a:avLst/>
              </a:prstGeom>
              <a:gradFill rotWithShape="1">
                <a:gsLst>
                  <a:gs pos="0">
                    <a:schemeClr val="bg1"/>
                  </a:gs>
                  <a:gs pos="100000">
                    <a:schemeClr val="bg1">
                      <a:alpha val="0"/>
                    </a:schemeClr>
                  </a:gs>
                </a:gsLst>
                <a:lin ang="5400000" scaled="1"/>
              </a:gradFill>
              <a:ln w="9525">
                <a:noFill/>
                <a:round/>
                <a:headEnd/>
                <a:tailEnd/>
              </a:ln>
            </p:spPr>
            <p:txBody>
              <a:bodyPr wrap="none" anchor="ctr"/>
              <a:lstStyle/>
              <a:p>
                <a:pPr algn="ctr"/>
                <a:endParaRPr lang="en-US"/>
              </a:p>
            </p:txBody>
          </p:sp>
          <p:sp>
            <p:nvSpPr>
              <p:cNvPr id="116" name="Oval 75"/>
              <p:cNvSpPr>
                <a:spLocks noChangeArrowheads="1"/>
              </p:cNvSpPr>
              <p:nvPr/>
            </p:nvSpPr>
            <p:spPr bwMode="auto">
              <a:xfrm>
                <a:off x="3317" y="1329"/>
                <a:ext cx="486" cy="51"/>
              </a:xfrm>
              <a:prstGeom prst="ellipse">
                <a:avLst/>
              </a:prstGeom>
              <a:gradFill rotWithShape="1">
                <a:gsLst>
                  <a:gs pos="0">
                    <a:srgbClr val="D5D5D5"/>
                  </a:gs>
                  <a:gs pos="100000">
                    <a:schemeClr val="tx1"/>
                  </a:gs>
                </a:gsLst>
                <a:lin ang="5400000" scaled="1"/>
              </a:gradFill>
              <a:ln w="9525">
                <a:noFill/>
                <a:round/>
                <a:headEnd/>
                <a:tailEnd/>
              </a:ln>
            </p:spPr>
            <p:txBody>
              <a:bodyPr wrap="none" anchor="ctr"/>
              <a:lstStyle/>
              <a:p>
                <a:pPr algn="ctr"/>
                <a:endParaRPr lang="en-US"/>
              </a:p>
            </p:txBody>
          </p:sp>
          <p:sp>
            <p:nvSpPr>
              <p:cNvPr id="117" name="AutoShape 76"/>
              <p:cNvSpPr>
                <a:spLocks noChangeArrowheads="1"/>
              </p:cNvSpPr>
              <p:nvPr/>
            </p:nvSpPr>
            <p:spPr bwMode="auto">
              <a:xfrm rot="-5400000">
                <a:off x="3456" y="1138"/>
                <a:ext cx="190" cy="270"/>
              </a:xfrm>
              <a:prstGeom prst="flowChartDelay">
                <a:avLst/>
              </a:prstGeom>
              <a:gradFill rotWithShape="1">
                <a:gsLst>
                  <a:gs pos="0">
                    <a:schemeClr val="tx1"/>
                  </a:gs>
                  <a:gs pos="100000">
                    <a:srgbClr val="969696"/>
                  </a:gs>
                </a:gsLst>
                <a:lin ang="0" scaled="1"/>
              </a:gradFill>
              <a:ln w="9525">
                <a:noFill/>
                <a:miter lim="800000"/>
                <a:headEnd/>
                <a:tailEnd/>
              </a:ln>
              <a:effectLst>
                <a:prstShdw prst="shdw17" dist="17961" dir="2700000">
                  <a:srgbClr val="5A5A5A"/>
                </a:prstShdw>
              </a:effectLst>
            </p:spPr>
            <p:txBody>
              <a:bodyPr wrap="none" anchor="ctr"/>
              <a:lstStyle/>
              <a:p>
                <a:pPr algn="ctr"/>
                <a:endParaRPr lang="en-US"/>
              </a:p>
            </p:txBody>
          </p:sp>
          <p:sp>
            <p:nvSpPr>
              <p:cNvPr id="118" name="AutoShape 77"/>
              <p:cNvSpPr>
                <a:spLocks noChangeArrowheads="1"/>
              </p:cNvSpPr>
              <p:nvPr/>
            </p:nvSpPr>
            <p:spPr bwMode="auto">
              <a:xfrm rot="-5400000">
                <a:off x="3459" y="1146"/>
                <a:ext cx="183" cy="248"/>
              </a:xfrm>
              <a:prstGeom prst="flowChartDelay">
                <a:avLst/>
              </a:prstGeom>
              <a:gradFill rotWithShape="1">
                <a:gsLst>
                  <a:gs pos="0">
                    <a:schemeClr val="bg1">
                      <a:alpha val="32001"/>
                    </a:schemeClr>
                  </a:gs>
                  <a:gs pos="100000">
                    <a:schemeClr val="bg1">
                      <a:alpha val="82999"/>
                    </a:schemeClr>
                  </a:gs>
                </a:gsLst>
                <a:lin ang="0" scaled="1"/>
              </a:gradFill>
              <a:ln w="9525">
                <a:noFill/>
                <a:miter lim="800000"/>
                <a:headEnd/>
                <a:tailEnd/>
              </a:ln>
            </p:spPr>
            <p:txBody>
              <a:bodyPr wrap="none" anchor="ctr"/>
              <a:lstStyle/>
              <a:p>
                <a:pPr algn="ctr"/>
                <a:endParaRPr lang="en-US"/>
              </a:p>
            </p:txBody>
          </p:sp>
          <p:sp>
            <p:nvSpPr>
              <p:cNvPr id="119" name="Rectangle 78"/>
              <p:cNvSpPr>
                <a:spLocks noChangeArrowheads="1"/>
              </p:cNvSpPr>
              <p:nvPr/>
            </p:nvSpPr>
            <p:spPr bwMode="auto">
              <a:xfrm>
                <a:off x="3430" y="1221"/>
                <a:ext cx="237" cy="28"/>
              </a:xfrm>
              <a:prstGeom prst="rect">
                <a:avLst/>
              </a:prstGeom>
              <a:gradFill rotWithShape="1">
                <a:gsLst>
                  <a:gs pos="0">
                    <a:schemeClr val="tx1">
                      <a:alpha val="5000"/>
                    </a:schemeClr>
                  </a:gs>
                  <a:gs pos="50000">
                    <a:schemeClr val="tx1"/>
                  </a:gs>
                  <a:gs pos="100000">
                    <a:schemeClr val="tx1">
                      <a:alpha val="5000"/>
                    </a:schemeClr>
                  </a:gs>
                </a:gsLst>
                <a:lin ang="0" scaled="1"/>
              </a:gradFill>
              <a:ln w="9525">
                <a:noFill/>
                <a:miter lim="800000"/>
                <a:headEnd/>
                <a:tailEnd/>
              </a:ln>
              <a:effectLst/>
            </p:spPr>
            <p:txBody>
              <a:bodyPr wrap="none" anchor="ctr"/>
              <a:lstStyle/>
              <a:p>
                <a:pPr algn="ctr">
                  <a:defRPr/>
                </a:pPr>
                <a:endParaRPr lang="en-US">
                  <a:cs typeface="+mn-cs"/>
                </a:endParaRPr>
              </a:p>
            </p:txBody>
          </p:sp>
          <p:sp>
            <p:nvSpPr>
              <p:cNvPr id="120" name="Rectangle 79"/>
              <p:cNvSpPr>
                <a:spLocks noChangeArrowheads="1"/>
              </p:cNvSpPr>
              <p:nvPr/>
            </p:nvSpPr>
            <p:spPr bwMode="auto">
              <a:xfrm>
                <a:off x="3420" y="1267"/>
                <a:ext cx="256" cy="28"/>
              </a:xfrm>
              <a:prstGeom prst="rect">
                <a:avLst/>
              </a:prstGeom>
              <a:gradFill rotWithShape="1">
                <a:gsLst>
                  <a:gs pos="0">
                    <a:schemeClr val="tx1">
                      <a:alpha val="6000"/>
                    </a:schemeClr>
                  </a:gs>
                  <a:gs pos="50000">
                    <a:schemeClr val="tx1"/>
                  </a:gs>
                  <a:gs pos="100000">
                    <a:schemeClr val="tx1">
                      <a:alpha val="6000"/>
                    </a:schemeClr>
                  </a:gs>
                </a:gsLst>
                <a:lin ang="0" scaled="1"/>
              </a:gradFill>
              <a:ln w="9525">
                <a:noFill/>
                <a:miter lim="800000"/>
                <a:headEnd/>
                <a:tailEnd/>
              </a:ln>
              <a:effectLst/>
            </p:spPr>
            <p:txBody>
              <a:bodyPr wrap="none" anchor="ctr"/>
              <a:lstStyle/>
              <a:p>
                <a:pPr algn="ctr">
                  <a:defRPr/>
                </a:pPr>
                <a:endParaRPr lang="en-US">
                  <a:cs typeface="+mn-cs"/>
                </a:endParaRPr>
              </a:p>
            </p:txBody>
          </p:sp>
          <p:sp>
            <p:nvSpPr>
              <p:cNvPr id="121" name="Rectangle 80"/>
              <p:cNvSpPr>
                <a:spLocks noChangeArrowheads="1"/>
              </p:cNvSpPr>
              <p:nvPr/>
            </p:nvSpPr>
            <p:spPr bwMode="auto">
              <a:xfrm>
                <a:off x="3423" y="1314"/>
                <a:ext cx="263" cy="29"/>
              </a:xfrm>
              <a:prstGeom prst="rect">
                <a:avLst/>
              </a:prstGeom>
              <a:gradFill rotWithShape="1">
                <a:gsLst>
                  <a:gs pos="0">
                    <a:schemeClr val="tx1">
                      <a:alpha val="10001"/>
                    </a:schemeClr>
                  </a:gs>
                  <a:gs pos="50000">
                    <a:schemeClr val="tx1"/>
                  </a:gs>
                  <a:gs pos="100000">
                    <a:schemeClr val="tx1">
                      <a:alpha val="10001"/>
                    </a:schemeClr>
                  </a:gs>
                </a:gsLst>
                <a:lin ang="0" scaled="1"/>
              </a:gradFill>
              <a:ln w="9525">
                <a:noFill/>
                <a:miter lim="800000"/>
                <a:headEnd/>
                <a:tailEnd/>
              </a:ln>
              <a:effectLst/>
            </p:spPr>
            <p:txBody>
              <a:bodyPr wrap="none" anchor="ctr"/>
              <a:lstStyle/>
              <a:p>
                <a:pPr algn="ctr">
                  <a:defRPr/>
                </a:pPr>
                <a:endParaRPr lang="en-US">
                  <a:cs typeface="+mn-cs"/>
                </a:endParaRPr>
              </a:p>
            </p:txBody>
          </p:sp>
          <p:sp>
            <p:nvSpPr>
              <p:cNvPr id="122" name="Line 82"/>
              <p:cNvSpPr>
                <a:spLocks noChangeShapeType="1"/>
              </p:cNvSpPr>
              <p:nvPr/>
            </p:nvSpPr>
            <p:spPr bwMode="auto">
              <a:xfrm>
                <a:off x="3459" y="1303"/>
                <a:ext cx="0" cy="58"/>
              </a:xfrm>
              <a:prstGeom prst="line">
                <a:avLst/>
              </a:prstGeom>
              <a:noFill/>
              <a:ln w="9525">
                <a:solidFill>
                  <a:schemeClr val="tx1"/>
                </a:solidFill>
                <a:round/>
                <a:headEnd/>
                <a:tailEnd/>
              </a:ln>
            </p:spPr>
            <p:txBody>
              <a:bodyPr/>
              <a:lstStyle/>
              <a:p>
                <a:endParaRPr lang="en-US"/>
              </a:p>
            </p:txBody>
          </p:sp>
          <p:sp>
            <p:nvSpPr>
              <p:cNvPr id="123" name="Line 83"/>
              <p:cNvSpPr>
                <a:spLocks noChangeShapeType="1"/>
              </p:cNvSpPr>
              <p:nvPr/>
            </p:nvSpPr>
            <p:spPr bwMode="auto">
              <a:xfrm>
                <a:off x="3635" y="1307"/>
                <a:ext cx="0" cy="57"/>
              </a:xfrm>
              <a:prstGeom prst="line">
                <a:avLst/>
              </a:prstGeom>
              <a:noFill/>
              <a:ln w="9525">
                <a:solidFill>
                  <a:schemeClr val="tx1"/>
                </a:solidFill>
                <a:round/>
                <a:headEnd/>
                <a:tailEnd/>
              </a:ln>
            </p:spPr>
            <p:txBody>
              <a:bodyPr/>
              <a:lstStyle/>
              <a:p>
                <a:endParaRPr lang="en-US"/>
              </a:p>
            </p:txBody>
          </p:sp>
          <p:grpSp>
            <p:nvGrpSpPr>
              <p:cNvPr id="124" name="Group 84"/>
              <p:cNvGrpSpPr>
                <a:grpSpLocks/>
              </p:cNvGrpSpPr>
              <p:nvPr/>
            </p:nvGrpSpPr>
            <p:grpSpPr bwMode="auto">
              <a:xfrm>
                <a:off x="3456" y="1012"/>
                <a:ext cx="192" cy="180"/>
                <a:chOff x="3456" y="1012"/>
                <a:chExt cx="192" cy="180"/>
              </a:xfrm>
            </p:grpSpPr>
            <p:sp>
              <p:nvSpPr>
                <p:cNvPr id="125" name="Oval 85"/>
                <p:cNvSpPr>
                  <a:spLocks noChangeArrowheads="1"/>
                </p:cNvSpPr>
                <p:nvPr/>
              </p:nvSpPr>
              <p:spPr bwMode="auto">
                <a:xfrm>
                  <a:off x="3458" y="1012"/>
                  <a:ext cx="179" cy="180"/>
                </a:xfrm>
                <a:prstGeom prst="ellipse">
                  <a:avLst/>
                </a:prstGeom>
                <a:gradFill rotWithShape="1">
                  <a:gsLst>
                    <a:gs pos="0">
                      <a:schemeClr val="bg2"/>
                    </a:gs>
                    <a:gs pos="100000">
                      <a:schemeClr val="tx1"/>
                    </a:gs>
                  </a:gsLst>
                  <a:lin ang="5400000" scaled="1"/>
                </a:gradFill>
                <a:ln w="9525">
                  <a:noFill/>
                  <a:round/>
                  <a:headEnd/>
                  <a:tailEnd/>
                </a:ln>
                <a:effectLst>
                  <a:prstShdw prst="shdw17" dist="17961" dir="2700000">
                    <a:schemeClr val="tx1">
                      <a:gamma/>
                      <a:shade val="60000"/>
                      <a:invGamma/>
                    </a:schemeClr>
                  </a:prstShdw>
                </a:effectLst>
              </p:spPr>
              <p:txBody>
                <a:bodyPr wrap="none" anchor="ctr"/>
                <a:lstStyle/>
                <a:p>
                  <a:pPr algn="ctr">
                    <a:defRPr/>
                  </a:pPr>
                  <a:endParaRPr lang="en-US">
                    <a:cs typeface="+mn-cs"/>
                  </a:endParaRPr>
                </a:p>
              </p:txBody>
            </p:sp>
            <p:sp>
              <p:nvSpPr>
                <p:cNvPr id="126" name="Oval 86"/>
                <p:cNvSpPr>
                  <a:spLocks noChangeArrowheads="1"/>
                </p:cNvSpPr>
                <p:nvPr/>
              </p:nvSpPr>
              <p:spPr bwMode="auto">
                <a:xfrm>
                  <a:off x="3478" y="1019"/>
                  <a:ext cx="147" cy="135"/>
                </a:xfrm>
                <a:prstGeom prst="ellipse">
                  <a:avLst/>
                </a:prstGeom>
                <a:gradFill rotWithShape="1">
                  <a:gsLst>
                    <a:gs pos="0">
                      <a:schemeClr val="bg1">
                        <a:alpha val="89000"/>
                      </a:schemeClr>
                    </a:gs>
                    <a:gs pos="100000">
                      <a:schemeClr val="bg1">
                        <a:alpha val="0"/>
                      </a:schemeClr>
                    </a:gs>
                  </a:gsLst>
                  <a:lin ang="5400000" scaled="1"/>
                </a:gradFill>
                <a:ln w="9525">
                  <a:noFill/>
                  <a:round/>
                  <a:headEnd/>
                  <a:tailEnd/>
                </a:ln>
              </p:spPr>
              <p:txBody>
                <a:bodyPr wrap="none" anchor="ctr"/>
                <a:lstStyle/>
                <a:p>
                  <a:pPr algn="ctr"/>
                  <a:endParaRPr lang="en-US"/>
                </a:p>
              </p:txBody>
            </p:sp>
            <p:grpSp>
              <p:nvGrpSpPr>
                <p:cNvPr id="127" name="Group 87"/>
                <p:cNvGrpSpPr>
                  <a:grpSpLocks/>
                </p:cNvGrpSpPr>
                <p:nvPr/>
              </p:nvGrpSpPr>
              <p:grpSpPr bwMode="auto">
                <a:xfrm>
                  <a:off x="3458" y="1084"/>
                  <a:ext cx="190" cy="39"/>
                  <a:chOff x="3526" y="192"/>
                  <a:chExt cx="335" cy="70"/>
                </a:xfrm>
              </p:grpSpPr>
              <p:sp>
                <p:nvSpPr>
                  <p:cNvPr id="139" name="AutoShape 88"/>
                  <p:cNvSpPr>
                    <a:spLocks noChangeArrowheads="1"/>
                  </p:cNvSpPr>
                  <p:nvPr/>
                </p:nvSpPr>
                <p:spPr bwMode="auto">
                  <a:xfrm>
                    <a:off x="3526" y="192"/>
                    <a:ext cx="326" cy="49"/>
                  </a:xfrm>
                  <a:prstGeom prst="roundRect">
                    <a:avLst>
                      <a:gd name="adj" fmla="val 50000"/>
                    </a:avLst>
                  </a:prstGeom>
                  <a:solidFill>
                    <a:srgbClr val="FFFFFF">
                      <a:alpha val="10980"/>
                    </a:srgbClr>
                  </a:solidFill>
                  <a:ln w="9525">
                    <a:noFill/>
                    <a:round/>
                    <a:headEnd/>
                    <a:tailEnd/>
                  </a:ln>
                </p:spPr>
                <p:txBody>
                  <a:bodyPr wrap="none" anchor="ctr"/>
                  <a:lstStyle/>
                  <a:p>
                    <a:pPr algn="ctr"/>
                    <a:endParaRPr lang="en-US"/>
                  </a:p>
                </p:txBody>
              </p:sp>
              <p:sp>
                <p:nvSpPr>
                  <p:cNvPr id="140" name="Oval 89"/>
                  <p:cNvSpPr>
                    <a:spLocks noChangeArrowheads="1"/>
                  </p:cNvSpPr>
                  <p:nvPr/>
                </p:nvSpPr>
                <p:spPr bwMode="auto">
                  <a:xfrm>
                    <a:off x="3696" y="192"/>
                    <a:ext cx="165" cy="63"/>
                  </a:xfrm>
                  <a:prstGeom prst="ellipse">
                    <a:avLst/>
                  </a:prstGeom>
                  <a:solidFill>
                    <a:srgbClr val="FFFFFF">
                      <a:alpha val="10980"/>
                    </a:srgbClr>
                  </a:solidFill>
                  <a:ln w="9525">
                    <a:noFill/>
                    <a:round/>
                    <a:headEnd/>
                    <a:tailEnd/>
                  </a:ln>
                </p:spPr>
                <p:txBody>
                  <a:bodyPr wrap="none" anchor="ctr"/>
                  <a:lstStyle/>
                  <a:p>
                    <a:pPr algn="ctr"/>
                    <a:endParaRPr lang="en-US"/>
                  </a:p>
                </p:txBody>
              </p:sp>
              <p:sp>
                <p:nvSpPr>
                  <p:cNvPr id="141" name="Oval 90"/>
                  <p:cNvSpPr>
                    <a:spLocks noChangeArrowheads="1"/>
                  </p:cNvSpPr>
                  <p:nvPr/>
                </p:nvSpPr>
                <p:spPr bwMode="auto">
                  <a:xfrm>
                    <a:off x="3533" y="198"/>
                    <a:ext cx="165" cy="64"/>
                  </a:xfrm>
                  <a:prstGeom prst="ellipse">
                    <a:avLst/>
                  </a:prstGeom>
                  <a:solidFill>
                    <a:srgbClr val="FFFFFF">
                      <a:alpha val="10980"/>
                    </a:srgbClr>
                  </a:solidFill>
                  <a:ln w="9525">
                    <a:noFill/>
                    <a:round/>
                    <a:headEnd/>
                    <a:tailEnd/>
                  </a:ln>
                </p:spPr>
                <p:txBody>
                  <a:bodyPr wrap="none" anchor="ctr"/>
                  <a:lstStyle/>
                  <a:p>
                    <a:pPr algn="ctr"/>
                    <a:endParaRPr lang="en-US"/>
                  </a:p>
                </p:txBody>
              </p:sp>
            </p:grpSp>
            <p:sp>
              <p:nvSpPr>
                <p:cNvPr id="128" name="AutoShape 91"/>
                <p:cNvSpPr>
                  <a:spLocks noChangeArrowheads="1"/>
                </p:cNvSpPr>
                <p:nvPr/>
              </p:nvSpPr>
              <p:spPr bwMode="auto">
                <a:xfrm>
                  <a:off x="3456" y="1077"/>
                  <a:ext cx="185" cy="27"/>
                </a:xfrm>
                <a:prstGeom prst="roundRect">
                  <a:avLst>
                    <a:gd name="adj" fmla="val 50000"/>
                  </a:avLst>
                </a:prstGeom>
                <a:gradFill rotWithShape="1">
                  <a:gsLst>
                    <a:gs pos="0">
                      <a:schemeClr val="tx1">
                        <a:alpha val="62999"/>
                      </a:schemeClr>
                    </a:gs>
                    <a:gs pos="100000">
                      <a:schemeClr val="tx1"/>
                    </a:gs>
                  </a:gsLst>
                  <a:lin ang="5400000" scaled="1"/>
                </a:gradFill>
                <a:ln w="9525">
                  <a:solidFill>
                    <a:schemeClr val="tx1"/>
                  </a:solidFill>
                  <a:round/>
                  <a:headEnd/>
                  <a:tailEnd/>
                </a:ln>
              </p:spPr>
              <p:txBody>
                <a:bodyPr wrap="none" anchor="ctr"/>
                <a:lstStyle/>
                <a:p>
                  <a:pPr algn="ctr"/>
                  <a:endParaRPr lang="en-US"/>
                </a:p>
              </p:txBody>
            </p:sp>
            <p:sp>
              <p:nvSpPr>
                <p:cNvPr id="129" name="Oval 92"/>
                <p:cNvSpPr>
                  <a:spLocks noChangeArrowheads="1"/>
                </p:cNvSpPr>
                <p:nvPr/>
              </p:nvSpPr>
              <p:spPr bwMode="auto">
                <a:xfrm>
                  <a:off x="3552" y="1077"/>
                  <a:ext cx="94" cy="36"/>
                </a:xfrm>
                <a:prstGeom prst="ellipse">
                  <a:avLst/>
                </a:prstGeom>
                <a:gradFill rotWithShape="1">
                  <a:gsLst>
                    <a:gs pos="0">
                      <a:schemeClr val="tx1">
                        <a:alpha val="17000"/>
                      </a:schemeClr>
                    </a:gs>
                    <a:gs pos="100000">
                      <a:schemeClr val="tx1"/>
                    </a:gs>
                  </a:gsLst>
                  <a:lin ang="5400000" scaled="1"/>
                </a:gradFill>
                <a:ln w="9525">
                  <a:noFill/>
                  <a:round/>
                  <a:headEnd/>
                  <a:tailEnd/>
                </a:ln>
              </p:spPr>
              <p:txBody>
                <a:bodyPr wrap="none" anchor="ctr"/>
                <a:lstStyle/>
                <a:p>
                  <a:pPr algn="ctr"/>
                  <a:endParaRPr lang="en-US"/>
                </a:p>
              </p:txBody>
            </p:sp>
            <p:sp>
              <p:nvSpPr>
                <p:cNvPr id="130" name="Oval 93"/>
                <p:cNvSpPr>
                  <a:spLocks noChangeArrowheads="1"/>
                </p:cNvSpPr>
                <p:nvPr/>
              </p:nvSpPr>
              <p:spPr bwMode="auto">
                <a:xfrm>
                  <a:off x="3460" y="1080"/>
                  <a:ext cx="93" cy="36"/>
                </a:xfrm>
                <a:prstGeom prst="ellipse">
                  <a:avLst/>
                </a:prstGeom>
                <a:gradFill rotWithShape="1">
                  <a:gsLst>
                    <a:gs pos="0">
                      <a:schemeClr val="tx1">
                        <a:alpha val="17000"/>
                      </a:schemeClr>
                    </a:gs>
                    <a:gs pos="100000">
                      <a:schemeClr val="tx1"/>
                    </a:gs>
                  </a:gsLst>
                  <a:lin ang="5400000" scaled="1"/>
                </a:gradFill>
                <a:ln w="9525">
                  <a:noFill/>
                  <a:round/>
                  <a:headEnd/>
                  <a:tailEnd/>
                </a:ln>
              </p:spPr>
              <p:txBody>
                <a:bodyPr wrap="none" anchor="ctr"/>
                <a:lstStyle/>
                <a:p>
                  <a:pPr algn="ctr"/>
                  <a:endParaRPr lang="en-US"/>
                </a:p>
              </p:txBody>
            </p:sp>
            <p:sp>
              <p:nvSpPr>
                <p:cNvPr id="132" name="Oval 94"/>
                <p:cNvSpPr>
                  <a:spLocks noChangeAspect="1" noChangeArrowheads="1"/>
                </p:cNvSpPr>
                <p:nvPr/>
              </p:nvSpPr>
              <p:spPr bwMode="auto">
                <a:xfrm flipH="1" flipV="1">
                  <a:off x="3510" y="1095"/>
                  <a:ext cx="10" cy="9"/>
                </a:xfrm>
                <a:prstGeom prst="ellipse">
                  <a:avLst/>
                </a:prstGeom>
                <a:gradFill rotWithShape="1">
                  <a:gsLst>
                    <a:gs pos="0">
                      <a:schemeClr val="tx1">
                        <a:alpha val="39998"/>
                      </a:schemeClr>
                    </a:gs>
                    <a:gs pos="100000">
                      <a:schemeClr val="bg1">
                        <a:alpha val="75998"/>
                      </a:schemeClr>
                    </a:gs>
                  </a:gsLst>
                  <a:path path="rect">
                    <a:fillToRect r="100000" b="100000"/>
                  </a:path>
                </a:gradFill>
                <a:ln w="9525">
                  <a:noFill/>
                  <a:round/>
                  <a:headEnd/>
                  <a:tailEnd/>
                </a:ln>
              </p:spPr>
              <p:txBody>
                <a:bodyPr wrap="none" anchor="ctr"/>
                <a:lstStyle/>
                <a:p>
                  <a:pPr algn="ctr"/>
                  <a:endParaRPr lang="en-US"/>
                </a:p>
              </p:txBody>
            </p:sp>
            <p:sp>
              <p:nvSpPr>
                <p:cNvPr id="133" name="Oval 95"/>
                <p:cNvSpPr>
                  <a:spLocks noChangeAspect="1" noChangeArrowheads="1"/>
                </p:cNvSpPr>
                <p:nvPr/>
              </p:nvSpPr>
              <p:spPr bwMode="auto">
                <a:xfrm flipH="1" flipV="1">
                  <a:off x="3586" y="1095"/>
                  <a:ext cx="10" cy="9"/>
                </a:xfrm>
                <a:prstGeom prst="ellipse">
                  <a:avLst/>
                </a:prstGeom>
                <a:gradFill rotWithShape="1">
                  <a:gsLst>
                    <a:gs pos="0">
                      <a:schemeClr val="tx1">
                        <a:alpha val="39998"/>
                      </a:schemeClr>
                    </a:gs>
                    <a:gs pos="100000">
                      <a:schemeClr val="bg1">
                        <a:alpha val="75998"/>
                      </a:schemeClr>
                    </a:gs>
                  </a:gsLst>
                  <a:path path="rect">
                    <a:fillToRect r="100000" b="100000"/>
                  </a:path>
                </a:gradFill>
                <a:ln w="9525">
                  <a:noFill/>
                  <a:round/>
                  <a:headEnd/>
                  <a:tailEnd/>
                </a:ln>
              </p:spPr>
              <p:txBody>
                <a:bodyPr wrap="none" anchor="ctr"/>
                <a:lstStyle/>
                <a:p>
                  <a:pPr algn="ctr"/>
                  <a:endParaRPr lang="en-US"/>
                </a:p>
              </p:txBody>
            </p:sp>
            <p:sp>
              <p:nvSpPr>
                <p:cNvPr id="136" name="Oval 96"/>
                <p:cNvSpPr>
                  <a:spLocks noChangeAspect="1" noChangeArrowheads="1"/>
                </p:cNvSpPr>
                <p:nvPr/>
              </p:nvSpPr>
              <p:spPr bwMode="auto">
                <a:xfrm flipH="1" flipV="1">
                  <a:off x="3518" y="1095"/>
                  <a:ext cx="9" cy="9"/>
                </a:xfrm>
                <a:prstGeom prst="ellipse">
                  <a:avLst/>
                </a:prstGeom>
                <a:gradFill rotWithShape="1">
                  <a:gsLst>
                    <a:gs pos="0">
                      <a:schemeClr val="tx1">
                        <a:alpha val="39998"/>
                      </a:schemeClr>
                    </a:gs>
                    <a:gs pos="100000">
                      <a:schemeClr val="bg1">
                        <a:alpha val="75998"/>
                      </a:schemeClr>
                    </a:gs>
                  </a:gsLst>
                  <a:path path="rect">
                    <a:fillToRect r="100000" b="100000"/>
                  </a:path>
                </a:gradFill>
                <a:ln w="9525">
                  <a:noFill/>
                  <a:round/>
                  <a:headEnd/>
                  <a:tailEnd/>
                </a:ln>
              </p:spPr>
              <p:txBody>
                <a:bodyPr wrap="none" anchor="ctr"/>
                <a:lstStyle/>
                <a:p>
                  <a:pPr algn="ctr"/>
                  <a:endParaRPr lang="en-US"/>
                </a:p>
              </p:txBody>
            </p:sp>
            <p:sp>
              <p:nvSpPr>
                <p:cNvPr id="138" name="Oval 97"/>
                <p:cNvSpPr>
                  <a:spLocks noChangeAspect="1" noChangeArrowheads="1"/>
                </p:cNvSpPr>
                <p:nvPr/>
              </p:nvSpPr>
              <p:spPr bwMode="auto">
                <a:xfrm flipH="1" flipV="1">
                  <a:off x="3579" y="1095"/>
                  <a:ext cx="10" cy="9"/>
                </a:xfrm>
                <a:prstGeom prst="ellipse">
                  <a:avLst/>
                </a:prstGeom>
                <a:gradFill rotWithShape="1">
                  <a:gsLst>
                    <a:gs pos="0">
                      <a:schemeClr val="tx1">
                        <a:alpha val="39998"/>
                      </a:schemeClr>
                    </a:gs>
                    <a:gs pos="100000">
                      <a:schemeClr val="bg1">
                        <a:alpha val="75998"/>
                      </a:schemeClr>
                    </a:gs>
                  </a:gsLst>
                  <a:path path="rect">
                    <a:fillToRect r="100000" b="100000"/>
                  </a:path>
                </a:gradFill>
                <a:ln w="9525">
                  <a:noFill/>
                  <a:round/>
                  <a:headEnd/>
                  <a:tailEnd/>
                </a:ln>
              </p:spPr>
              <p:txBody>
                <a:bodyPr wrap="none" anchor="ctr"/>
                <a:lstStyle/>
                <a:p>
                  <a:pPr algn="ctr"/>
                  <a:endParaRPr lang="en-US"/>
                </a:p>
              </p:txBody>
            </p:sp>
          </p:grpSp>
        </p:grpSp>
      </p:grpSp>
      <p:cxnSp>
        <p:nvCxnSpPr>
          <p:cNvPr id="131" name="Straight Arrow Connector 130"/>
          <p:cNvCxnSpPr/>
          <p:nvPr/>
        </p:nvCxnSpPr>
        <p:spPr bwMode="auto">
          <a:xfrm flipH="1">
            <a:off x="4832823" y="1988151"/>
            <a:ext cx="957531" cy="1002458"/>
          </a:xfrm>
          <a:prstGeom prst="straightConnector1">
            <a:avLst/>
          </a:prstGeom>
          <a:solidFill>
            <a:schemeClr val="accent1"/>
          </a:solidFill>
          <a:ln w="25400" cap="flat" cmpd="sng" algn="ctr">
            <a:solidFill>
              <a:srgbClr val="7B663F"/>
            </a:solidFill>
            <a:prstDash val="solid"/>
            <a:round/>
            <a:headEnd type="none" w="med" len="med"/>
            <a:tailEnd type="arrow"/>
          </a:ln>
          <a:effectLst/>
        </p:spPr>
      </p:cxnSp>
      <p:pic>
        <p:nvPicPr>
          <p:cNvPr id="134" name="Picture 2"/>
          <p:cNvPicPr>
            <a:picLocks noChangeAspect="1" noChangeArrowheads="1"/>
          </p:cNvPicPr>
          <p:nvPr/>
        </p:nvPicPr>
        <p:blipFill>
          <a:blip r:embed="rId3" cstate="print"/>
          <a:srcRect l="41250" t="25000" r="26250" b="38281"/>
          <a:stretch>
            <a:fillRect/>
          </a:stretch>
        </p:blipFill>
        <p:spPr bwMode="auto">
          <a:xfrm>
            <a:off x="5628504" y="4920707"/>
            <a:ext cx="1227152" cy="1109157"/>
          </a:xfrm>
          <a:prstGeom prst="rect">
            <a:avLst/>
          </a:prstGeom>
          <a:noFill/>
          <a:ln w="9525">
            <a:noFill/>
            <a:miter lim="800000"/>
            <a:headEnd/>
            <a:tailEnd/>
          </a:ln>
        </p:spPr>
      </p:pic>
      <p:sp>
        <p:nvSpPr>
          <p:cNvPr id="147" name="Title 1"/>
          <p:cNvSpPr>
            <a:spLocks noGrp="1"/>
          </p:cNvSpPr>
          <p:nvPr>
            <p:ph type="title"/>
          </p:nvPr>
        </p:nvSpPr>
        <p:spPr>
          <a:xfrm>
            <a:off x="247650" y="247650"/>
            <a:ext cx="8229600" cy="623618"/>
          </a:xfrm>
        </p:spPr>
        <p:txBody>
          <a:bodyPr/>
          <a:lstStyle/>
          <a:p>
            <a:r>
              <a:rPr lang="ru-RU" dirty="0" smtClean="0"/>
              <a:t>Корректная настройка правил блокирует атаки</a:t>
            </a:r>
            <a:endParaRPr lang="en-US" dirty="0" smtClean="0"/>
          </a:p>
        </p:txBody>
      </p:sp>
      <p:cxnSp>
        <p:nvCxnSpPr>
          <p:cNvPr id="135" name="Straight Arrow Connector 134"/>
          <p:cNvCxnSpPr/>
          <p:nvPr/>
        </p:nvCxnSpPr>
        <p:spPr bwMode="auto">
          <a:xfrm flipH="1" flipV="1">
            <a:off x="4715129" y="4029011"/>
            <a:ext cx="1075225" cy="1204466"/>
          </a:xfrm>
          <a:prstGeom prst="straightConnector1">
            <a:avLst/>
          </a:prstGeom>
          <a:solidFill>
            <a:schemeClr val="accent1"/>
          </a:solidFill>
          <a:ln w="25400" cap="flat" cmpd="sng" algn="ctr">
            <a:solidFill>
              <a:srgbClr val="7B663F"/>
            </a:solidFill>
            <a:prstDash val="solid"/>
            <a:round/>
            <a:headEnd type="none" w="med" len="med"/>
            <a:tailEnd type="arrow"/>
          </a:ln>
          <a:effectLst/>
        </p:spPr>
      </p:cxnSp>
      <p:sp>
        <p:nvSpPr>
          <p:cNvPr id="137" name="Multiply 136"/>
          <p:cNvSpPr/>
          <p:nvPr/>
        </p:nvSpPr>
        <p:spPr bwMode="auto">
          <a:xfrm>
            <a:off x="5039618" y="4413784"/>
            <a:ext cx="676785" cy="709266"/>
          </a:xfrm>
          <a:prstGeom prst="mathMultiply">
            <a:avLst/>
          </a:prstGeom>
          <a:solidFill>
            <a:srgbClr val="FF000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accent5">
                  <a:lumMod val="60000"/>
                  <a:lumOff val="40000"/>
                </a:schemeClr>
              </a:solidFill>
              <a:effectLst/>
              <a:latin typeface="+mn-lt"/>
            </a:endParaRPr>
          </a:p>
        </p:txBody>
      </p:sp>
      <p:sp>
        <p:nvSpPr>
          <p:cNvPr id="47" name="Multiply 46"/>
          <p:cNvSpPr/>
          <p:nvPr/>
        </p:nvSpPr>
        <p:spPr bwMode="auto">
          <a:xfrm>
            <a:off x="5039618" y="2055581"/>
            <a:ext cx="676785" cy="709266"/>
          </a:xfrm>
          <a:prstGeom prst="mathMultiply">
            <a:avLst/>
          </a:prstGeom>
          <a:solidFill>
            <a:srgbClr val="FF000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accent5">
                  <a:lumMod val="60000"/>
                  <a:lumOff val="40000"/>
                </a:schemeClr>
              </a:solidFill>
              <a:effectLst/>
              <a:latin typeface="+mn-lt"/>
            </a:endParaRPr>
          </a:p>
        </p:txBody>
      </p:sp>
      <p:sp>
        <p:nvSpPr>
          <p:cNvPr id="48" name="Rectangle 47"/>
          <p:cNvSpPr/>
          <p:nvPr/>
        </p:nvSpPr>
        <p:spPr bwMode="auto">
          <a:xfrm>
            <a:off x="6715047" y="5645324"/>
            <a:ext cx="2151047" cy="377078"/>
          </a:xfrm>
          <a:prstGeom prst="rect">
            <a:avLst/>
          </a:prstGeom>
          <a:no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kumimoji="0" lang="ru-RU" sz="2000" i="0" u="none" strike="noStrike" cap="none" normalizeH="0" baseline="0" dirty="0" smtClean="0">
                <a:ln>
                  <a:noFill/>
                </a:ln>
                <a:effectLst/>
                <a:latin typeface="Arial" pitchFamily="34" charset="0"/>
                <a:cs typeface="Arial" pitchFamily="34" charset="0"/>
              </a:rPr>
              <a:t>Вирус</a:t>
            </a:r>
          </a:p>
        </p:txBody>
      </p:sp>
      <p:sp>
        <p:nvSpPr>
          <p:cNvPr id="60" name="Rectangle 59"/>
          <p:cNvSpPr/>
          <p:nvPr/>
        </p:nvSpPr>
        <p:spPr bwMode="auto">
          <a:xfrm>
            <a:off x="6715047" y="1013019"/>
            <a:ext cx="2276553" cy="377078"/>
          </a:xfrm>
          <a:prstGeom prst="rect">
            <a:avLst/>
          </a:prstGeom>
          <a:no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ru-RU" sz="2000" dirty="0" smtClean="0">
                <a:latin typeface="Arial" pitchFamily="34" charset="0"/>
                <a:cs typeface="Arial" pitchFamily="34" charset="0"/>
              </a:rPr>
              <a:t>Злоумышленник</a:t>
            </a:r>
            <a:endParaRPr kumimoji="0" lang="ru-RU" sz="2000" i="0" u="none" strike="noStrike" cap="none" normalizeH="0" baseline="0" dirty="0" smtClean="0">
              <a:ln>
                <a:noFill/>
              </a:ln>
              <a:effectLst/>
              <a:latin typeface="Arial" pitchFamily="34" charset="0"/>
              <a:cs typeface="Arial" pitchFamily="34" charset="0"/>
            </a:endParaRPr>
          </a:p>
        </p:txBody>
      </p:sp>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035" y="1647173"/>
            <a:ext cx="1596461" cy="1596461"/>
          </a:xfrm>
          <a:prstGeom prst="rect">
            <a:avLst/>
          </a:prstGeom>
        </p:spPr>
      </p:pic>
      <p:pic>
        <p:nvPicPr>
          <p:cNvPr id="51" name="Picture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589" y="4001897"/>
            <a:ext cx="1950720" cy="1950720"/>
          </a:xfrm>
          <a:prstGeom prst="rect">
            <a:avLst/>
          </a:prstGeom>
        </p:spPr>
      </p:pic>
      <p:sp>
        <p:nvSpPr>
          <p:cNvPr id="52" name="TextBox 51"/>
          <p:cNvSpPr txBox="1"/>
          <p:nvPr/>
        </p:nvSpPr>
        <p:spPr bwMode="ltGray">
          <a:xfrm>
            <a:off x="1433763" y="1050281"/>
            <a:ext cx="902035" cy="349049"/>
          </a:xfrm>
          <a:prstGeom prst="rect">
            <a:avLst/>
          </a:prstGeom>
          <a:noFill/>
          <a:ln w="9525">
            <a:noFill/>
            <a:miter lim="800000"/>
            <a:headEnd/>
            <a:tailEnd/>
          </a:ln>
        </p:spPr>
        <p:txBody>
          <a:bodyPr wrap="square" lIns="91419" tIns="45710" rIns="91419" bIns="45710" rtlCol="0" anchor="t" anchorCtr="0">
            <a:noAutofit/>
          </a:bodyPr>
          <a:lstStyle/>
          <a:p>
            <a:pPr algn="ctr">
              <a:lnSpc>
                <a:spcPct val="90000"/>
              </a:lnSpc>
              <a:spcBef>
                <a:spcPts val="0"/>
              </a:spcBef>
              <a:spcAft>
                <a:spcPts val="800"/>
              </a:spcAft>
            </a:pPr>
            <a:r>
              <a:rPr lang="en-US" sz="2000" dirty="0" smtClean="0">
                <a:latin typeface="Arial" pitchFamily="34" charset="0"/>
                <a:cs typeface="Arial" pitchFamily="34" charset="0"/>
              </a:rPr>
              <a:t>ATM</a:t>
            </a:r>
            <a:endParaRPr lang="ru-RU" sz="2000" dirty="0" err="1" smtClean="0">
              <a:latin typeface="Arial" pitchFamily="34" charset="0"/>
              <a:cs typeface="Arial" pitchFamily="34" charset="0"/>
            </a:endParaRPr>
          </a:p>
        </p:txBody>
      </p:sp>
      <p:sp>
        <p:nvSpPr>
          <p:cNvPr id="65" name="TextBox 64"/>
          <p:cNvSpPr txBox="1"/>
          <p:nvPr/>
        </p:nvSpPr>
        <p:spPr bwMode="ltGray">
          <a:xfrm>
            <a:off x="670900" y="3367549"/>
            <a:ext cx="2122098" cy="349049"/>
          </a:xfrm>
          <a:prstGeom prst="rect">
            <a:avLst/>
          </a:prstGeom>
          <a:noFill/>
          <a:ln w="9525">
            <a:noFill/>
            <a:miter lim="800000"/>
            <a:headEnd/>
            <a:tailEnd/>
          </a:ln>
        </p:spPr>
        <p:txBody>
          <a:bodyPr wrap="square" lIns="91419" tIns="45710" rIns="91419" bIns="45710" rtlCol="0" anchor="t" anchorCtr="0">
            <a:noAutofit/>
          </a:bodyPr>
          <a:lstStyle/>
          <a:p>
            <a:pPr algn="ctr">
              <a:lnSpc>
                <a:spcPct val="90000"/>
              </a:lnSpc>
              <a:spcBef>
                <a:spcPts val="0"/>
              </a:spcBef>
              <a:spcAft>
                <a:spcPts val="800"/>
              </a:spcAft>
            </a:pPr>
            <a:r>
              <a:rPr lang="ru-RU" sz="2000" dirty="0" smtClean="0">
                <a:latin typeface="Arial" pitchFamily="34" charset="0"/>
                <a:cs typeface="Arial" pitchFamily="34" charset="0"/>
              </a:rPr>
              <a:t>Мобильный киоск</a:t>
            </a:r>
          </a:p>
        </p:txBody>
      </p:sp>
      <p:sp>
        <p:nvSpPr>
          <p:cNvPr id="45" name="Rectangle 44"/>
          <p:cNvSpPr/>
          <p:nvPr/>
        </p:nvSpPr>
        <p:spPr bwMode="auto">
          <a:xfrm>
            <a:off x="2943637" y="3055230"/>
            <a:ext cx="2060575" cy="899160"/>
          </a:xfrm>
          <a:prstGeom prst="rect">
            <a:avLst/>
          </a:prstGeom>
          <a:solidFill>
            <a:schemeClr val="accent2">
              <a:lumMod val="60000"/>
              <a:lumOff val="40000"/>
              <a:alpha val="30000"/>
            </a:schemeClr>
          </a:solid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Сетевая защита</a:t>
            </a:r>
            <a:endParaRPr kumimoji="0" lang="en-US" sz="2000" b="1" i="0" u="none" strike="noStrike" cap="none" normalizeH="0" baseline="0" dirty="0" err="1" smtClean="0">
              <a:ln>
                <a:noFill/>
              </a:ln>
              <a:solidFill>
                <a:srgbClr val="FFCC00"/>
              </a:solidFill>
              <a:effectLst/>
              <a:latin typeface="+mn-lt"/>
            </a:endParaRPr>
          </a:p>
        </p:txBody>
      </p:sp>
      <p:cxnSp>
        <p:nvCxnSpPr>
          <p:cNvPr id="53" name="Straight Arrow Connector 52"/>
          <p:cNvCxnSpPr/>
          <p:nvPr/>
        </p:nvCxnSpPr>
        <p:spPr bwMode="auto">
          <a:xfrm>
            <a:off x="2943637" y="2105595"/>
            <a:ext cx="870591" cy="892201"/>
          </a:xfrm>
          <a:prstGeom prst="straightConnector1">
            <a:avLst/>
          </a:prstGeom>
          <a:solidFill>
            <a:schemeClr val="accent1"/>
          </a:solidFill>
          <a:ln w="25400" cap="flat" cmpd="sng" algn="ctr">
            <a:solidFill>
              <a:srgbClr val="7B663F"/>
            </a:solidFill>
            <a:prstDash val="solid"/>
            <a:round/>
            <a:headEnd type="none" w="med" len="med"/>
            <a:tailEnd type="arrow"/>
          </a:ln>
          <a:effectLst/>
        </p:spPr>
      </p:cxnSp>
      <p:sp>
        <p:nvSpPr>
          <p:cNvPr id="54" name="Multiply 53"/>
          <p:cNvSpPr/>
          <p:nvPr/>
        </p:nvSpPr>
        <p:spPr bwMode="auto">
          <a:xfrm rot="10800000">
            <a:off x="3040539" y="2196111"/>
            <a:ext cx="676785" cy="709266"/>
          </a:xfrm>
          <a:prstGeom prst="mathMultiply">
            <a:avLst/>
          </a:prstGeom>
          <a:solidFill>
            <a:srgbClr val="FF000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accent5">
                  <a:lumMod val="60000"/>
                  <a:lumOff val="40000"/>
                </a:schemeClr>
              </a:solidFill>
              <a:effectLst/>
              <a:latin typeface="+mn-lt"/>
            </a:endParaRPr>
          </a:p>
        </p:txBody>
      </p:sp>
      <p:sp>
        <p:nvSpPr>
          <p:cNvPr id="55" name="Rectangle 54"/>
          <p:cNvSpPr/>
          <p:nvPr/>
        </p:nvSpPr>
        <p:spPr>
          <a:xfrm>
            <a:off x="3120990" y="1927029"/>
            <a:ext cx="515883" cy="276999"/>
          </a:xfrm>
          <a:prstGeom prst="rect">
            <a:avLst/>
          </a:prstGeom>
        </p:spPr>
        <p:txBody>
          <a:bodyPr wrap="square">
            <a:spAutoFit/>
          </a:bodyPr>
          <a:lstStyle/>
          <a:p>
            <a:pPr algn="ctr" eaLnBrk="1" hangingPunct="1"/>
            <a:r>
              <a:rPr lang="en-US" sz="1200" b="1" dirty="0" smtClean="0"/>
              <a:t>FTP</a:t>
            </a:r>
            <a:endParaRPr lang="en-US" sz="1200" b="1" dirty="0"/>
          </a:p>
        </p:txBody>
      </p:sp>
      <p:cxnSp>
        <p:nvCxnSpPr>
          <p:cNvPr id="56" name="Straight Arrow Connector 55"/>
          <p:cNvCxnSpPr/>
          <p:nvPr/>
        </p:nvCxnSpPr>
        <p:spPr bwMode="auto">
          <a:xfrm flipV="1">
            <a:off x="2943637" y="4029011"/>
            <a:ext cx="870591" cy="910983"/>
          </a:xfrm>
          <a:prstGeom prst="straightConnector1">
            <a:avLst/>
          </a:prstGeom>
          <a:solidFill>
            <a:schemeClr val="accent1"/>
          </a:solidFill>
          <a:ln w="25400" cap="flat" cmpd="sng" algn="ctr">
            <a:solidFill>
              <a:srgbClr val="7B663F"/>
            </a:solidFill>
            <a:prstDash val="solid"/>
            <a:round/>
            <a:headEnd type="none" w="med" len="med"/>
            <a:tailEnd type="arrow"/>
          </a:ln>
          <a:effectLst/>
        </p:spPr>
      </p:cxnSp>
      <p:sp>
        <p:nvSpPr>
          <p:cNvPr id="57" name="Multiply 56"/>
          <p:cNvSpPr/>
          <p:nvPr/>
        </p:nvSpPr>
        <p:spPr bwMode="auto">
          <a:xfrm rot="10800000">
            <a:off x="3003916" y="4183740"/>
            <a:ext cx="676785" cy="709266"/>
          </a:xfrm>
          <a:prstGeom prst="mathMultiply">
            <a:avLst/>
          </a:prstGeom>
          <a:solidFill>
            <a:srgbClr val="FF000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accent5">
                  <a:lumMod val="60000"/>
                  <a:lumOff val="40000"/>
                </a:schemeClr>
              </a:solidFill>
              <a:effectLst/>
              <a:latin typeface="+mn-lt"/>
            </a:endParaRPr>
          </a:p>
        </p:txBody>
      </p:sp>
      <p:sp>
        <p:nvSpPr>
          <p:cNvPr id="58" name="Rectangle 57"/>
          <p:cNvSpPr/>
          <p:nvPr/>
        </p:nvSpPr>
        <p:spPr>
          <a:xfrm>
            <a:off x="3084366" y="4895501"/>
            <a:ext cx="515883" cy="276999"/>
          </a:xfrm>
          <a:prstGeom prst="rect">
            <a:avLst/>
          </a:prstGeom>
        </p:spPr>
        <p:txBody>
          <a:bodyPr wrap="square">
            <a:spAutoFit/>
          </a:bodyPr>
          <a:lstStyle/>
          <a:p>
            <a:pPr algn="ctr" eaLnBrk="1" hangingPunct="1"/>
            <a:r>
              <a:rPr lang="en-US" sz="1200" b="1" dirty="0" smtClean="0"/>
              <a:t>FTP</a:t>
            </a:r>
            <a:endParaRPr lang="en-US" sz="1200" b="1" dirty="0"/>
          </a:p>
        </p:txBody>
      </p:sp>
      <p:sp>
        <p:nvSpPr>
          <p:cNvPr id="61" name="Folded Corner 60"/>
          <p:cNvSpPr/>
          <p:nvPr/>
        </p:nvSpPr>
        <p:spPr bwMode="auto">
          <a:xfrm>
            <a:off x="255617" y="1771402"/>
            <a:ext cx="758042" cy="993445"/>
          </a:xfrm>
          <a:prstGeom prst="foldedCorner">
            <a:avLst/>
          </a:prstGeom>
          <a:ln>
            <a:headEnd type="none" w="med" len="med"/>
            <a:tailEnd type="none" w="med" len="med"/>
          </a:ln>
          <a:effectLst>
            <a:glow rad="228600">
              <a:schemeClr val="accent5">
                <a:satMod val="175000"/>
                <a:alpha val="40000"/>
              </a:schemeClr>
            </a:glow>
            <a:innerShdw blurRad="114300">
              <a:prstClr val="black"/>
            </a:innerShdw>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900" i="0" u="none" strike="noStrike" cap="none" normalizeH="0" baseline="0" dirty="0" smtClean="0">
                <a:ln>
                  <a:noFill/>
                </a:ln>
                <a:effectLst/>
                <a:latin typeface="+mn-lt"/>
              </a:rPr>
              <a:t>Credit card</a:t>
            </a:r>
          </a:p>
          <a:p>
            <a:pPr marL="0" marR="0" indent="0" algn="ctr" defTabSz="914400" rtl="0" eaLnBrk="1" fontAlgn="base" latinLnBrk="0" hangingPunct="1">
              <a:lnSpc>
                <a:spcPct val="90000"/>
              </a:lnSpc>
              <a:spcBef>
                <a:spcPct val="0"/>
              </a:spcBef>
              <a:spcAft>
                <a:spcPct val="0"/>
              </a:spcAft>
              <a:buClrTx/>
              <a:buSzTx/>
              <a:buFontTx/>
              <a:buNone/>
              <a:tabLst/>
            </a:pPr>
            <a:r>
              <a:rPr lang="en-US" sz="900" dirty="0" smtClean="0"/>
              <a:t>Source Code</a:t>
            </a:r>
          </a:p>
          <a:p>
            <a:pPr marL="0" marR="0" indent="0" algn="ctr" defTabSz="914400" rtl="0" eaLnBrk="1" fontAlgn="base" latinLnBrk="0" hangingPunct="1">
              <a:lnSpc>
                <a:spcPct val="90000"/>
              </a:lnSpc>
              <a:spcBef>
                <a:spcPct val="0"/>
              </a:spcBef>
              <a:spcAft>
                <a:spcPct val="0"/>
              </a:spcAft>
              <a:buClrTx/>
              <a:buSzTx/>
              <a:buFontTx/>
              <a:buNone/>
              <a:tabLst/>
            </a:pPr>
            <a:r>
              <a:rPr kumimoji="0" lang="en-US" sz="900" i="0" u="none" strike="noStrike" cap="none" normalizeH="0" baseline="0" dirty="0" smtClean="0">
                <a:ln>
                  <a:noFill/>
                </a:ln>
                <a:effectLst/>
                <a:latin typeface="+mn-lt"/>
              </a:rPr>
              <a:t> </a:t>
            </a:r>
          </a:p>
          <a:p>
            <a:pPr marL="0" marR="0" indent="0" algn="ctr" defTabSz="914400" rtl="0" eaLnBrk="1" fontAlgn="base" latinLnBrk="0" hangingPunct="1">
              <a:lnSpc>
                <a:spcPct val="90000"/>
              </a:lnSpc>
              <a:spcBef>
                <a:spcPct val="0"/>
              </a:spcBef>
              <a:spcAft>
                <a:spcPct val="0"/>
              </a:spcAft>
              <a:buClrTx/>
              <a:buSzTx/>
              <a:buFontTx/>
              <a:buNone/>
              <a:tabLst/>
            </a:pPr>
            <a:endParaRPr kumimoji="0" lang="en-US" sz="900" i="0" u="none" strike="noStrike" cap="none" normalizeH="0" baseline="0" dirty="0" err="1" smtClean="0">
              <a:ln>
                <a:noFill/>
              </a:ln>
              <a:effectLst/>
              <a:latin typeface="+mn-lt"/>
            </a:endParaRPr>
          </a:p>
        </p:txBody>
      </p:sp>
      <p:sp>
        <p:nvSpPr>
          <p:cNvPr id="62" name="Folded Corner 61"/>
          <p:cNvSpPr/>
          <p:nvPr/>
        </p:nvSpPr>
        <p:spPr bwMode="auto">
          <a:xfrm>
            <a:off x="269993" y="4480534"/>
            <a:ext cx="758042" cy="993445"/>
          </a:xfrm>
          <a:prstGeom prst="foldedCorner">
            <a:avLst/>
          </a:prstGeom>
          <a:ln>
            <a:headEnd type="none" w="med" len="med"/>
            <a:tailEnd type="none" w="med" len="med"/>
          </a:ln>
          <a:effectLst>
            <a:glow rad="228600">
              <a:schemeClr val="accent5">
                <a:satMod val="175000"/>
                <a:alpha val="40000"/>
              </a:schemeClr>
            </a:glow>
            <a:innerShdw blurRad="114300">
              <a:prstClr val="black"/>
            </a:innerShdw>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900" i="0" u="none" strike="noStrike" cap="none" normalizeH="0" baseline="0" dirty="0" smtClean="0">
                <a:ln>
                  <a:noFill/>
                </a:ln>
                <a:effectLst/>
                <a:latin typeface="+mn-lt"/>
              </a:rPr>
              <a:t>Credit card</a:t>
            </a:r>
          </a:p>
          <a:p>
            <a:pPr marL="0" marR="0" indent="0" algn="ctr" defTabSz="914400" rtl="0" eaLnBrk="1" fontAlgn="base" latinLnBrk="0" hangingPunct="1">
              <a:lnSpc>
                <a:spcPct val="90000"/>
              </a:lnSpc>
              <a:spcBef>
                <a:spcPct val="0"/>
              </a:spcBef>
              <a:spcAft>
                <a:spcPct val="0"/>
              </a:spcAft>
              <a:buClrTx/>
              <a:buSzTx/>
              <a:buFontTx/>
              <a:buNone/>
              <a:tabLst/>
            </a:pPr>
            <a:r>
              <a:rPr lang="en-US" sz="900" dirty="0" smtClean="0"/>
              <a:t>Source Code</a:t>
            </a:r>
          </a:p>
          <a:p>
            <a:pPr marL="0" marR="0" indent="0" algn="ctr" defTabSz="914400" rtl="0" eaLnBrk="1" fontAlgn="base" latinLnBrk="0" hangingPunct="1">
              <a:lnSpc>
                <a:spcPct val="90000"/>
              </a:lnSpc>
              <a:spcBef>
                <a:spcPct val="0"/>
              </a:spcBef>
              <a:spcAft>
                <a:spcPct val="0"/>
              </a:spcAft>
              <a:buClrTx/>
              <a:buSzTx/>
              <a:buFontTx/>
              <a:buNone/>
              <a:tabLst/>
            </a:pPr>
            <a:r>
              <a:rPr kumimoji="0" lang="en-US" sz="900" i="0" u="none" strike="noStrike" cap="none" normalizeH="0" baseline="0" dirty="0" smtClean="0">
                <a:ln>
                  <a:noFill/>
                </a:ln>
                <a:effectLst/>
                <a:latin typeface="+mn-lt"/>
              </a:rPr>
              <a:t> </a:t>
            </a:r>
          </a:p>
          <a:p>
            <a:pPr marL="0" marR="0" indent="0" algn="ctr" defTabSz="914400" rtl="0" eaLnBrk="1" fontAlgn="base" latinLnBrk="0" hangingPunct="1">
              <a:lnSpc>
                <a:spcPct val="90000"/>
              </a:lnSpc>
              <a:spcBef>
                <a:spcPct val="0"/>
              </a:spcBef>
              <a:spcAft>
                <a:spcPct val="0"/>
              </a:spcAft>
              <a:buClrTx/>
              <a:buSzTx/>
              <a:buFontTx/>
              <a:buNone/>
              <a:tabLst/>
            </a:pPr>
            <a:endParaRPr kumimoji="0" lang="en-US" sz="900" i="0" u="none" strike="noStrike" cap="none" normalizeH="0" baseline="0" dirty="0" err="1" smtClean="0">
              <a:ln>
                <a:noFill/>
              </a:ln>
              <a:effectLst/>
              <a:latin typeface="+mn-lt"/>
            </a:endParaRPr>
          </a:p>
        </p:txBody>
      </p:sp>
      <p:grpSp>
        <p:nvGrpSpPr>
          <p:cNvPr id="63" name="Group 23"/>
          <p:cNvGrpSpPr>
            <a:grpSpLocks/>
          </p:cNvGrpSpPr>
          <p:nvPr/>
        </p:nvGrpSpPr>
        <p:grpSpPr bwMode="auto">
          <a:xfrm>
            <a:off x="6452299" y="1506062"/>
            <a:ext cx="762000" cy="762000"/>
            <a:chOff x="1248" y="2160"/>
            <a:chExt cx="654" cy="696"/>
          </a:xfrm>
        </p:grpSpPr>
        <p:grpSp>
          <p:nvGrpSpPr>
            <p:cNvPr id="64" name="Group 24"/>
            <p:cNvGrpSpPr>
              <a:grpSpLocks/>
            </p:cNvGrpSpPr>
            <p:nvPr/>
          </p:nvGrpSpPr>
          <p:grpSpPr bwMode="auto">
            <a:xfrm>
              <a:off x="1248" y="2160"/>
              <a:ext cx="654" cy="696"/>
              <a:chOff x="2724" y="1488"/>
              <a:chExt cx="654" cy="696"/>
            </a:xfrm>
          </p:grpSpPr>
          <p:grpSp>
            <p:nvGrpSpPr>
              <p:cNvPr id="72" name="Group 25"/>
              <p:cNvGrpSpPr>
                <a:grpSpLocks/>
              </p:cNvGrpSpPr>
              <p:nvPr/>
            </p:nvGrpSpPr>
            <p:grpSpPr bwMode="auto">
              <a:xfrm>
                <a:off x="2724" y="1488"/>
                <a:ext cx="654" cy="696"/>
                <a:chOff x="2436" y="1560"/>
                <a:chExt cx="654" cy="696"/>
              </a:xfrm>
            </p:grpSpPr>
            <p:sp>
              <p:nvSpPr>
                <p:cNvPr id="78" name="Oval 26"/>
                <p:cNvSpPr>
                  <a:spLocks noChangeArrowheads="1"/>
                </p:cNvSpPr>
                <p:nvPr/>
              </p:nvSpPr>
              <p:spPr bwMode="auto">
                <a:xfrm>
                  <a:off x="2526" y="2099"/>
                  <a:ext cx="480" cy="157"/>
                </a:xfrm>
                <a:prstGeom prst="ellipse">
                  <a:avLst/>
                </a:prstGeom>
                <a:gradFill rotWithShape="1">
                  <a:gsLst>
                    <a:gs pos="0">
                      <a:schemeClr val="tx2"/>
                    </a:gs>
                    <a:gs pos="50000">
                      <a:srgbClr val="C0C0C0"/>
                    </a:gs>
                    <a:gs pos="100000">
                      <a:schemeClr val="tx2"/>
                    </a:gs>
                  </a:gsLst>
                  <a:lin ang="5400000" scaled="1"/>
                </a:gradFill>
                <a:ln w="9525">
                  <a:noFill/>
                  <a:round/>
                  <a:headEnd/>
                  <a:tailEnd/>
                </a:ln>
                <a:effectLst>
                  <a:prstShdw prst="shdw17" dist="17961" dir="2700000">
                    <a:schemeClr val="tx2">
                      <a:gamma/>
                      <a:shade val="60000"/>
                      <a:invGamma/>
                    </a:schemeClr>
                  </a:prstShdw>
                </a:effectLst>
              </p:spPr>
              <p:txBody>
                <a:bodyPr wrap="none" anchor="ctr"/>
                <a:lstStyle/>
                <a:p>
                  <a:pPr algn="ctr">
                    <a:defRPr/>
                  </a:pPr>
                  <a:endParaRPr lang="en-US">
                    <a:cs typeface="+mn-cs"/>
                  </a:endParaRPr>
                </a:p>
              </p:txBody>
            </p:sp>
            <p:sp>
              <p:nvSpPr>
                <p:cNvPr id="79" name="Oval 27"/>
                <p:cNvSpPr>
                  <a:spLocks noChangeArrowheads="1"/>
                </p:cNvSpPr>
                <p:nvPr/>
              </p:nvSpPr>
              <p:spPr bwMode="auto">
                <a:xfrm>
                  <a:off x="2544" y="2100"/>
                  <a:ext cx="438" cy="126"/>
                </a:xfrm>
                <a:prstGeom prst="ellipse">
                  <a:avLst/>
                </a:prstGeom>
                <a:gradFill rotWithShape="1">
                  <a:gsLst>
                    <a:gs pos="0">
                      <a:srgbClr val="F8F8F8">
                        <a:alpha val="87000"/>
                      </a:srgbClr>
                    </a:gs>
                    <a:gs pos="100000">
                      <a:schemeClr val="tx1">
                        <a:alpha val="73000"/>
                      </a:schemeClr>
                    </a:gs>
                  </a:gsLst>
                  <a:lin ang="5400000" scaled="1"/>
                </a:gradFill>
                <a:ln w="9525">
                  <a:noFill/>
                  <a:round/>
                  <a:headEnd/>
                  <a:tailEnd/>
                </a:ln>
              </p:spPr>
              <p:txBody>
                <a:bodyPr wrap="none" anchor="ctr"/>
                <a:lstStyle/>
                <a:p>
                  <a:pPr algn="ctr"/>
                  <a:endParaRPr lang="en-US"/>
                </a:p>
              </p:txBody>
            </p:sp>
            <p:sp>
              <p:nvSpPr>
                <p:cNvPr id="80" name="Oval 28"/>
                <p:cNvSpPr>
                  <a:spLocks noChangeArrowheads="1"/>
                </p:cNvSpPr>
                <p:nvPr/>
              </p:nvSpPr>
              <p:spPr bwMode="auto">
                <a:xfrm>
                  <a:off x="2592" y="2100"/>
                  <a:ext cx="360" cy="90"/>
                </a:xfrm>
                <a:prstGeom prst="ellipse">
                  <a:avLst/>
                </a:prstGeom>
                <a:gradFill rotWithShape="1">
                  <a:gsLst>
                    <a:gs pos="0">
                      <a:srgbClr val="F8F8F8"/>
                    </a:gs>
                    <a:gs pos="100000">
                      <a:schemeClr val="bg1">
                        <a:alpha val="0"/>
                      </a:schemeClr>
                    </a:gs>
                  </a:gsLst>
                  <a:lin ang="5400000" scaled="1"/>
                </a:gradFill>
                <a:ln w="9525">
                  <a:noFill/>
                  <a:round/>
                  <a:headEnd/>
                  <a:tailEnd/>
                </a:ln>
              </p:spPr>
              <p:txBody>
                <a:bodyPr wrap="none" anchor="ctr"/>
                <a:lstStyle/>
                <a:p>
                  <a:pPr algn="ctr"/>
                  <a:endParaRPr lang="en-US"/>
                </a:p>
              </p:txBody>
            </p:sp>
            <p:grpSp>
              <p:nvGrpSpPr>
                <p:cNvPr id="81" name="Group 29"/>
                <p:cNvGrpSpPr>
                  <a:grpSpLocks/>
                </p:cNvGrpSpPr>
                <p:nvPr/>
              </p:nvGrpSpPr>
              <p:grpSpPr bwMode="auto">
                <a:xfrm rot="-652840">
                  <a:off x="2718" y="1905"/>
                  <a:ext cx="150" cy="245"/>
                  <a:chOff x="2832" y="3453"/>
                  <a:chExt cx="150" cy="245"/>
                </a:xfrm>
              </p:grpSpPr>
              <p:sp>
                <p:nvSpPr>
                  <p:cNvPr id="91" name="Freeform 30"/>
                  <p:cNvSpPr>
                    <a:spLocks/>
                  </p:cNvSpPr>
                  <p:nvPr/>
                </p:nvSpPr>
                <p:spPr bwMode="auto">
                  <a:xfrm>
                    <a:off x="2832" y="3453"/>
                    <a:ext cx="150" cy="245"/>
                  </a:xfrm>
                  <a:custGeom>
                    <a:avLst/>
                    <a:gdLst/>
                    <a:ahLst/>
                    <a:cxnLst>
                      <a:cxn ang="0">
                        <a:pos x="48" y="240"/>
                      </a:cxn>
                      <a:cxn ang="0">
                        <a:pos x="0" y="240"/>
                      </a:cxn>
                      <a:cxn ang="0">
                        <a:pos x="48" y="0"/>
                      </a:cxn>
                      <a:cxn ang="0">
                        <a:pos x="144" y="0"/>
                      </a:cxn>
                      <a:cxn ang="0">
                        <a:pos x="84" y="96"/>
                      </a:cxn>
                      <a:cxn ang="0">
                        <a:pos x="48" y="240"/>
                      </a:cxn>
                    </a:cxnLst>
                    <a:rect l="0" t="0" r="r" b="b"/>
                    <a:pathLst>
                      <a:path w="150" h="240">
                        <a:moveTo>
                          <a:pt x="48" y="240"/>
                        </a:moveTo>
                        <a:lnTo>
                          <a:pt x="0" y="240"/>
                        </a:lnTo>
                        <a:cubicBezTo>
                          <a:pt x="0" y="200"/>
                          <a:pt x="24" y="40"/>
                          <a:pt x="48" y="0"/>
                        </a:cubicBezTo>
                        <a:lnTo>
                          <a:pt x="144" y="0"/>
                        </a:lnTo>
                        <a:cubicBezTo>
                          <a:pt x="150" y="16"/>
                          <a:pt x="100" y="56"/>
                          <a:pt x="84" y="96"/>
                        </a:cubicBezTo>
                        <a:cubicBezTo>
                          <a:pt x="68" y="136"/>
                          <a:pt x="55" y="210"/>
                          <a:pt x="48" y="240"/>
                        </a:cubicBezTo>
                        <a:close/>
                      </a:path>
                    </a:pathLst>
                  </a:custGeom>
                  <a:gradFill rotWithShape="1">
                    <a:gsLst>
                      <a:gs pos="0">
                        <a:srgbClr val="C0C0C0"/>
                      </a:gs>
                      <a:gs pos="50000">
                        <a:schemeClr val="tx2"/>
                      </a:gs>
                      <a:gs pos="100000">
                        <a:srgbClr val="C0C0C0"/>
                      </a:gs>
                    </a:gsLst>
                    <a:lin ang="2700000" scaled="1"/>
                  </a:gradFill>
                  <a:ln w="9525">
                    <a:noFill/>
                    <a:round/>
                    <a:headEnd/>
                    <a:tailEnd/>
                  </a:ln>
                  <a:effectLst>
                    <a:prstShdw prst="shdw17" dist="17961" dir="2700000">
                      <a:schemeClr val="tx2">
                        <a:gamma/>
                        <a:shade val="60000"/>
                        <a:invGamma/>
                      </a:schemeClr>
                    </a:prstShdw>
                  </a:effectLst>
                </p:spPr>
                <p:txBody>
                  <a:bodyPr/>
                  <a:lstStyle/>
                  <a:p>
                    <a:pPr algn="ctr">
                      <a:defRPr/>
                    </a:pPr>
                    <a:endParaRPr lang="en-US">
                      <a:cs typeface="+mn-cs"/>
                    </a:endParaRPr>
                  </a:p>
                </p:txBody>
              </p:sp>
              <p:sp>
                <p:nvSpPr>
                  <p:cNvPr id="92" name="Freeform 31"/>
                  <p:cNvSpPr>
                    <a:spLocks/>
                  </p:cNvSpPr>
                  <p:nvPr/>
                </p:nvSpPr>
                <p:spPr bwMode="auto">
                  <a:xfrm>
                    <a:off x="2838" y="3456"/>
                    <a:ext cx="114" cy="240"/>
                  </a:xfrm>
                  <a:custGeom>
                    <a:avLst/>
                    <a:gdLst>
                      <a:gd name="T0" fmla="*/ 2 w 150"/>
                      <a:gd name="T1" fmla="*/ 240 h 240"/>
                      <a:gd name="T2" fmla="*/ 0 w 150"/>
                      <a:gd name="T3" fmla="*/ 240 h 240"/>
                      <a:gd name="T4" fmla="*/ 2 w 150"/>
                      <a:gd name="T5" fmla="*/ 0 h 240"/>
                      <a:gd name="T6" fmla="*/ 2 w 150"/>
                      <a:gd name="T7" fmla="*/ 0 h 240"/>
                      <a:gd name="T8" fmla="*/ 2 w 150"/>
                      <a:gd name="T9" fmla="*/ 96 h 240"/>
                      <a:gd name="T10" fmla="*/ 2 w 150"/>
                      <a:gd name="T11" fmla="*/ 240 h 240"/>
                      <a:gd name="T12" fmla="*/ 0 60000 65536"/>
                      <a:gd name="T13" fmla="*/ 0 60000 65536"/>
                      <a:gd name="T14" fmla="*/ 0 60000 65536"/>
                      <a:gd name="T15" fmla="*/ 0 60000 65536"/>
                      <a:gd name="T16" fmla="*/ 0 60000 65536"/>
                      <a:gd name="T17" fmla="*/ 0 60000 65536"/>
                      <a:gd name="T18" fmla="*/ 0 w 150"/>
                      <a:gd name="T19" fmla="*/ 0 h 240"/>
                      <a:gd name="T20" fmla="*/ 150 w 150"/>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150" h="240">
                        <a:moveTo>
                          <a:pt x="48" y="240"/>
                        </a:moveTo>
                        <a:lnTo>
                          <a:pt x="0" y="240"/>
                        </a:lnTo>
                        <a:cubicBezTo>
                          <a:pt x="0" y="200"/>
                          <a:pt x="24" y="40"/>
                          <a:pt x="48" y="0"/>
                        </a:cubicBezTo>
                        <a:lnTo>
                          <a:pt x="144" y="0"/>
                        </a:lnTo>
                        <a:cubicBezTo>
                          <a:pt x="150" y="16"/>
                          <a:pt x="100" y="56"/>
                          <a:pt x="84" y="96"/>
                        </a:cubicBezTo>
                        <a:cubicBezTo>
                          <a:pt x="68" y="136"/>
                          <a:pt x="55" y="210"/>
                          <a:pt x="48" y="240"/>
                        </a:cubicBezTo>
                        <a:close/>
                      </a:path>
                    </a:pathLst>
                  </a:custGeom>
                  <a:gradFill rotWithShape="1">
                    <a:gsLst>
                      <a:gs pos="0">
                        <a:schemeClr val="bg1">
                          <a:alpha val="42998"/>
                        </a:schemeClr>
                      </a:gs>
                      <a:gs pos="100000">
                        <a:srgbClr val="EAEAEA">
                          <a:alpha val="0"/>
                        </a:srgbClr>
                      </a:gs>
                    </a:gsLst>
                    <a:lin ang="2700000" scaled="1"/>
                  </a:gradFill>
                  <a:ln w="9525">
                    <a:noFill/>
                    <a:round/>
                    <a:headEnd/>
                    <a:tailEnd/>
                  </a:ln>
                </p:spPr>
                <p:txBody>
                  <a:bodyPr/>
                  <a:lstStyle/>
                  <a:p>
                    <a:pPr algn="ctr"/>
                    <a:endParaRPr lang="en-US"/>
                  </a:p>
                </p:txBody>
              </p:sp>
              <p:sp>
                <p:nvSpPr>
                  <p:cNvPr id="93" name="Freeform 32"/>
                  <p:cNvSpPr>
                    <a:spLocks/>
                  </p:cNvSpPr>
                  <p:nvPr/>
                </p:nvSpPr>
                <p:spPr bwMode="auto">
                  <a:xfrm rot="374533">
                    <a:off x="2843" y="3459"/>
                    <a:ext cx="47" cy="222"/>
                  </a:xfrm>
                  <a:custGeom>
                    <a:avLst/>
                    <a:gdLst>
                      <a:gd name="T0" fmla="*/ 0 w 150"/>
                      <a:gd name="T1" fmla="*/ 40 h 240"/>
                      <a:gd name="T2" fmla="*/ 0 w 150"/>
                      <a:gd name="T3" fmla="*/ 40 h 240"/>
                      <a:gd name="T4" fmla="*/ 0 w 150"/>
                      <a:gd name="T5" fmla="*/ 0 h 240"/>
                      <a:gd name="T6" fmla="*/ 0 w 150"/>
                      <a:gd name="T7" fmla="*/ 0 h 240"/>
                      <a:gd name="T8" fmla="*/ 0 w 150"/>
                      <a:gd name="T9" fmla="*/ 17 h 240"/>
                      <a:gd name="T10" fmla="*/ 0 w 150"/>
                      <a:gd name="T11" fmla="*/ 40 h 240"/>
                      <a:gd name="T12" fmla="*/ 0 60000 65536"/>
                      <a:gd name="T13" fmla="*/ 0 60000 65536"/>
                      <a:gd name="T14" fmla="*/ 0 60000 65536"/>
                      <a:gd name="T15" fmla="*/ 0 60000 65536"/>
                      <a:gd name="T16" fmla="*/ 0 60000 65536"/>
                      <a:gd name="T17" fmla="*/ 0 60000 65536"/>
                      <a:gd name="T18" fmla="*/ 0 w 150"/>
                      <a:gd name="T19" fmla="*/ 0 h 240"/>
                      <a:gd name="T20" fmla="*/ 150 w 150"/>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150" h="240">
                        <a:moveTo>
                          <a:pt x="48" y="240"/>
                        </a:moveTo>
                        <a:lnTo>
                          <a:pt x="0" y="240"/>
                        </a:lnTo>
                        <a:cubicBezTo>
                          <a:pt x="0" y="200"/>
                          <a:pt x="24" y="40"/>
                          <a:pt x="48" y="0"/>
                        </a:cubicBezTo>
                        <a:lnTo>
                          <a:pt x="144" y="0"/>
                        </a:lnTo>
                        <a:cubicBezTo>
                          <a:pt x="150" y="16"/>
                          <a:pt x="100" y="56"/>
                          <a:pt x="84" y="96"/>
                        </a:cubicBezTo>
                        <a:cubicBezTo>
                          <a:pt x="68" y="136"/>
                          <a:pt x="55" y="210"/>
                          <a:pt x="48" y="240"/>
                        </a:cubicBezTo>
                        <a:close/>
                      </a:path>
                    </a:pathLst>
                  </a:custGeom>
                  <a:gradFill rotWithShape="1">
                    <a:gsLst>
                      <a:gs pos="0">
                        <a:schemeClr val="bg1"/>
                      </a:gs>
                      <a:gs pos="100000">
                        <a:srgbClr val="EAEAEA">
                          <a:alpha val="0"/>
                        </a:srgbClr>
                      </a:gs>
                    </a:gsLst>
                    <a:lin ang="2700000" scaled="1"/>
                  </a:gradFill>
                  <a:ln w="9525">
                    <a:noFill/>
                    <a:round/>
                    <a:headEnd/>
                    <a:tailEnd/>
                  </a:ln>
                </p:spPr>
                <p:txBody>
                  <a:bodyPr/>
                  <a:lstStyle/>
                  <a:p>
                    <a:pPr algn="ctr"/>
                    <a:endParaRPr lang="en-US"/>
                  </a:p>
                </p:txBody>
              </p:sp>
            </p:grpSp>
            <p:grpSp>
              <p:nvGrpSpPr>
                <p:cNvPr id="82" name="Group 33"/>
                <p:cNvGrpSpPr>
                  <a:grpSpLocks/>
                </p:cNvGrpSpPr>
                <p:nvPr/>
              </p:nvGrpSpPr>
              <p:grpSpPr bwMode="auto">
                <a:xfrm>
                  <a:off x="2436" y="1560"/>
                  <a:ext cx="654" cy="448"/>
                  <a:chOff x="2400" y="2160"/>
                  <a:chExt cx="654" cy="471"/>
                </a:xfrm>
              </p:grpSpPr>
              <p:grpSp>
                <p:nvGrpSpPr>
                  <p:cNvPr id="84" name="Group 34"/>
                  <p:cNvGrpSpPr>
                    <a:grpSpLocks/>
                  </p:cNvGrpSpPr>
                  <p:nvPr/>
                </p:nvGrpSpPr>
                <p:grpSpPr bwMode="auto">
                  <a:xfrm>
                    <a:off x="2400" y="2160"/>
                    <a:ext cx="654" cy="471"/>
                    <a:chOff x="2400" y="2160"/>
                    <a:chExt cx="654" cy="471"/>
                  </a:xfrm>
                </p:grpSpPr>
                <p:sp>
                  <p:nvSpPr>
                    <p:cNvPr id="88" name="AutoShape 35"/>
                    <p:cNvSpPr>
                      <a:spLocks noChangeArrowheads="1"/>
                    </p:cNvSpPr>
                    <p:nvPr/>
                  </p:nvSpPr>
                  <p:spPr bwMode="auto">
                    <a:xfrm>
                      <a:off x="2400" y="2160"/>
                      <a:ext cx="654" cy="471"/>
                    </a:xfrm>
                    <a:prstGeom prst="roundRect">
                      <a:avLst>
                        <a:gd name="adj" fmla="val 9204"/>
                      </a:avLst>
                    </a:prstGeom>
                    <a:gradFill rotWithShape="1">
                      <a:gsLst>
                        <a:gs pos="0">
                          <a:srgbClr val="C0C0C0"/>
                        </a:gs>
                        <a:gs pos="100000">
                          <a:srgbClr val="5F5F5F"/>
                        </a:gs>
                      </a:gsLst>
                      <a:lin ang="5400000" scaled="1"/>
                    </a:gradFill>
                    <a:ln w="9525">
                      <a:noFill/>
                      <a:round/>
                      <a:headEnd/>
                      <a:tailEnd/>
                    </a:ln>
                    <a:effectLst>
                      <a:prstShdw prst="shdw17" dist="17961" dir="2700000">
                        <a:srgbClr val="737373"/>
                      </a:prstShdw>
                    </a:effectLst>
                  </p:spPr>
                  <p:txBody>
                    <a:bodyPr wrap="none" anchor="ctr"/>
                    <a:lstStyle/>
                    <a:p>
                      <a:pPr algn="ctr"/>
                      <a:endParaRPr lang="en-US"/>
                    </a:p>
                  </p:txBody>
                </p:sp>
                <p:sp>
                  <p:nvSpPr>
                    <p:cNvPr id="89" name="AutoShape 36"/>
                    <p:cNvSpPr>
                      <a:spLocks noChangeArrowheads="1"/>
                    </p:cNvSpPr>
                    <p:nvPr/>
                  </p:nvSpPr>
                  <p:spPr bwMode="auto">
                    <a:xfrm>
                      <a:off x="2412" y="2172"/>
                      <a:ext cx="636" cy="453"/>
                    </a:xfrm>
                    <a:prstGeom prst="roundRect">
                      <a:avLst>
                        <a:gd name="adj" fmla="val 9204"/>
                      </a:avLst>
                    </a:prstGeom>
                    <a:gradFill rotWithShape="1">
                      <a:gsLst>
                        <a:gs pos="0">
                          <a:srgbClr val="C0C0C0">
                            <a:alpha val="0"/>
                          </a:srgbClr>
                        </a:gs>
                        <a:gs pos="100000">
                          <a:schemeClr val="tx1">
                            <a:alpha val="89998"/>
                          </a:schemeClr>
                        </a:gs>
                      </a:gsLst>
                      <a:path path="rect">
                        <a:fillToRect r="100000" b="100000"/>
                      </a:path>
                    </a:gradFill>
                    <a:ln w="9525">
                      <a:noFill/>
                      <a:round/>
                      <a:headEnd/>
                      <a:tailEnd/>
                    </a:ln>
                  </p:spPr>
                  <p:txBody>
                    <a:bodyPr wrap="none" anchor="ctr"/>
                    <a:lstStyle/>
                    <a:p>
                      <a:pPr algn="ctr"/>
                      <a:endParaRPr lang="en-US"/>
                    </a:p>
                  </p:txBody>
                </p:sp>
                <p:sp>
                  <p:nvSpPr>
                    <p:cNvPr id="90" name="AutoShape 37"/>
                    <p:cNvSpPr>
                      <a:spLocks noChangeArrowheads="1"/>
                    </p:cNvSpPr>
                    <p:nvPr/>
                  </p:nvSpPr>
                  <p:spPr bwMode="auto">
                    <a:xfrm>
                      <a:off x="2424" y="2184"/>
                      <a:ext cx="608" cy="425"/>
                    </a:xfrm>
                    <a:prstGeom prst="roundRect">
                      <a:avLst>
                        <a:gd name="adj" fmla="val 9204"/>
                      </a:avLst>
                    </a:prstGeom>
                    <a:gradFill rotWithShape="1">
                      <a:gsLst>
                        <a:gs pos="0">
                          <a:srgbClr val="F8F8F8">
                            <a:alpha val="87000"/>
                          </a:srgbClr>
                        </a:gs>
                        <a:gs pos="100000">
                          <a:schemeClr val="bg1">
                            <a:alpha val="21999"/>
                          </a:schemeClr>
                        </a:gs>
                      </a:gsLst>
                      <a:lin ang="5400000" scaled="1"/>
                    </a:gradFill>
                    <a:ln w="9525">
                      <a:noFill/>
                      <a:round/>
                      <a:headEnd/>
                      <a:tailEnd/>
                    </a:ln>
                  </p:spPr>
                  <p:txBody>
                    <a:bodyPr wrap="none" anchor="ctr"/>
                    <a:lstStyle/>
                    <a:p>
                      <a:pPr algn="ctr"/>
                      <a:endParaRPr lang="en-US"/>
                    </a:p>
                  </p:txBody>
                </p:sp>
              </p:grpSp>
              <p:grpSp>
                <p:nvGrpSpPr>
                  <p:cNvPr id="85" name="Group 38"/>
                  <p:cNvGrpSpPr>
                    <a:grpSpLocks/>
                  </p:cNvGrpSpPr>
                  <p:nvPr/>
                </p:nvGrpSpPr>
                <p:grpSpPr bwMode="auto">
                  <a:xfrm>
                    <a:off x="2442" y="2202"/>
                    <a:ext cx="576" cy="384"/>
                    <a:chOff x="2784" y="3264"/>
                    <a:chExt cx="492" cy="402"/>
                  </a:xfrm>
                </p:grpSpPr>
                <p:sp>
                  <p:nvSpPr>
                    <p:cNvPr id="86" name="AutoShape 39"/>
                    <p:cNvSpPr>
                      <a:spLocks noChangeArrowheads="1"/>
                    </p:cNvSpPr>
                    <p:nvPr/>
                  </p:nvSpPr>
                  <p:spPr bwMode="auto">
                    <a:xfrm>
                      <a:off x="2784" y="3264"/>
                      <a:ext cx="492" cy="402"/>
                    </a:xfrm>
                    <a:prstGeom prst="roundRect">
                      <a:avLst>
                        <a:gd name="adj" fmla="val 9204"/>
                      </a:avLst>
                    </a:prstGeom>
                    <a:gradFill rotWithShape="1">
                      <a:gsLst>
                        <a:gs pos="0">
                          <a:srgbClr val="B9E1FD"/>
                        </a:gs>
                        <a:gs pos="100000">
                          <a:srgbClr val="4CB6FB"/>
                        </a:gs>
                      </a:gsLst>
                      <a:lin ang="5400000" scaled="1"/>
                    </a:gradFill>
                    <a:ln w="9525">
                      <a:noFill/>
                      <a:round/>
                      <a:headEnd/>
                      <a:tailEnd/>
                    </a:ln>
                    <a:effectLst>
                      <a:prstShdw prst="shdw17" dist="17961" dir="2700000">
                        <a:srgbClr val="6F8798"/>
                      </a:prstShdw>
                    </a:effectLst>
                  </p:spPr>
                  <p:txBody>
                    <a:bodyPr wrap="none" anchor="ctr"/>
                    <a:lstStyle/>
                    <a:p>
                      <a:pPr algn="ctr"/>
                      <a:endParaRPr lang="en-US"/>
                    </a:p>
                  </p:txBody>
                </p:sp>
                <p:sp>
                  <p:nvSpPr>
                    <p:cNvPr id="87" name="AutoShape 40"/>
                    <p:cNvSpPr>
                      <a:spLocks noChangeArrowheads="1"/>
                    </p:cNvSpPr>
                    <p:nvPr/>
                  </p:nvSpPr>
                  <p:spPr bwMode="auto">
                    <a:xfrm>
                      <a:off x="2808" y="3276"/>
                      <a:ext cx="444" cy="252"/>
                    </a:xfrm>
                    <a:prstGeom prst="roundRect">
                      <a:avLst>
                        <a:gd name="adj" fmla="val 10454"/>
                      </a:avLst>
                    </a:prstGeom>
                    <a:gradFill rotWithShape="1">
                      <a:gsLst>
                        <a:gs pos="0">
                          <a:srgbClr val="F3FAFF">
                            <a:alpha val="75000"/>
                          </a:srgbClr>
                        </a:gs>
                        <a:gs pos="100000">
                          <a:srgbClr val="B9E1FD">
                            <a:alpha val="10001"/>
                          </a:srgbClr>
                        </a:gs>
                      </a:gsLst>
                      <a:lin ang="5400000" scaled="1"/>
                    </a:gradFill>
                    <a:ln w="9525">
                      <a:noFill/>
                      <a:round/>
                      <a:headEnd/>
                      <a:tailEnd/>
                    </a:ln>
                  </p:spPr>
                  <p:txBody>
                    <a:bodyPr wrap="none" anchor="ctr"/>
                    <a:lstStyle/>
                    <a:p>
                      <a:pPr algn="ctr"/>
                      <a:endParaRPr lang="en-US"/>
                    </a:p>
                  </p:txBody>
                </p:sp>
              </p:grpSp>
            </p:grpSp>
            <p:sp>
              <p:nvSpPr>
                <p:cNvPr id="83" name="Oval 41"/>
                <p:cNvSpPr>
                  <a:spLocks noChangeArrowheads="1"/>
                </p:cNvSpPr>
                <p:nvPr/>
              </p:nvSpPr>
              <p:spPr bwMode="auto">
                <a:xfrm>
                  <a:off x="2706" y="2124"/>
                  <a:ext cx="114" cy="48"/>
                </a:xfrm>
                <a:prstGeom prst="ellipse">
                  <a:avLst/>
                </a:prstGeom>
                <a:gradFill rotWithShape="1">
                  <a:gsLst>
                    <a:gs pos="0">
                      <a:srgbClr val="F8F8F8">
                        <a:alpha val="0"/>
                      </a:srgbClr>
                    </a:gs>
                    <a:gs pos="100000">
                      <a:srgbClr val="5F5F5F">
                        <a:alpha val="87000"/>
                      </a:srgbClr>
                    </a:gs>
                  </a:gsLst>
                  <a:lin ang="5400000" scaled="1"/>
                </a:gradFill>
                <a:ln w="9525">
                  <a:noFill/>
                  <a:round/>
                  <a:headEnd/>
                  <a:tailEnd/>
                </a:ln>
              </p:spPr>
              <p:txBody>
                <a:bodyPr wrap="none" anchor="ctr"/>
                <a:lstStyle/>
                <a:p>
                  <a:pPr algn="ctr"/>
                  <a:endParaRPr lang="en-US"/>
                </a:p>
              </p:txBody>
            </p:sp>
          </p:grpSp>
          <p:sp>
            <p:nvSpPr>
              <p:cNvPr id="73" name="AutoShape 42"/>
              <p:cNvSpPr>
                <a:spLocks noChangeArrowheads="1"/>
              </p:cNvSpPr>
              <p:nvPr/>
            </p:nvSpPr>
            <p:spPr bwMode="auto">
              <a:xfrm>
                <a:off x="2772" y="1849"/>
                <a:ext cx="566" cy="35"/>
              </a:xfrm>
              <a:prstGeom prst="roundRect">
                <a:avLst>
                  <a:gd name="adj" fmla="val 50000"/>
                </a:avLst>
              </a:prstGeom>
              <a:gradFill rotWithShape="1">
                <a:gsLst>
                  <a:gs pos="0">
                    <a:srgbClr val="0092F8"/>
                  </a:gs>
                  <a:gs pos="100000">
                    <a:srgbClr val="0036F8"/>
                  </a:gs>
                </a:gsLst>
                <a:lin ang="5400000" scaled="1"/>
              </a:gradFill>
              <a:ln w="9525">
                <a:solidFill>
                  <a:srgbClr val="0036F8"/>
                </a:solidFill>
                <a:round/>
                <a:headEnd/>
                <a:tailEnd/>
              </a:ln>
            </p:spPr>
            <p:txBody>
              <a:bodyPr wrap="none" anchor="ctr"/>
              <a:lstStyle/>
              <a:p>
                <a:pPr algn="ctr"/>
                <a:endParaRPr lang="en-US"/>
              </a:p>
            </p:txBody>
          </p:sp>
          <p:sp>
            <p:nvSpPr>
              <p:cNvPr id="74" name="AutoShape 43"/>
              <p:cNvSpPr>
                <a:spLocks noChangeArrowheads="1"/>
              </p:cNvSpPr>
              <p:nvPr/>
            </p:nvSpPr>
            <p:spPr bwMode="auto">
              <a:xfrm>
                <a:off x="2772" y="1854"/>
                <a:ext cx="94" cy="35"/>
              </a:xfrm>
              <a:prstGeom prst="roundRect">
                <a:avLst>
                  <a:gd name="adj" fmla="val 50000"/>
                </a:avLst>
              </a:prstGeom>
              <a:gradFill rotWithShape="1">
                <a:gsLst>
                  <a:gs pos="0">
                    <a:srgbClr val="83CF83"/>
                  </a:gs>
                  <a:gs pos="100000">
                    <a:srgbClr val="3B973B"/>
                  </a:gs>
                </a:gsLst>
                <a:lin ang="5400000" scaled="1"/>
              </a:gradFill>
              <a:ln w="9525">
                <a:solidFill>
                  <a:srgbClr val="3B973B"/>
                </a:solidFill>
                <a:round/>
                <a:headEnd/>
                <a:tailEnd/>
              </a:ln>
            </p:spPr>
            <p:txBody>
              <a:bodyPr wrap="none" anchor="ctr"/>
              <a:lstStyle/>
              <a:p>
                <a:pPr algn="ctr"/>
                <a:endParaRPr lang="en-US"/>
              </a:p>
            </p:txBody>
          </p:sp>
          <p:sp>
            <p:nvSpPr>
              <p:cNvPr id="75" name="Line 44"/>
              <p:cNvSpPr>
                <a:spLocks noChangeShapeType="1"/>
              </p:cNvSpPr>
              <p:nvPr/>
            </p:nvSpPr>
            <p:spPr bwMode="auto">
              <a:xfrm>
                <a:off x="2796" y="1872"/>
                <a:ext cx="48" cy="0"/>
              </a:xfrm>
              <a:prstGeom prst="line">
                <a:avLst/>
              </a:prstGeom>
              <a:noFill/>
              <a:ln w="19050">
                <a:solidFill>
                  <a:srgbClr val="FFFFFF">
                    <a:alpha val="67058"/>
                  </a:srgbClr>
                </a:solidFill>
                <a:round/>
                <a:headEnd/>
                <a:tailEnd/>
              </a:ln>
            </p:spPr>
            <p:txBody>
              <a:bodyPr/>
              <a:lstStyle/>
              <a:p>
                <a:endParaRPr lang="en-US"/>
              </a:p>
            </p:txBody>
          </p:sp>
          <p:sp>
            <p:nvSpPr>
              <p:cNvPr id="76" name="AutoShape 45"/>
              <p:cNvSpPr>
                <a:spLocks noChangeArrowheads="1"/>
              </p:cNvSpPr>
              <p:nvPr/>
            </p:nvSpPr>
            <p:spPr bwMode="auto">
              <a:xfrm>
                <a:off x="2898" y="1854"/>
                <a:ext cx="94" cy="35"/>
              </a:xfrm>
              <a:prstGeom prst="roundRect">
                <a:avLst>
                  <a:gd name="adj" fmla="val 50000"/>
                </a:avLst>
              </a:prstGeom>
              <a:gradFill rotWithShape="1">
                <a:gsLst>
                  <a:gs pos="0">
                    <a:schemeClr val="bg1">
                      <a:alpha val="21999"/>
                    </a:schemeClr>
                  </a:gs>
                  <a:gs pos="100000">
                    <a:schemeClr val="bg1">
                      <a:alpha val="50998"/>
                    </a:schemeClr>
                  </a:gs>
                </a:gsLst>
                <a:lin ang="5400000" scaled="1"/>
              </a:gradFill>
              <a:ln w="9525">
                <a:solidFill>
                  <a:srgbClr val="47B5FF"/>
                </a:solidFill>
                <a:round/>
                <a:headEnd/>
                <a:tailEnd/>
              </a:ln>
            </p:spPr>
            <p:txBody>
              <a:bodyPr wrap="none" anchor="ctr"/>
              <a:lstStyle/>
              <a:p>
                <a:pPr algn="ctr"/>
                <a:endParaRPr lang="en-US"/>
              </a:p>
            </p:txBody>
          </p:sp>
          <p:sp>
            <p:nvSpPr>
              <p:cNvPr id="77" name="AutoShape 46"/>
              <p:cNvSpPr>
                <a:spLocks noChangeArrowheads="1"/>
              </p:cNvSpPr>
              <p:nvPr/>
            </p:nvSpPr>
            <p:spPr bwMode="auto">
              <a:xfrm>
                <a:off x="3000" y="1854"/>
                <a:ext cx="94" cy="35"/>
              </a:xfrm>
              <a:prstGeom prst="roundRect">
                <a:avLst>
                  <a:gd name="adj" fmla="val 50000"/>
                </a:avLst>
              </a:prstGeom>
              <a:gradFill rotWithShape="1">
                <a:gsLst>
                  <a:gs pos="0">
                    <a:schemeClr val="bg1">
                      <a:alpha val="21999"/>
                    </a:schemeClr>
                  </a:gs>
                  <a:gs pos="100000">
                    <a:schemeClr val="bg1">
                      <a:alpha val="50998"/>
                    </a:schemeClr>
                  </a:gs>
                </a:gsLst>
                <a:lin ang="5400000" scaled="1"/>
              </a:gradFill>
              <a:ln w="9525">
                <a:solidFill>
                  <a:srgbClr val="47B5FF"/>
                </a:solidFill>
                <a:round/>
                <a:headEnd/>
                <a:tailEnd/>
              </a:ln>
            </p:spPr>
            <p:txBody>
              <a:bodyPr wrap="none" anchor="ctr"/>
              <a:lstStyle/>
              <a:p>
                <a:pPr algn="ctr"/>
                <a:endParaRPr lang="en-US"/>
              </a:p>
            </p:txBody>
          </p:sp>
        </p:grpSp>
        <p:pic>
          <p:nvPicPr>
            <p:cNvPr id="66" name="Picture 65" descr="application"/>
            <p:cNvPicPr>
              <a:picLocks noChangeAspect="1" noChangeArrowheads="1"/>
            </p:cNvPicPr>
            <p:nvPr/>
          </p:nvPicPr>
          <p:blipFill>
            <a:blip r:embed="rId6" cstate="email"/>
            <a:srcRect/>
            <a:stretch>
              <a:fillRect/>
            </a:stretch>
          </p:blipFill>
          <p:spPr bwMode="auto">
            <a:xfrm>
              <a:off x="1434" y="2232"/>
              <a:ext cx="288" cy="288"/>
            </a:xfrm>
            <a:prstGeom prst="rect">
              <a:avLst/>
            </a:prstGeom>
            <a:noFill/>
            <a:ln w="9525">
              <a:noFill/>
              <a:miter lim="800000"/>
              <a:headEnd/>
              <a:tailEnd/>
            </a:ln>
          </p:spPr>
        </p:pic>
        <p:sp>
          <p:nvSpPr>
            <p:cNvPr id="67" name="Rectangle 66"/>
            <p:cNvSpPr>
              <a:spLocks noChangeArrowheads="1"/>
            </p:cNvSpPr>
            <p:nvPr/>
          </p:nvSpPr>
          <p:spPr bwMode="auto">
            <a:xfrm>
              <a:off x="1445" y="2287"/>
              <a:ext cx="46" cy="173"/>
            </a:xfrm>
            <a:prstGeom prst="rect">
              <a:avLst/>
            </a:prstGeom>
            <a:solidFill>
              <a:srgbClr val="FFD629">
                <a:alpha val="45097"/>
              </a:srgbClr>
            </a:solidFill>
            <a:ln w="9525">
              <a:noFill/>
              <a:miter lim="800000"/>
              <a:headEnd/>
              <a:tailEnd/>
            </a:ln>
          </p:spPr>
          <p:txBody>
            <a:bodyPr wrap="none" anchor="ctr"/>
            <a:lstStyle/>
            <a:p>
              <a:pPr algn="ctr"/>
              <a:endParaRPr lang="en-US"/>
            </a:p>
          </p:txBody>
        </p:sp>
        <p:sp>
          <p:nvSpPr>
            <p:cNvPr id="68" name="Rectangle 67"/>
            <p:cNvSpPr>
              <a:spLocks noChangeArrowheads="1"/>
            </p:cNvSpPr>
            <p:nvPr/>
          </p:nvSpPr>
          <p:spPr bwMode="auto">
            <a:xfrm flipV="1">
              <a:off x="1452" y="2286"/>
              <a:ext cx="254" cy="29"/>
            </a:xfrm>
            <a:prstGeom prst="rect">
              <a:avLst/>
            </a:prstGeom>
            <a:solidFill>
              <a:srgbClr val="87D751">
                <a:alpha val="49019"/>
              </a:srgbClr>
            </a:solidFill>
            <a:ln w="9525">
              <a:noFill/>
              <a:miter lim="800000"/>
              <a:headEnd/>
              <a:tailEnd/>
            </a:ln>
          </p:spPr>
          <p:txBody>
            <a:bodyPr wrap="none" anchor="ctr"/>
            <a:lstStyle/>
            <a:p>
              <a:pPr algn="ctr"/>
              <a:endParaRPr lang="en-US"/>
            </a:p>
          </p:txBody>
        </p:sp>
        <p:sp>
          <p:nvSpPr>
            <p:cNvPr id="69" name="Rectangle 68"/>
            <p:cNvSpPr>
              <a:spLocks noChangeArrowheads="1"/>
            </p:cNvSpPr>
            <p:nvPr/>
          </p:nvSpPr>
          <p:spPr bwMode="auto">
            <a:xfrm>
              <a:off x="1524" y="2340"/>
              <a:ext cx="96" cy="29"/>
            </a:xfrm>
            <a:prstGeom prst="rect">
              <a:avLst/>
            </a:prstGeom>
            <a:solidFill>
              <a:schemeClr val="bg1"/>
            </a:solidFill>
            <a:ln w="9525">
              <a:solidFill>
                <a:srgbClr val="969696"/>
              </a:solidFill>
              <a:miter lim="800000"/>
              <a:headEnd/>
              <a:tailEnd/>
            </a:ln>
          </p:spPr>
          <p:txBody>
            <a:bodyPr wrap="none" anchor="ctr"/>
            <a:lstStyle/>
            <a:p>
              <a:pPr algn="ctr"/>
              <a:endParaRPr lang="en-US"/>
            </a:p>
          </p:txBody>
        </p:sp>
        <p:sp>
          <p:nvSpPr>
            <p:cNvPr id="70" name="Rectangle 69"/>
            <p:cNvSpPr>
              <a:spLocks noChangeArrowheads="1"/>
            </p:cNvSpPr>
            <p:nvPr/>
          </p:nvSpPr>
          <p:spPr bwMode="auto">
            <a:xfrm>
              <a:off x="1524" y="2376"/>
              <a:ext cx="96" cy="29"/>
            </a:xfrm>
            <a:prstGeom prst="rect">
              <a:avLst/>
            </a:prstGeom>
            <a:solidFill>
              <a:schemeClr val="bg1"/>
            </a:solidFill>
            <a:ln w="9525">
              <a:solidFill>
                <a:srgbClr val="969696"/>
              </a:solidFill>
              <a:miter lim="800000"/>
              <a:headEnd/>
              <a:tailEnd/>
            </a:ln>
          </p:spPr>
          <p:txBody>
            <a:bodyPr wrap="none" anchor="ctr"/>
            <a:lstStyle/>
            <a:p>
              <a:pPr algn="ctr"/>
              <a:endParaRPr lang="en-US"/>
            </a:p>
          </p:txBody>
        </p:sp>
        <p:sp>
          <p:nvSpPr>
            <p:cNvPr id="71" name="Rectangle 70"/>
            <p:cNvSpPr>
              <a:spLocks noChangeArrowheads="1"/>
            </p:cNvSpPr>
            <p:nvPr/>
          </p:nvSpPr>
          <p:spPr bwMode="auto">
            <a:xfrm>
              <a:off x="1632" y="2430"/>
              <a:ext cx="58" cy="23"/>
            </a:xfrm>
            <a:prstGeom prst="rect">
              <a:avLst/>
            </a:prstGeom>
            <a:solidFill>
              <a:srgbClr val="FFE579"/>
            </a:solidFill>
            <a:ln w="9525">
              <a:noFill/>
              <a:miter lim="800000"/>
              <a:headEnd/>
              <a:tailEnd/>
            </a:ln>
            <a:effectLst>
              <a:prstShdw prst="shdw17" dist="17961" dir="2700000">
                <a:srgbClr val="998949"/>
              </a:prstShdw>
            </a:effectLst>
          </p:spPr>
          <p:txBody>
            <a:bodyPr wrap="none" anchor="ctr"/>
            <a:lstStyle/>
            <a:p>
              <a:pPr algn="ctr"/>
              <a:endParaRPr lang="en-US"/>
            </a:p>
          </p:txBody>
        </p:sp>
      </p:grpSp>
      <p:grpSp>
        <p:nvGrpSpPr>
          <p:cNvPr id="94" name="Group 53"/>
          <p:cNvGrpSpPr>
            <a:grpSpLocks/>
          </p:cNvGrpSpPr>
          <p:nvPr/>
        </p:nvGrpSpPr>
        <p:grpSpPr bwMode="auto">
          <a:xfrm>
            <a:off x="5728399" y="2296637"/>
            <a:ext cx="1768475" cy="403225"/>
            <a:chOff x="792" y="2850"/>
            <a:chExt cx="1220" cy="281"/>
          </a:xfrm>
        </p:grpSpPr>
        <p:sp>
          <p:nvSpPr>
            <p:cNvPr id="95" name="Freeform 54"/>
            <p:cNvSpPr>
              <a:spLocks/>
            </p:cNvSpPr>
            <p:nvPr/>
          </p:nvSpPr>
          <p:spPr bwMode="auto">
            <a:xfrm>
              <a:off x="792" y="2893"/>
              <a:ext cx="1106" cy="112"/>
            </a:xfrm>
            <a:custGeom>
              <a:avLst/>
              <a:gdLst/>
              <a:ahLst/>
              <a:cxnLst>
                <a:cxn ang="0">
                  <a:pos x="112" y="112"/>
                </a:cxn>
                <a:cxn ang="0">
                  <a:pos x="208" y="16"/>
                </a:cxn>
                <a:cxn ang="0">
                  <a:pos x="976" y="16"/>
                </a:cxn>
                <a:cxn ang="0">
                  <a:pos x="880" y="112"/>
                </a:cxn>
                <a:cxn ang="0">
                  <a:pos x="112" y="112"/>
                </a:cxn>
              </a:cxnLst>
              <a:rect l="0" t="0" r="r" b="b"/>
              <a:pathLst>
                <a:path w="1088" h="112">
                  <a:moveTo>
                    <a:pt x="112" y="112"/>
                  </a:moveTo>
                  <a:cubicBezTo>
                    <a:pt x="0" y="96"/>
                    <a:pt x="64" y="32"/>
                    <a:pt x="208" y="16"/>
                  </a:cubicBezTo>
                  <a:cubicBezTo>
                    <a:pt x="352" y="0"/>
                    <a:pt x="864" y="0"/>
                    <a:pt x="976" y="16"/>
                  </a:cubicBezTo>
                  <a:cubicBezTo>
                    <a:pt x="1088" y="32"/>
                    <a:pt x="1024" y="96"/>
                    <a:pt x="880" y="112"/>
                  </a:cubicBezTo>
                  <a:lnTo>
                    <a:pt x="112" y="112"/>
                  </a:lnTo>
                  <a:close/>
                </a:path>
              </a:pathLst>
            </a:custGeom>
            <a:gradFill rotWithShape="1">
              <a:gsLst>
                <a:gs pos="0">
                  <a:srgbClr val="5F5F5F"/>
                </a:gs>
                <a:gs pos="100000">
                  <a:schemeClr val="tx1"/>
                </a:gs>
              </a:gsLst>
              <a:lin ang="5400000" scaled="1"/>
            </a:gradFill>
            <a:ln w="9525">
              <a:noFill/>
              <a:round/>
              <a:headEnd/>
              <a:tailEnd/>
            </a:ln>
            <a:effectLst>
              <a:prstShdw prst="shdw17" dist="17961" dir="2700000">
                <a:schemeClr val="tx1">
                  <a:gamma/>
                  <a:shade val="60000"/>
                  <a:invGamma/>
                </a:schemeClr>
              </a:prstShdw>
            </a:effectLst>
          </p:spPr>
          <p:txBody>
            <a:bodyPr/>
            <a:lstStyle/>
            <a:p>
              <a:pPr algn="ctr">
                <a:defRPr/>
              </a:pPr>
              <a:endParaRPr lang="en-US">
                <a:cs typeface="+mn-cs"/>
              </a:endParaRPr>
            </a:p>
          </p:txBody>
        </p:sp>
        <p:sp>
          <p:nvSpPr>
            <p:cNvPr id="96" name="Freeform 55"/>
            <p:cNvSpPr>
              <a:spLocks/>
            </p:cNvSpPr>
            <p:nvPr/>
          </p:nvSpPr>
          <p:spPr bwMode="auto">
            <a:xfrm>
              <a:off x="1752" y="2850"/>
              <a:ext cx="193" cy="127"/>
            </a:xfrm>
            <a:custGeom>
              <a:avLst/>
              <a:gdLst>
                <a:gd name="T0" fmla="*/ 163 w 193"/>
                <a:gd name="T1" fmla="*/ 127 h 127"/>
                <a:gd name="T2" fmla="*/ 182 w 193"/>
                <a:gd name="T3" fmla="*/ 48 h 127"/>
                <a:gd name="T4" fmla="*/ 96 w 193"/>
                <a:gd name="T5" fmla="*/ 17 h 127"/>
                <a:gd name="T6" fmla="*/ 0 w 193"/>
                <a:gd name="T7" fmla="*/ 45 h 127"/>
                <a:gd name="T8" fmla="*/ 0 60000 65536"/>
                <a:gd name="T9" fmla="*/ 0 60000 65536"/>
                <a:gd name="T10" fmla="*/ 0 60000 65536"/>
                <a:gd name="T11" fmla="*/ 0 60000 65536"/>
                <a:gd name="T12" fmla="*/ 0 w 193"/>
                <a:gd name="T13" fmla="*/ 0 h 127"/>
                <a:gd name="T14" fmla="*/ 193 w 193"/>
                <a:gd name="T15" fmla="*/ 127 h 127"/>
              </a:gdLst>
              <a:ahLst/>
              <a:cxnLst>
                <a:cxn ang="T8">
                  <a:pos x="T0" y="T1"/>
                </a:cxn>
                <a:cxn ang="T9">
                  <a:pos x="T2" y="T3"/>
                </a:cxn>
                <a:cxn ang="T10">
                  <a:pos x="T4" y="T5"/>
                </a:cxn>
                <a:cxn ang="T11">
                  <a:pos x="T6" y="T7"/>
                </a:cxn>
              </a:cxnLst>
              <a:rect l="T12" t="T13" r="T14" b="T15"/>
              <a:pathLst>
                <a:path w="193" h="127">
                  <a:moveTo>
                    <a:pt x="163" y="127"/>
                  </a:moveTo>
                  <a:cubicBezTo>
                    <a:pt x="157" y="116"/>
                    <a:pt x="193" y="66"/>
                    <a:pt x="182" y="48"/>
                  </a:cubicBezTo>
                  <a:cubicBezTo>
                    <a:pt x="171" y="30"/>
                    <a:pt x="126" y="17"/>
                    <a:pt x="96" y="17"/>
                  </a:cubicBezTo>
                  <a:cubicBezTo>
                    <a:pt x="30" y="22"/>
                    <a:pt x="12" y="0"/>
                    <a:pt x="0" y="45"/>
                  </a:cubicBezTo>
                </a:path>
              </a:pathLst>
            </a:custGeom>
            <a:noFill/>
            <a:ln w="9525">
              <a:solidFill>
                <a:schemeClr val="tx1"/>
              </a:solidFill>
              <a:round/>
              <a:headEnd/>
              <a:tailEnd/>
            </a:ln>
          </p:spPr>
          <p:txBody>
            <a:bodyPr/>
            <a:lstStyle/>
            <a:p>
              <a:pPr algn="ctr"/>
              <a:endParaRPr lang="en-US"/>
            </a:p>
          </p:txBody>
        </p:sp>
        <p:sp>
          <p:nvSpPr>
            <p:cNvPr id="97" name="Freeform 56"/>
            <p:cNvSpPr>
              <a:spLocks/>
            </p:cNvSpPr>
            <p:nvPr/>
          </p:nvSpPr>
          <p:spPr bwMode="auto">
            <a:xfrm>
              <a:off x="798" y="2875"/>
              <a:ext cx="1088" cy="112"/>
            </a:xfrm>
            <a:custGeom>
              <a:avLst/>
              <a:gdLst>
                <a:gd name="T0" fmla="*/ 112 w 1088"/>
                <a:gd name="T1" fmla="*/ 112 h 112"/>
                <a:gd name="T2" fmla="*/ 208 w 1088"/>
                <a:gd name="T3" fmla="*/ 16 h 112"/>
                <a:gd name="T4" fmla="*/ 976 w 1088"/>
                <a:gd name="T5" fmla="*/ 16 h 112"/>
                <a:gd name="T6" fmla="*/ 880 w 1088"/>
                <a:gd name="T7" fmla="*/ 112 h 112"/>
                <a:gd name="T8" fmla="*/ 112 w 1088"/>
                <a:gd name="T9" fmla="*/ 112 h 112"/>
                <a:gd name="T10" fmla="*/ 0 60000 65536"/>
                <a:gd name="T11" fmla="*/ 0 60000 65536"/>
                <a:gd name="T12" fmla="*/ 0 60000 65536"/>
                <a:gd name="T13" fmla="*/ 0 60000 65536"/>
                <a:gd name="T14" fmla="*/ 0 60000 65536"/>
                <a:gd name="T15" fmla="*/ 0 w 1088"/>
                <a:gd name="T16" fmla="*/ 0 h 112"/>
                <a:gd name="T17" fmla="*/ 1088 w 1088"/>
                <a:gd name="T18" fmla="*/ 112 h 112"/>
              </a:gdLst>
              <a:ahLst/>
              <a:cxnLst>
                <a:cxn ang="T10">
                  <a:pos x="T0" y="T1"/>
                </a:cxn>
                <a:cxn ang="T11">
                  <a:pos x="T2" y="T3"/>
                </a:cxn>
                <a:cxn ang="T12">
                  <a:pos x="T4" y="T5"/>
                </a:cxn>
                <a:cxn ang="T13">
                  <a:pos x="T6" y="T7"/>
                </a:cxn>
                <a:cxn ang="T14">
                  <a:pos x="T8" y="T9"/>
                </a:cxn>
              </a:cxnLst>
              <a:rect l="T15" t="T16" r="T17" b="T18"/>
              <a:pathLst>
                <a:path w="1088" h="112">
                  <a:moveTo>
                    <a:pt x="112" y="112"/>
                  </a:moveTo>
                  <a:cubicBezTo>
                    <a:pt x="0" y="96"/>
                    <a:pt x="64" y="32"/>
                    <a:pt x="208" y="16"/>
                  </a:cubicBezTo>
                  <a:cubicBezTo>
                    <a:pt x="352" y="0"/>
                    <a:pt x="864" y="0"/>
                    <a:pt x="976" y="16"/>
                  </a:cubicBezTo>
                  <a:cubicBezTo>
                    <a:pt x="1088" y="32"/>
                    <a:pt x="1024" y="96"/>
                    <a:pt x="880" y="112"/>
                  </a:cubicBezTo>
                  <a:lnTo>
                    <a:pt x="112" y="112"/>
                  </a:lnTo>
                  <a:close/>
                </a:path>
              </a:pathLst>
            </a:custGeom>
            <a:gradFill rotWithShape="1">
              <a:gsLst>
                <a:gs pos="0">
                  <a:srgbClr val="C0C0C0"/>
                </a:gs>
                <a:gs pos="100000">
                  <a:srgbClr val="5F5F5F"/>
                </a:gs>
              </a:gsLst>
              <a:lin ang="5400000" scaled="1"/>
            </a:gradFill>
            <a:ln w="9525">
              <a:noFill/>
              <a:round/>
              <a:headEnd/>
              <a:tailEnd/>
            </a:ln>
            <a:effectLst>
              <a:prstShdw prst="shdw17" dist="17961" dir="2700000">
                <a:srgbClr val="393939"/>
              </a:prstShdw>
            </a:effectLst>
          </p:spPr>
          <p:txBody>
            <a:bodyPr/>
            <a:lstStyle/>
            <a:p>
              <a:pPr algn="ctr"/>
              <a:endParaRPr lang="en-US"/>
            </a:p>
          </p:txBody>
        </p:sp>
        <p:sp>
          <p:nvSpPr>
            <p:cNvPr id="98" name="Freeform 57"/>
            <p:cNvSpPr>
              <a:spLocks/>
            </p:cNvSpPr>
            <p:nvPr/>
          </p:nvSpPr>
          <p:spPr bwMode="auto">
            <a:xfrm>
              <a:off x="834" y="2867"/>
              <a:ext cx="1008" cy="104"/>
            </a:xfrm>
            <a:custGeom>
              <a:avLst/>
              <a:gdLst>
                <a:gd name="T0" fmla="*/ 19 w 1088"/>
                <a:gd name="T1" fmla="*/ 20 h 112"/>
                <a:gd name="T2" fmla="*/ 36 w 1088"/>
                <a:gd name="T3" fmla="*/ 7 h 112"/>
                <a:gd name="T4" fmla="*/ 168 w 1088"/>
                <a:gd name="T5" fmla="*/ 7 h 112"/>
                <a:gd name="T6" fmla="*/ 151 w 1088"/>
                <a:gd name="T7" fmla="*/ 20 h 112"/>
                <a:gd name="T8" fmla="*/ 19 w 1088"/>
                <a:gd name="T9" fmla="*/ 20 h 112"/>
                <a:gd name="T10" fmla="*/ 0 60000 65536"/>
                <a:gd name="T11" fmla="*/ 0 60000 65536"/>
                <a:gd name="T12" fmla="*/ 0 60000 65536"/>
                <a:gd name="T13" fmla="*/ 0 60000 65536"/>
                <a:gd name="T14" fmla="*/ 0 60000 65536"/>
                <a:gd name="T15" fmla="*/ 0 w 1088"/>
                <a:gd name="T16" fmla="*/ 0 h 112"/>
                <a:gd name="T17" fmla="*/ 1088 w 1088"/>
                <a:gd name="T18" fmla="*/ 112 h 112"/>
              </a:gdLst>
              <a:ahLst/>
              <a:cxnLst>
                <a:cxn ang="T10">
                  <a:pos x="T0" y="T1"/>
                </a:cxn>
                <a:cxn ang="T11">
                  <a:pos x="T2" y="T3"/>
                </a:cxn>
                <a:cxn ang="T12">
                  <a:pos x="T4" y="T5"/>
                </a:cxn>
                <a:cxn ang="T13">
                  <a:pos x="T6" y="T7"/>
                </a:cxn>
                <a:cxn ang="T14">
                  <a:pos x="T8" y="T9"/>
                </a:cxn>
              </a:cxnLst>
              <a:rect l="T15" t="T16" r="T17" b="T18"/>
              <a:pathLst>
                <a:path w="1088" h="112">
                  <a:moveTo>
                    <a:pt x="112" y="112"/>
                  </a:moveTo>
                  <a:cubicBezTo>
                    <a:pt x="0" y="96"/>
                    <a:pt x="64" y="32"/>
                    <a:pt x="208" y="16"/>
                  </a:cubicBezTo>
                  <a:cubicBezTo>
                    <a:pt x="352" y="0"/>
                    <a:pt x="864" y="0"/>
                    <a:pt x="976" y="16"/>
                  </a:cubicBezTo>
                  <a:cubicBezTo>
                    <a:pt x="1088" y="32"/>
                    <a:pt x="1024" y="96"/>
                    <a:pt x="880" y="112"/>
                  </a:cubicBezTo>
                  <a:lnTo>
                    <a:pt x="112" y="112"/>
                  </a:lnTo>
                  <a:close/>
                </a:path>
              </a:pathLst>
            </a:custGeom>
            <a:gradFill rotWithShape="1">
              <a:gsLst>
                <a:gs pos="0">
                  <a:srgbClr val="EAEAEA">
                    <a:alpha val="81000"/>
                  </a:srgbClr>
                </a:gs>
                <a:gs pos="100000">
                  <a:srgbClr val="C0C0C0">
                    <a:alpha val="50998"/>
                  </a:srgbClr>
                </a:gs>
              </a:gsLst>
              <a:lin ang="5400000" scaled="1"/>
            </a:gradFill>
            <a:ln w="9525">
              <a:solidFill>
                <a:srgbClr val="EAEAEA"/>
              </a:solidFill>
              <a:round/>
              <a:headEnd/>
              <a:tailEnd/>
            </a:ln>
          </p:spPr>
          <p:txBody>
            <a:bodyPr/>
            <a:lstStyle/>
            <a:p>
              <a:pPr algn="ctr"/>
              <a:endParaRPr lang="en-US"/>
            </a:p>
          </p:txBody>
        </p:sp>
        <p:grpSp>
          <p:nvGrpSpPr>
            <p:cNvPr id="99" name="Group 58"/>
            <p:cNvGrpSpPr>
              <a:grpSpLocks/>
            </p:cNvGrpSpPr>
            <p:nvPr/>
          </p:nvGrpSpPr>
          <p:grpSpPr bwMode="auto">
            <a:xfrm>
              <a:off x="930" y="2899"/>
              <a:ext cx="804" cy="36"/>
              <a:chOff x="2244" y="3534"/>
              <a:chExt cx="804" cy="36"/>
            </a:xfrm>
          </p:grpSpPr>
          <p:sp>
            <p:nvSpPr>
              <p:cNvPr id="108" name="Line 59"/>
              <p:cNvSpPr>
                <a:spLocks noChangeShapeType="1"/>
              </p:cNvSpPr>
              <p:nvPr/>
            </p:nvSpPr>
            <p:spPr bwMode="auto">
              <a:xfrm>
                <a:off x="2244" y="3570"/>
                <a:ext cx="724" cy="0"/>
              </a:xfrm>
              <a:prstGeom prst="line">
                <a:avLst/>
              </a:prstGeom>
              <a:noFill/>
              <a:ln w="9525">
                <a:solidFill>
                  <a:srgbClr val="B2B2B2"/>
                </a:solidFill>
                <a:round/>
                <a:headEnd/>
                <a:tailEnd/>
              </a:ln>
              <a:effectLst>
                <a:outerShdw dist="17961" dir="2700000" algn="ctr" rotWithShape="0">
                  <a:srgbClr val="EAEAEA">
                    <a:alpha val="50000"/>
                  </a:srgbClr>
                </a:outerShdw>
              </a:effectLst>
            </p:spPr>
            <p:txBody>
              <a:bodyPr/>
              <a:lstStyle/>
              <a:p>
                <a:pPr algn="ctr">
                  <a:defRPr/>
                </a:pPr>
                <a:endParaRPr lang="en-US">
                  <a:cs typeface="+mn-cs"/>
                </a:endParaRPr>
              </a:p>
            </p:txBody>
          </p:sp>
          <p:sp>
            <p:nvSpPr>
              <p:cNvPr id="109" name="Line 60"/>
              <p:cNvSpPr>
                <a:spLocks noChangeShapeType="1"/>
              </p:cNvSpPr>
              <p:nvPr/>
            </p:nvSpPr>
            <p:spPr bwMode="auto">
              <a:xfrm>
                <a:off x="2290" y="3552"/>
                <a:ext cx="724" cy="0"/>
              </a:xfrm>
              <a:prstGeom prst="line">
                <a:avLst/>
              </a:prstGeom>
              <a:noFill/>
              <a:ln w="9525">
                <a:solidFill>
                  <a:srgbClr val="B2B2B2"/>
                </a:solidFill>
                <a:round/>
                <a:headEnd/>
                <a:tailEnd/>
              </a:ln>
              <a:effectLst>
                <a:outerShdw dist="17961" dir="2700000" algn="ctr" rotWithShape="0">
                  <a:srgbClr val="EAEAEA">
                    <a:alpha val="50000"/>
                  </a:srgbClr>
                </a:outerShdw>
              </a:effectLst>
            </p:spPr>
            <p:txBody>
              <a:bodyPr/>
              <a:lstStyle/>
              <a:p>
                <a:pPr algn="ctr">
                  <a:defRPr/>
                </a:pPr>
                <a:endParaRPr lang="en-US">
                  <a:cs typeface="+mn-cs"/>
                </a:endParaRPr>
              </a:p>
            </p:txBody>
          </p:sp>
          <p:sp>
            <p:nvSpPr>
              <p:cNvPr id="110" name="Line 61"/>
              <p:cNvSpPr>
                <a:spLocks noChangeShapeType="1"/>
              </p:cNvSpPr>
              <p:nvPr/>
            </p:nvSpPr>
            <p:spPr bwMode="auto">
              <a:xfrm>
                <a:off x="2325" y="3534"/>
                <a:ext cx="723" cy="0"/>
              </a:xfrm>
              <a:prstGeom prst="line">
                <a:avLst/>
              </a:prstGeom>
              <a:noFill/>
              <a:ln w="9525">
                <a:solidFill>
                  <a:srgbClr val="B2B2B2"/>
                </a:solidFill>
                <a:round/>
                <a:headEnd/>
                <a:tailEnd/>
              </a:ln>
              <a:effectLst>
                <a:outerShdw dist="17961" dir="2700000" algn="ctr" rotWithShape="0">
                  <a:srgbClr val="EAEAEA">
                    <a:alpha val="50000"/>
                  </a:srgbClr>
                </a:outerShdw>
              </a:effectLst>
            </p:spPr>
            <p:txBody>
              <a:bodyPr/>
              <a:lstStyle/>
              <a:p>
                <a:pPr algn="ctr">
                  <a:defRPr/>
                </a:pPr>
                <a:endParaRPr lang="en-US">
                  <a:cs typeface="+mn-cs"/>
                </a:endParaRPr>
              </a:p>
            </p:txBody>
          </p:sp>
        </p:grpSp>
        <p:grpSp>
          <p:nvGrpSpPr>
            <p:cNvPr id="100" name="Group 62"/>
            <p:cNvGrpSpPr>
              <a:grpSpLocks/>
            </p:cNvGrpSpPr>
            <p:nvPr/>
          </p:nvGrpSpPr>
          <p:grpSpPr bwMode="auto">
            <a:xfrm>
              <a:off x="1782" y="2964"/>
              <a:ext cx="230" cy="167"/>
              <a:chOff x="1782" y="2964"/>
              <a:chExt cx="230" cy="167"/>
            </a:xfrm>
          </p:grpSpPr>
          <p:sp>
            <p:nvSpPr>
              <p:cNvPr id="101" name="Freeform 63"/>
              <p:cNvSpPr>
                <a:spLocks/>
              </p:cNvSpPr>
              <p:nvPr/>
            </p:nvSpPr>
            <p:spPr bwMode="auto">
              <a:xfrm>
                <a:off x="1782" y="2982"/>
                <a:ext cx="230" cy="149"/>
              </a:xfrm>
              <a:custGeom>
                <a:avLst/>
                <a:gdLst/>
                <a:ahLst/>
                <a:cxnLst>
                  <a:cxn ang="0">
                    <a:pos x="55" y="0"/>
                  </a:cxn>
                  <a:cxn ang="0">
                    <a:pos x="20" y="147"/>
                  </a:cxn>
                  <a:cxn ang="0">
                    <a:pos x="177" y="150"/>
                  </a:cxn>
                  <a:cxn ang="0">
                    <a:pos x="178" y="0"/>
                  </a:cxn>
                  <a:cxn ang="0">
                    <a:pos x="55" y="0"/>
                  </a:cxn>
                </a:cxnLst>
                <a:rect l="0" t="0" r="r" b="b"/>
                <a:pathLst>
                  <a:path w="206" h="167">
                    <a:moveTo>
                      <a:pt x="55" y="0"/>
                    </a:moveTo>
                    <a:cubicBezTo>
                      <a:pt x="29" y="25"/>
                      <a:pt x="0" y="122"/>
                      <a:pt x="20" y="147"/>
                    </a:cubicBezTo>
                    <a:cubicBezTo>
                      <a:pt x="49" y="167"/>
                      <a:pt x="148" y="162"/>
                      <a:pt x="177" y="150"/>
                    </a:cubicBezTo>
                    <a:cubicBezTo>
                      <a:pt x="206" y="138"/>
                      <a:pt x="202" y="24"/>
                      <a:pt x="178" y="0"/>
                    </a:cubicBezTo>
                    <a:lnTo>
                      <a:pt x="55" y="0"/>
                    </a:lnTo>
                    <a:close/>
                  </a:path>
                </a:pathLst>
              </a:custGeom>
              <a:gradFill rotWithShape="1">
                <a:gsLst>
                  <a:gs pos="0">
                    <a:srgbClr val="5F5F5F"/>
                  </a:gs>
                  <a:gs pos="100000">
                    <a:schemeClr val="tx1"/>
                  </a:gs>
                </a:gsLst>
                <a:lin ang="5400000" scaled="1"/>
              </a:gradFill>
              <a:ln w="9525">
                <a:noFill/>
                <a:round/>
                <a:headEnd/>
                <a:tailEnd/>
              </a:ln>
              <a:effectLst>
                <a:prstShdw prst="shdw17" dist="17961" dir="2700000">
                  <a:schemeClr val="tx1">
                    <a:gamma/>
                    <a:shade val="60000"/>
                    <a:invGamma/>
                  </a:schemeClr>
                </a:prstShdw>
              </a:effectLst>
            </p:spPr>
            <p:txBody>
              <a:bodyPr/>
              <a:lstStyle/>
              <a:p>
                <a:pPr algn="ctr">
                  <a:defRPr/>
                </a:pPr>
                <a:endParaRPr lang="en-US">
                  <a:cs typeface="+mn-cs"/>
                </a:endParaRPr>
              </a:p>
            </p:txBody>
          </p:sp>
          <p:sp>
            <p:nvSpPr>
              <p:cNvPr id="102" name="Freeform 64"/>
              <p:cNvSpPr>
                <a:spLocks/>
              </p:cNvSpPr>
              <p:nvPr/>
            </p:nvSpPr>
            <p:spPr bwMode="auto">
              <a:xfrm>
                <a:off x="1809" y="2966"/>
                <a:ext cx="197" cy="130"/>
              </a:xfrm>
              <a:custGeom>
                <a:avLst/>
                <a:gdLst>
                  <a:gd name="T0" fmla="*/ 0 w 1088"/>
                  <a:gd name="T1" fmla="*/ 3452 h 112"/>
                  <a:gd name="T2" fmla="*/ 0 w 1088"/>
                  <a:gd name="T3" fmla="*/ 519 h 112"/>
                  <a:gd name="T4" fmla="*/ 0 w 1088"/>
                  <a:gd name="T5" fmla="*/ 519 h 112"/>
                  <a:gd name="T6" fmla="*/ 0 w 1088"/>
                  <a:gd name="T7" fmla="*/ 3452 h 112"/>
                  <a:gd name="T8" fmla="*/ 0 w 1088"/>
                  <a:gd name="T9" fmla="*/ 3452 h 112"/>
                  <a:gd name="T10" fmla="*/ 0 60000 65536"/>
                  <a:gd name="T11" fmla="*/ 0 60000 65536"/>
                  <a:gd name="T12" fmla="*/ 0 60000 65536"/>
                  <a:gd name="T13" fmla="*/ 0 60000 65536"/>
                  <a:gd name="T14" fmla="*/ 0 60000 65536"/>
                  <a:gd name="T15" fmla="*/ 0 w 1088"/>
                  <a:gd name="T16" fmla="*/ 0 h 112"/>
                  <a:gd name="T17" fmla="*/ 1088 w 1088"/>
                  <a:gd name="T18" fmla="*/ 112 h 112"/>
                </a:gdLst>
                <a:ahLst/>
                <a:cxnLst>
                  <a:cxn ang="T10">
                    <a:pos x="T0" y="T1"/>
                  </a:cxn>
                  <a:cxn ang="T11">
                    <a:pos x="T2" y="T3"/>
                  </a:cxn>
                  <a:cxn ang="T12">
                    <a:pos x="T4" y="T5"/>
                  </a:cxn>
                  <a:cxn ang="T13">
                    <a:pos x="T6" y="T7"/>
                  </a:cxn>
                  <a:cxn ang="T14">
                    <a:pos x="T8" y="T9"/>
                  </a:cxn>
                </a:cxnLst>
                <a:rect l="T15" t="T16" r="T17" b="T18"/>
                <a:pathLst>
                  <a:path w="1088" h="112">
                    <a:moveTo>
                      <a:pt x="112" y="112"/>
                    </a:moveTo>
                    <a:cubicBezTo>
                      <a:pt x="0" y="96"/>
                      <a:pt x="64" y="32"/>
                      <a:pt x="208" y="16"/>
                    </a:cubicBezTo>
                    <a:cubicBezTo>
                      <a:pt x="352" y="0"/>
                      <a:pt x="864" y="0"/>
                      <a:pt x="976" y="16"/>
                    </a:cubicBezTo>
                    <a:cubicBezTo>
                      <a:pt x="1088" y="32"/>
                      <a:pt x="1024" y="96"/>
                      <a:pt x="880" y="112"/>
                    </a:cubicBezTo>
                    <a:lnTo>
                      <a:pt x="112" y="112"/>
                    </a:lnTo>
                    <a:close/>
                  </a:path>
                </a:pathLst>
              </a:custGeom>
              <a:gradFill rotWithShape="1">
                <a:gsLst>
                  <a:gs pos="0">
                    <a:srgbClr val="C0C0C0"/>
                  </a:gs>
                  <a:gs pos="100000">
                    <a:srgbClr val="5F5F5F"/>
                  </a:gs>
                </a:gsLst>
                <a:lin ang="5400000" scaled="1"/>
              </a:gradFill>
              <a:ln w="9525">
                <a:noFill/>
                <a:round/>
                <a:headEnd/>
                <a:tailEnd/>
              </a:ln>
              <a:effectLst>
                <a:prstShdw prst="shdw17" dist="17961" dir="2700000">
                  <a:srgbClr val="393939"/>
                </a:prstShdw>
              </a:effectLst>
            </p:spPr>
            <p:txBody>
              <a:bodyPr/>
              <a:lstStyle/>
              <a:p>
                <a:pPr algn="ctr"/>
                <a:endParaRPr lang="en-US"/>
              </a:p>
            </p:txBody>
          </p:sp>
          <p:sp>
            <p:nvSpPr>
              <p:cNvPr id="103" name="Freeform 65"/>
              <p:cNvSpPr>
                <a:spLocks/>
              </p:cNvSpPr>
              <p:nvPr/>
            </p:nvSpPr>
            <p:spPr bwMode="auto">
              <a:xfrm>
                <a:off x="1817" y="2964"/>
                <a:ext cx="176" cy="99"/>
              </a:xfrm>
              <a:custGeom>
                <a:avLst/>
                <a:gdLst>
                  <a:gd name="T0" fmla="*/ 0 w 1088"/>
                  <a:gd name="T1" fmla="*/ 7 h 112"/>
                  <a:gd name="T2" fmla="*/ 0 w 1088"/>
                  <a:gd name="T3" fmla="*/ 4 h 112"/>
                  <a:gd name="T4" fmla="*/ 0 w 1088"/>
                  <a:gd name="T5" fmla="*/ 4 h 112"/>
                  <a:gd name="T6" fmla="*/ 0 w 1088"/>
                  <a:gd name="T7" fmla="*/ 7 h 112"/>
                  <a:gd name="T8" fmla="*/ 0 w 1088"/>
                  <a:gd name="T9" fmla="*/ 7 h 112"/>
                  <a:gd name="T10" fmla="*/ 0 60000 65536"/>
                  <a:gd name="T11" fmla="*/ 0 60000 65536"/>
                  <a:gd name="T12" fmla="*/ 0 60000 65536"/>
                  <a:gd name="T13" fmla="*/ 0 60000 65536"/>
                  <a:gd name="T14" fmla="*/ 0 60000 65536"/>
                  <a:gd name="T15" fmla="*/ 0 w 1088"/>
                  <a:gd name="T16" fmla="*/ 0 h 112"/>
                  <a:gd name="T17" fmla="*/ 1088 w 1088"/>
                  <a:gd name="T18" fmla="*/ 112 h 112"/>
                </a:gdLst>
                <a:ahLst/>
                <a:cxnLst>
                  <a:cxn ang="T10">
                    <a:pos x="T0" y="T1"/>
                  </a:cxn>
                  <a:cxn ang="T11">
                    <a:pos x="T2" y="T3"/>
                  </a:cxn>
                  <a:cxn ang="T12">
                    <a:pos x="T4" y="T5"/>
                  </a:cxn>
                  <a:cxn ang="T13">
                    <a:pos x="T6" y="T7"/>
                  </a:cxn>
                  <a:cxn ang="T14">
                    <a:pos x="T8" y="T9"/>
                  </a:cxn>
                </a:cxnLst>
                <a:rect l="T15" t="T16" r="T17" b="T18"/>
                <a:pathLst>
                  <a:path w="1088" h="112">
                    <a:moveTo>
                      <a:pt x="112" y="112"/>
                    </a:moveTo>
                    <a:cubicBezTo>
                      <a:pt x="0" y="96"/>
                      <a:pt x="64" y="32"/>
                      <a:pt x="208" y="16"/>
                    </a:cubicBezTo>
                    <a:cubicBezTo>
                      <a:pt x="352" y="0"/>
                      <a:pt x="864" y="0"/>
                      <a:pt x="976" y="16"/>
                    </a:cubicBezTo>
                    <a:cubicBezTo>
                      <a:pt x="1088" y="32"/>
                      <a:pt x="1024" y="96"/>
                      <a:pt x="880" y="112"/>
                    </a:cubicBezTo>
                    <a:lnTo>
                      <a:pt x="112" y="112"/>
                    </a:lnTo>
                    <a:close/>
                  </a:path>
                </a:pathLst>
              </a:custGeom>
              <a:gradFill rotWithShape="1">
                <a:gsLst>
                  <a:gs pos="0">
                    <a:srgbClr val="EAEAEA">
                      <a:alpha val="81000"/>
                    </a:srgbClr>
                  </a:gs>
                  <a:gs pos="100000">
                    <a:srgbClr val="5F5F5F"/>
                  </a:gs>
                </a:gsLst>
                <a:lin ang="5400000" scaled="1"/>
              </a:gradFill>
              <a:ln w="9525">
                <a:solidFill>
                  <a:srgbClr val="EAEAEA"/>
                </a:solidFill>
                <a:round/>
                <a:headEnd/>
                <a:tailEnd/>
              </a:ln>
            </p:spPr>
            <p:txBody>
              <a:bodyPr/>
              <a:lstStyle/>
              <a:p>
                <a:pPr algn="ctr"/>
                <a:endParaRPr lang="en-US"/>
              </a:p>
            </p:txBody>
          </p:sp>
          <p:sp>
            <p:nvSpPr>
              <p:cNvPr id="104" name="Line 66"/>
              <p:cNvSpPr>
                <a:spLocks noChangeShapeType="1"/>
              </p:cNvSpPr>
              <p:nvPr/>
            </p:nvSpPr>
            <p:spPr bwMode="auto">
              <a:xfrm flipH="1">
                <a:off x="1901" y="2967"/>
                <a:ext cx="10" cy="47"/>
              </a:xfrm>
              <a:prstGeom prst="line">
                <a:avLst/>
              </a:prstGeom>
              <a:noFill/>
              <a:ln w="9525">
                <a:solidFill>
                  <a:schemeClr val="bg1"/>
                </a:solidFill>
                <a:round/>
                <a:headEnd/>
                <a:tailEnd/>
              </a:ln>
            </p:spPr>
            <p:txBody>
              <a:bodyPr/>
              <a:lstStyle/>
              <a:p>
                <a:endParaRPr lang="en-US"/>
              </a:p>
            </p:txBody>
          </p:sp>
          <p:sp>
            <p:nvSpPr>
              <p:cNvPr id="105" name="Line 67"/>
              <p:cNvSpPr>
                <a:spLocks noChangeShapeType="1"/>
              </p:cNvSpPr>
              <p:nvPr/>
            </p:nvSpPr>
            <p:spPr bwMode="auto">
              <a:xfrm>
                <a:off x="1835" y="3009"/>
                <a:ext cx="145" cy="1"/>
              </a:xfrm>
              <a:prstGeom prst="line">
                <a:avLst/>
              </a:prstGeom>
              <a:noFill/>
              <a:ln w="9525">
                <a:solidFill>
                  <a:schemeClr val="bg1"/>
                </a:solidFill>
                <a:round/>
                <a:headEnd/>
                <a:tailEnd/>
              </a:ln>
            </p:spPr>
            <p:txBody>
              <a:bodyPr/>
              <a:lstStyle/>
              <a:p>
                <a:endParaRPr lang="en-US"/>
              </a:p>
            </p:txBody>
          </p:sp>
          <p:sp>
            <p:nvSpPr>
              <p:cNvPr id="106" name="Freeform 68"/>
              <p:cNvSpPr>
                <a:spLocks/>
              </p:cNvSpPr>
              <p:nvPr/>
            </p:nvSpPr>
            <p:spPr bwMode="auto">
              <a:xfrm>
                <a:off x="1831" y="3012"/>
                <a:ext cx="152" cy="47"/>
              </a:xfrm>
              <a:custGeom>
                <a:avLst/>
                <a:gdLst>
                  <a:gd name="T0" fmla="*/ 1 w 236"/>
                  <a:gd name="T1" fmla="*/ 0 h 69"/>
                  <a:gd name="T2" fmla="*/ 1 w 236"/>
                  <a:gd name="T3" fmla="*/ 0 h 69"/>
                  <a:gd name="T4" fmla="*/ 1 w 236"/>
                  <a:gd name="T5" fmla="*/ 1 h 69"/>
                  <a:gd name="T6" fmla="*/ 1 w 236"/>
                  <a:gd name="T7" fmla="*/ 1 h 69"/>
                  <a:gd name="T8" fmla="*/ 1 w 236"/>
                  <a:gd name="T9" fmla="*/ 0 h 69"/>
                  <a:gd name="T10" fmla="*/ 0 60000 65536"/>
                  <a:gd name="T11" fmla="*/ 0 60000 65536"/>
                  <a:gd name="T12" fmla="*/ 0 60000 65536"/>
                  <a:gd name="T13" fmla="*/ 0 60000 65536"/>
                  <a:gd name="T14" fmla="*/ 0 60000 65536"/>
                  <a:gd name="T15" fmla="*/ 0 w 236"/>
                  <a:gd name="T16" fmla="*/ 0 h 69"/>
                  <a:gd name="T17" fmla="*/ 236 w 236"/>
                  <a:gd name="T18" fmla="*/ 69 h 69"/>
                </a:gdLst>
                <a:ahLst/>
                <a:cxnLst>
                  <a:cxn ang="T10">
                    <a:pos x="T0" y="T1"/>
                  </a:cxn>
                  <a:cxn ang="T11">
                    <a:pos x="T2" y="T3"/>
                  </a:cxn>
                  <a:cxn ang="T12">
                    <a:pos x="T4" y="T5"/>
                  </a:cxn>
                  <a:cxn ang="T13">
                    <a:pos x="T6" y="T7"/>
                  </a:cxn>
                  <a:cxn ang="T14">
                    <a:pos x="T8" y="T9"/>
                  </a:cxn>
                </a:cxnLst>
                <a:rect l="T15" t="T16" r="T17" b="T18"/>
                <a:pathLst>
                  <a:path w="236" h="69">
                    <a:moveTo>
                      <a:pt x="16" y="0"/>
                    </a:moveTo>
                    <a:lnTo>
                      <a:pt x="208" y="0"/>
                    </a:lnTo>
                    <a:cubicBezTo>
                      <a:pt x="236" y="12"/>
                      <a:pt x="217" y="58"/>
                      <a:pt x="187" y="69"/>
                    </a:cubicBezTo>
                    <a:lnTo>
                      <a:pt x="28" y="66"/>
                    </a:lnTo>
                    <a:cubicBezTo>
                      <a:pt x="0" y="54"/>
                      <a:pt x="18" y="14"/>
                      <a:pt x="16" y="0"/>
                    </a:cubicBezTo>
                    <a:close/>
                  </a:path>
                </a:pathLst>
              </a:custGeom>
              <a:gradFill rotWithShape="1">
                <a:gsLst>
                  <a:gs pos="0">
                    <a:srgbClr val="4CB6FB">
                      <a:alpha val="51999"/>
                    </a:srgbClr>
                  </a:gs>
                  <a:gs pos="100000">
                    <a:srgbClr val="235474">
                      <a:alpha val="73000"/>
                    </a:srgbClr>
                  </a:gs>
                </a:gsLst>
                <a:lin ang="5400000" scaled="1"/>
              </a:gradFill>
              <a:ln w="9525">
                <a:noFill/>
                <a:round/>
                <a:headEnd/>
                <a:tailEnd/>
              </a:ln>
            </p:spPr>
            <p:txBody>
              <a:bodyPr/>
              <a:lstStyle/>
              <a:p>
                <a:pPr algn="ctr"/>
                <a:endParaRPr lang="en-US"/>
              </a:p>
            </p:txBody>
          </p:sp>
          <p:sp>
            <p:nvSpPr>
              <p:cNvPr id="107" name="Freeform 69"/>
              <p:cNvSpPr>
                <a:spLocks/>
              </p:cNvSpPr>
              <p:nvPr/>
            </p:nvSpPr>
            <p:spPr bwMode="auto">
              <a:xfrm>
                <a:off x="1817" y="3007"/>
                <a:ext cx="173" cy="45"/>
              </a:xfrm>
              <a:custGeom>
                <a:avLst/>
                <a:gdLst/>
                <a:ahLst/>
                <a:cxnLst>
                  <a:cxn ang="0">
                    <a:pos x="16" y="0"/>
                  </a:cxn>
                  <a:cxn ang="0">
                    <a:pos x="208" y="0"/>
                  </a:cxn>
                  <a:cxn ang="0">
                    <a:pos x="187" y="69"/>
                  </a:cxn>
                  <a:cxn ang="0">
                    <a:pos x="28" y="66"/>
                  </a:cxn>
                  <a:cxn ang="0">
                    <a:pos x="16" y="0"/>
                  </a:cxn>
                </a:cxnLst>
                <a:rect l="0" t="0" r="r" b="b"/>
                <a:pathLst>
                  <a:path w="236" h="69">
                    <a:moveTo>
                      <a:pt x="16" y="0"/>
                    </a:moveTo>
                    <a:lnTo>
                      <a:pt x="208" y="0"/>
                    </a:lnTo>
                    <a:cubicBezTo>
                      <a:pt x="236" y="12"/>
                      <a:pt x="217" y="58"/>
                      <a:pt x="187" y="69"/>
                    </a:cubicBezTo>
                    <a:lnTo>
                      <a:pt x="28" y="66"/>
                    </a:lnTo>
                    <a:cubicBezTo>
                      <a:pt x="0" y="54"/>
                      <a:pt x="18" y="14"/>
                      <a:pt x="16" y="0"/>
                    </a:cubicBezTo>
                    <a:close/>
                  </a:path>
                </a:pathLst>
              </a:custGeom>
              <a:gradFill rotWithShape="1">
                <a:gsLst>
                  <a:gs pos="0">
                    <a:schemeClr val="bg1">
                      <a:alpha val="0"/>
                    </a:schemeClr>
                  </a:gs>
                  <a:gs pos="50000">
                    <a:schemeClr val="bg1">
                      <a:alpha val="52000"/>
                    </a:schemeClr>
                  </a:gs>
                  <a:gs pos="100000">
                    <a:schemeClr val="bg1">
                      <a:alpha val="0"/>
                    </a:schemeClr>
                  </a:gs>
                </a:gsLst>
                <a:lin ang="0" scaled="1"/>
              </a:gradFill>
              <a:ln w="9525">
                <a:noFill/>
                <a:round/>
                <a:headEnd/>
                <a:tailEnd/>
              </a:ln>
              <a:effectLst/>
            </p:spPr>
            <p:txBody>
              <a:bodyPr/>
              <a:lstStyle/>
              <a:p>
                <a:pPr algn="ctr">
                  <a:defRPr/>
                </a:pPr>
                <a:endParaRPr lang="en-US">
                  <a:cs typeface="+mn-cs"/>
                </a:endParaRPr>
              </a:p>
            </p:txBody>
          </p:sp>
        </p:grpSp>
      </p:grpSp>
      <p:sp>
        <p:nvSpPr>
          <p:cNvPr id="143" name="Rectangle 142"/>
          <p:cNvSpPr/>
          <p:nvPr/>
        </p:nvSpPr>
        <p:spPr>
          <a:xfrm>
            <a:off x="5628504" y="2705376"/>
            <a:ext cx="2230555" cy="461665"/>
          </a:xfrm>
          <a:prstGeom prst="rect">
            <a:avLst/>
          </a:prstGeom>
        </p:spPr>
        <p:txBody>
          <a:bodyPr wrap="square">
            <a:spAutoFit/>
          </a:bodyPr>
          <a:lstStyle/>
          <a:p>
            <a:pPr eaLnBrk="1" hangingPunct="1"/>
            <a:r>
              <a:rPr lang="ru-RU" sz="1200" dirty="0" smtClean="0"/>
              <a:t>Попытка подключения записывается и блокируется</a:t>
            </a:r>
            <a:endParaRPr lang="en-US" sz="1200" dirty="0"/>
          </a:p>
        </p:txBody>
      </p:sp>
      <p:sp>
        <p:nvSpPr>
          <p:cNvPr id="144" name="Rectangle 143"/>
          <p:cNvSpPr/>
          <p:nvPr/>
        </p:nvSpPr>
        <p:spPr>
          <a:xfrm>
            <a:off x="5641844" y="4227304"/>
            <a:ext cx="2230555" cy="461665"/>
          </a:xfrm>
          <a:prstGeom prst="rect">
            <a:avLst/>
          </a:prstGeom>
        </p:spPr>
        <p:txBody>
          <a:bodyPr wrap="square">
            <a:spAutoFit/>
          </a:bodyPr>
          <a:lstStyle/>
          <a:p>
            <a:pPr eaLnBrk="1" hangingPunct="1"/>
            <a:r>
              <a:rPr lang="ru-RU" sz="1200" dirty="0" smtClean="0"/>
              <a:t>Попытка подключения записывается и блокируется</a:t>
            </a:r>
            <a:endParaRPr lang="en-US" sz="1200" dirty="0"/>
          </a:p>
        </p:txBody>
      </p:sp>
      <p:sp>
        <p:nvSpPr>
          <p:cNvPr id="145" name="Rectangle 144"/>
          <p:cNvSpPr/>
          <p:nvPr/>
        </p:nvSpPr>
        <p:spPr>
          <a:xfrm>
            <a:off x="7330173" y="1474707"/>
            <a:ext cx="1733145" cy="424732"/>
          </a:xfrm>
          <a:prstGeom prst="rect">
            <a:avLst/>
          </a:prstGeom>
        </p:spPr>
        <p:txBody>
          <a:bodyPr wrap="square">
            <a:spAutoFit/>
          </a:bodyPr>
          <a:lstStyle/>
          <a:p>
            <a:pPr>
              <a:lnSpc>
                <a:spcPct val="90000"/>
              </a:lnSpc>
              <a:spcBef>
                <a:spcPts val="0"/>
              </a:spcBef>
              <a:spcAft>
                <a:spcPts val="800"/>
              </a:spcAft>
            </a:pPr>
            <a:r>
              <a:rPr lang="ru-RU" sz="1200" dirty="0" smtClean="0">
                <a:solidFill>
                  <a:schemeClr val="bg2">
                    <a:lumMod val="50000"/>
                  </a:schemeClr>
                </a:solidFill>
                <a:latin typeface="Calibri" pitchFamily="34" charset="0"/>
              </a:rPr>
              <a:t>Неавторизованная система</a:t>
            </a:r>
            <a:r>
              <a:rPr lang="en-US" sz="1200" dirty="0" smtClean="0">
                <a:solidFill>
                  <a:schemeClr val="bg2">
                    <a:lumMod val="50000"/>
                  </a:schemeClr>
                </a:solidFill>
                <a:latin typeface="Calibri" pitchFamily="34" charset="0"/>
              </a:rPr>
              <a:t> </a:t>
            </a:r>
            <a:endParaRPr lang="en-US" sz="1200" dirty="0">
              <a:solidFill>
                <a:schemeClr val="bg2">
                  <a:lumMod val="50000"/>
                </a:schemeClr>
              </a:solidFill>
              <a:latin typeface="Calibri" pitchFamily="34" charset="0"/>
            </a:endParaRPr>
          </a:p>
        </p:txBody>
      </p:sp>
    </p:spTree>
    <p:extLst>
      <p:ext uri="{BB962C8B-B14F-4D97-AF65-F5344CB8AC3E}">
        <p14:creationId xmlns:p14="http://schemas.microsoft.com/office/powerpoint/2010/main" val="1721825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182881" y="1523669"/>
            <a:ext cx="6569488" cy="390806"/>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sz="2000" b="1" dirty="0">
                <a:solidFill>
                  <a:srgbClr val="FFCC00"/>
                </a:solidFill>
                <a:latin typeface="+mn-lt"/>
              </a:rPr>
              <a:t>Prevention</a:t>
            </a:r>
          </a:p>
        </p:txBody>
      </p:sp>
      <p:sp>
        <p:nvSpPr>
          <p:cNvPr id="10" name="Rectangle 9"/>
          <p:cNvSpPr/>
          <p:nvPr/>
        </p:nvSpPr>
        <p:spPr bwMode="auto">
          <a:xfrm>
            <a:off x="182880" y="1993392"/>
            <a:ext cx="2135018" cy="4152137"/>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9" name="Rectangle 8"/>
          <p:cNvSpPr/>
          <p:nvPr/>
        </p:nvSpPr>
        <p:spPr bwMode="auto">
          <a:xfrm>
            <a:off x="182880" y="529501"/>
            <a:ext cx="2135018" cy="899160"/>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Поведенческий контроль</a:t>
            </a:r>
            <a:endParaRPr kumimoji="0" lang="en-US" sz="2000" b="1" i="0" u="none" strike="noStrike" cap="none" normalizeH="0" baseline="0" dirty="0" err="1" smtClean="0">
              <a:ln>
                <a:noFill/>
              </a:ln>
              <a:solidFill>
                <a:srgbClr val="FFCC00"/>
              </a:solidFill>
              <a:effectLst/>
              <a:latin typeface="+mn-lt"/>
            </a:endParaRPr>
          </a:p>
        </p:txBody>
      </p:sp>
      <p:sp>
        <p:nvSpPr>
          <p:cNvPr id="5" name="Content Placeholder 4"/>
          <p:cNvSpPr>
            <a:spLocks noGrp="1"/>
          </p:cNvSpPr>
          <p:nvPr>
            <p:ph idx="1"/>
          </p:nvPr>
        </p:nvSpPr>
        <p:spPr>
          <a:xfrm>
            <a:off x="182881" y="2176272"/>
            <a:ext cx="2135017" cy="3800322"/>
          </a:xfrm>
        </p:spPr>
        <p:txBody>
          <a:bodyPr>
            <a:normAutofit/>
          </a:bodyPr>
          <a:lstStyle/>
          <a:p>
            <a:r>
              <a:rPr lang="ru-RU" sz="1800" dirty="0" smtClean="0"/>
              <a:t>Ограничение приложений и ОС на основе поведения</a:t>
            </a:r>
            <a:endParaRPr lang="en-US" sz="1800" dirty="0" smtClean="0"/>
          </a:p>
          <a:p>
            <a:r>
              <a:rPr lang="en-US" sz="1800" dirty="0" smtClean="0"/>
              <a:t> </a:t>
            </a:r>
            <a:r>
              <a:rPr lang="ru-RU" sz="1800" dirty="0" smtClean="0"/>
              <a:t>Защита от переполнения буфера</a:t>
            </a:r>
            <a:endParaRPr lang="en-US" sz="1800" dirty="0" smtClean="0"/>
          </a:p>
          <a:p>
            <a:r>
              <a:rPr lang="ru-RU" sz="1800" dirty="0" smtClean="0"/>
              <a:t>Белые списки</a:t>
            </a:r>
            <a:endParaRPr lang="en-US" sz="1800" dirty="0" smtClean="0"/>
          </a:p>
          <a:p>
            <a:r>
              <a:rPr lang="ru-RU" sz="1800" dirty="0" smtClean="0"/>
              <a:t>Защита от атак нулевого дня</a:t>
            </a:r>
            <a:endParaRPr lang="en-US" sz="1800" dirty="0" smtClean="0"/>
          </a:p>
          <a:p>
            <a:r>
              <a:rPr lang="ru-RU" sz="1800" dirty="0" smtClean="0"/>
              <a:t>Защита от </a:t>
            </a:r>
            <a:r>
              <a:rPr lang="ru-RU" sz="1800" dirty="0" err="1" smtClean="0"/>
              <a:t>эксплойтов</a:t>
            </a:r>
            <a:endParaRPr lang="en-US" sz="1800" dirty="0"/>
          </a:p>
        </p:txBody>
      </p:sp>
      <p:sp>
        <p:nvSpPr>
          <p:cNvPr id="12" name="TextBox 11"/>
          <p:cNvSpPr txBox="1"/>
          <p:nvPr/>
        </p:nvSpPr>
        <p:spPr bwMode="ltGray">
          <a:xfrm>
            <a:off x="4856480" y="451104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smtClean="0">
              <a:solidFill>
                <a:schemeClr val="bg2">
                  <a:lumMod val="50000"/>
                </a:schemeClr>
              </a:solidFill>
              <a:latin typeface="Calibri" pitchFamily="34" charset="0"/>
            </a:endParaRPr>
          </a:p>
        </p:txBody>
      </p:sp>
      <p:sp>
        <p:nvSpPr>
          <p:cNvPr id="15" name="Rectangle 14"/>
          <p:cNvSpPr/>
          <p:nvPr/>
        </p:nvSpPr>
        <p:spPr bwMode="auto">
          <a:xfrm>
            <a:off x="2456594" y="1993391"/>
            <a:ext cx="2113280" cy="4162859"/>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lnSpc>
                <a:spcPct val="90000"/>
              </a:lnSpc>
            </a:pPr>
            <a:r>
              <a:rPr lang="en-US" dirty="0">
                <a:solidFill>
                  <a:schemeClr val="bg1"/>
                </a:solidFill>
                <a:latin typeface="+mn-lt"/>
              </a:rPr>
              <a:t>Re</a:t>
            </a:r>
          </a:p>
        </p:txBody>
      </p:sp>
      <p:sp>
        <p:nvSpPr>
          <p:cNvPr id="17" name="Content Placeholder 4"/>
          <p:cNvSpPr>
            <a:spLocks noGrp="1"/>
          </p:cNvSpPr>
          <p:nvPr>
            <p:ph idx="1"/>
          </p:nvPr>
        </p:nvSpPr>
        <p:spPr>
          <a:xfrm>
            <a:off x="2456594" y="2176272"/>
            <a:ext cx="2113280" cy="3620679"/>
          </a:xfrm>
        </p:spPr>
        <p:txBody>
          <a:bodyPr>
            <a:normAutofit/>
          </a:bodyPr>
          <a:lstStyle/>
          <a:p>
            <a:r>
              <a:rPr lang="ru-RU" sz="1800" dirty="0" smtClean="0"/>
              <a:t>Контроль файлов настроек</a:t>
            </a:r>
            <a:endParaRPr lang="en-US" sz="1800" dirty="0" smtClean="0"/>
          </a:p>
          <a:p>
            <a:r>
              <a:rPr lang="ru-RU" sz="1800" dirty="0" smtClean="0"/>
              <a:t>Применение политик безопасности</a:t>
            </a:r>
            <a:endParaRPr lang="en-US" sz="1800" dirty="0" smtClean="0"/>
          </a:p>
          <a:p>
            <a:r>
              <a:rPr lang="ru-RU" sz="1800" dirty="0" smtClean="0"/>
              <a:t>Понижение прав пользователей</a:t>
            </a:r>
            <a:endParaRPr lang="en-US" sz="1800" dirty="0" smtClean="0"/>
          </a:p>
          <a:p>
            <a:r>
              <a:rPr lang="ru-RU" sz="1800" dirty="0" smtClean="0"/>
              <a:t>Ограничение внешних носителей</a:t>
            </a:r>
            <a:endParaRPr lang="en-US" sz="1800" dirty="0" smtClean="0"/>
          </a:p>
          <a:p>
            <a:r>
              <a:rPr lang="ru-RU" sz="1800" dirty="0" smtClean="0"/>
              <a:t>Защита </a:t>
            </a:r>
            <a:r>
              <a:rPr lang="en-US" sz="1800" dirty="0" err="1" smtClean="0"/>
              <a:t>vSphere</a:t>
            </a:r>
            <a:endParaRPr lang="en-US" sz="1800" dirty="0"/>
          </a:p>
        </p:txBody>
      </p:sp>
      <p:sp>
        <p:nvSpPr>
          <p:cNvPr id="19" name="Rectangle 18"/>
          <p:cNvSpPr/>
          <p:nvPr/>
        </p:nvSpPr>
        <p:spPr bwMode="auto">
          <a:xfrm>
            <a:off x="4691793" y="1993392"/>
            <a:ext cx="2060575" cy="4152137"/>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lnSpc>
                <a:spcPct val="90000"/>
              </a:lnSpc>
            </a:pPr>
            <a:endParaRPr lang="en-US" dirty="0" err="1">
              <a:solidFill>
                <a:schemeClr val="bg1"/>
              </a:solidFill>
              <a:latin typeface="+mn-lt"/>
            </a:endParaRPr>
          </a:p>
        </p:txBody>
      </p:sp>
      <p:sp>
        <p:nvSpPr>
          <p:cNvPr id="21" name="Content Placeholder 4"/>
          <p:cNvSpPr>
            <a:spLocks noGrp="1"/>
          </p:cNvSpPr>
          <p:nvPr>
            <p:ph idx="1"/>
          </p:nvPr>
        </p:nvSpPr>
        <p:spPr>
          <a:xfrm>
            <a:off x="4735609" y="2176272"/>
            <a:ext cx="2016760" cy="3551894"/>
          </a:xfrm>
        </p:spPr>
        <p:txBody>
          <a:bodyPr>
            <a:normAutofit/>
          </a:bodyPr>
          <a:lstStyle/>
          <a:p>
            <a:r>
              <a:rPr lang="ru-RU" sz="1800" dirty="0" smtClean="0"/>
              <a:t>Ограничение доступа приложений в сеть</a:t>
            </a:r>
            <a:endParaRPr lang="en-US" sz="1800" dirty="0" smtClean="0"/>
          </a:p>
          <a:p>
            <a:r>
              <a:rPr lang="ru-RU" sz="1800" dirty="0" smtClean="0"/>
              <a:t>Ограничение исходящего и входящего трафика</a:t>
            </a:r>
            <a:endParaRPr lang="en-US" sz="1800" dirty="0" smtClean="0"/>
          </a:p>
          <a:p>
            <a:r>
              <a:rPr lang="ru-RU" sz="1800" dirty="0" smtClean="0"/>
              <a:t>Блокировка </a:t>
            </a:r>
            <a:r>
              <a:rPr lang="ru-RU" sz="1800" dirty="0" err="1" smtClean="0"/>
              <a:t>бекдоров</a:t>
            </a:r>
            <a:r>
              <a:rPr lang="ru-RU" sz="1800" dirty="0" smtClean="0"/>
              <a:t> </a:t>
            </a:r>
            <a:r>
              <a:rPr lang="en-US" sz="1800" dirty="0" smtClean="0"/>
              <a:t>(</a:t>
            </a:r>
            <a:r>
              <a:rPr lang="ru-RU" sz="1800" dirty="0" smtClean="0"/>
              <a:t>блокировка портов</a:t>
            </a:r>
            <a:r>
              <a:rPr lang="en-US" sz="1800" dirty="0" smtClean="0"/>
              <a:t>)</a:t>
            </a:r>
          </a:p>
        </p:txBody>
      </p:sp>
      <p:sp>
        <p:nvSpPr>
          <p:cNvPr id="25" name="Content Placeholder 4"/>
          <p:cNvSpPr>
            <a:spLocks noGrp="1"/>
          </p:cNvSpPr>
          <p:nvPr>
            <p:ph idx="1"/>
          </p:nvPr>
        </p:nvSpPr>
        <p:spPr>
          <a:xfrm>
            <a:off x="6888869" y="1993392"/>
            <a:ext cx="2060575" cy="4162858"/>
          </a:xfrm>
          <a:solidFill>
            <a:schemeClr val="accent2">
              <a:lumMod val="60000"/>
              <a:lumOff val="40000"/>
              <a:alpha val="50000"/>
            </a:schemeClr>
          </a:solidFill>
        </p:spPr>
        <p:txBody>
          <a:bodyPr>
            <a:normAutofit fontScale="92500"/>
          </a:bodyPr>
          <a:lstStyle/>
          <a:p>
            <a:r>
              <a:rPr lang="ru-RU" sz="1800" dirty="0" smtClean="0"/>
              <a:t>Мониторинг логов и событий безопасности</a:t>
            </a:r>
            <a:r>
              <a:rPr lang="en-US" sz="1800" dirty="0" smtClean="0"/>
              <a:t> </a:t>
            </a:r>
          </a:p>
          <a:p>
            <a:r>
              <a:rPr lang="ru-RU" sz="1800" dirty="0" smtClean="0"/>
              <a:t>Объединение логов и передача для хранения и отчетности</a:t>
            </a:r>
            <a:endParaRPr lang="en-US" sz="1800" dirty="0" smtClean="0"/>
          </a:p>
          <a:p>
            <a:r>
              <a:rPr lang="ru-RU" sz="1800" dirty="0" smtClean="0"/>
              <a:t>Мониторинг целостности файлов в режиме реального времени</a:t>
            </a:r>
            <a:endParaRPr lang="en-US" sz="1800" dirty="0" smtClean="0"/>
          </a:p>
          <a:p>
            <a:r>
              <a:rPr lang="ru-RU" sz="1800" dirty="0" smtClean="0"/>
              <a:t>Настройка действий по событиям</a:t>
            </a:r>
            <a:endParaRPr lang="en-US" sz="1800" dirty="0"/>
          </a:p>
        </p:txBody>
      </p:sp>
      <p:sp>
        <p:nvSpPr>
          <p:cNvPr id="41" name="Title 1"/>
          <p:cNvSpPr>
            <a:spLocks noGrp="1"/>
          </p:cNvSpPr>
          <p:nvPr>
            <p:ph type="title"/>
          </p:nvPr>
        </p:nvSpPr>
        <p:spPr>
          <a:xfrm>
            <a:off x="182880" y="142875"/>
            <a:ext cx="8489633" cy="365125"/>
          </a:xfrm>
        </p:spPr>
        <p:txBody>
          <a:bodyPr/>
          <a:lstStyle/>
          <a:p>
            <a:r>
              <a:rPr lang="ru-RU" dirty="0" smtClean="0"/>
              <a:t>Основные компоненты </a:t>
            </a:r>
            <a:r>
              <a:rPr lang="en-US" dirty="0" smtClean="0"/>
              <a:t>SCSP</a:t>
            </a:r>
            <a:endParaRPr lang="en-IE" dirty="0"/>
          </a:p>
        </p:txBody>
      </p:sp>
      <p:sp>
        <p:nvSpPr>
          <p:cNvPr id="29" name="Rectangle 28"/>
          <p:cNvSpPr/>
          <p:nvPr/>
        </p:nvSpPr>
        <p:spPr bwMode="auto">
          <a:xfrm>
            <a:off x="2434856" y="540842"/>
            <a:ext cx="2135018" cy="899160"/>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Контроль  системы</a:t>
            </a:r>
            <a:endParaRPr kumimoji="0" lang="en-US" sz="2000" b="1" i="0" u="none" strike="noStrike" cap="none" normalizeH="0" baseline="0" dirty="0" err="1" smtClean="0">
              <a:ln>
                <a:noFill/>
              </a:ln>
              <a:solidFill>
                <a:srgbClr val="FFCC00"/>
              </a:solidFill>
              <a:effectLst/>
              <a:latin typeface="+mn-lt"/>
            </a:endParaRPr>
          </a:p>
        </p:txBody>
      </p:sp>
      <p:sp>
        <p:nvSpPr>
          <p:cNvPr id="42" name="Rectangle 41"/>
          <p:cNvSpPr/>
          <p:nvPr/>
        </p:nvSpPr>
        <p:spPr bwMode="auto">
          <a:xfrm>
            <a:off x="4691793" y="532513"/>
            <a:ext cx="2060575" cy="899160"/>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Сетевая защита</a:t>
            </a:r>
            <a:endParaRPr kumimoji="0" lang="en-US" sz="2000" b="1" i="0" u="none" strike="noStrike" cap="none" normalizeH="0" baseline="0" dirty="0" err="1" smtClean="0">
              <a:ln>
                <a:noFill/>
              </a:ln>
              <a:solidFill>
                <a:srgbClr val="FFCC00"/>
              </a:solidFill>
              <a:effectLst/>
              <a:latin typeface="+mn-lt"/>
            </a:endParaRPr>
          </a:p>
        </p:txBody>
      </p:sp>
      <p:sp>
        <p:nvSpPr>
          <p:cNvPr id="43" name="Rectangle 42"/>
          <p:cNvSpPr/>
          <p:nvPr/>
        </p:nvSpPr>
        <p:spPr bwMode="auto">
          <a:xfrm>
            <a:off x="6888869" y="533041"/>
            <a:ext cx="2060575" cy="899160"/>
          </a:xfrm>
          <a:prstGeom prst="rect">
            <a:avLst/>
          </a:prstGeom>
          <a:solidFill>
            <a:schemeClr val="accent2">
              <a:lumMod val="60000"/>
              <a:lumOff val="40000"/>
              <a:alpha val="30000"/>
            </a:schemeClr>
          </a:solid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Аудит</a:t>
            </a:r>
            <a:br>
              <a:rPr lang="ru-RU" sz="2000" b="1" dirty="0" smtClean="0">
                <a:solidFill>
                  <a:srgbClr val="FFCC00"/>
                </a:solidFill>
                <a:latin typeface="+mn-lt"/>
              </a:rPr>
            </a:br>
            <a:r>
              <a:rPr lang="ru-RU" sz="2000" b="1" dirty="0" smtClean="0">
                <a:solidFill>
                  <a:srgbClr val="FFCC00"/>
                </a:solidFill>
                <a:latin typeface="+mn-lt"/>
              </a:rPr>
              <a:t>Оповещения</a:t>
            </a:r>
            <a:endParaRPr kumimoji="0" lang="en-US" sz="2000" b="1" i="0" u="none" strike="noStrike" cap="none" normalizeH="0" baseline="0" dirty="0" err="1" smtClean="0">
              <a:ln>
                <a:noFill/>
              </a:ln>
              <a:solidFill>
                <a:srgbClr val="FFCC00"/>
              </a:solidFill>
              <a:effectLst/>
              <a:latin typeface="+mn-lt"/>
            </a:endParaRPr>
          </a:p>
        </p:txBody>
      </p:sp>
      <p:sp>
        <p:nvSpPr>
          <p:cNvPr id="44" name="Rectangle 43"/>
          <p:cNvSpPr/>
          <p:nvPr/>
        </p:nvSpPr>
        <p:spPr bwMode="auto">
          <a:xfrm>
            <a:off x="6888869" y="1523669"/>
            <a:ext cx="2060575" cy="390806"/>
          </a:xfrm>
          <a:prstGeom prst="rect">
            <a:avLst/>
          </a:prstGeom>
          <a:solidFill>
            <a:schemeClr val="accent2">
              <a:lumMod val="60000"/>
              <a:lumOff val="40000"/>
              <a:alpha val="30000"/>
            </a:schemeClr>
          </a:solid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sz="2000" b="1" dirty="0" smtClean="0">
                <a:solidFill>
                  <a:srgbClr val="FFCC00"/>
                </a:solidFill>
                <a:latin typeface="+mn-lt"/>
              </a:rPr>
              <a:t>Detection</a:t>
            </a:r>
            <a:endParaRPr lang="en-US" sz="2000" b="1" dirty="0">
              <a:solidFill>
                <a:srgbClr val="FFCC00"/>
              </a:solidFill>
              <a:latin typeface="+mn-lt"/>
            </a:endParaRPr>
          </a:p>
        </p:txBody>
      </p:sp>
      <p:sp>
        <p:nvSpPr>
          <p:cNvPr id="45" name="Rectangle 44"/>
          <p:cNvSpPr/>
          <p:nvPr/>
        </p:nvSpPr>
        <p:spPr bwMode="auto">
          <a:xfrm>
            <a:off x="6888869" y="1993392"/>
            <a:ext cx="2060575" cy="4152137"/>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lnSpc>
                <a:spcPct val="90000"/>
              </a:lnSpc>
            </a:pPr>
            <a:endParaRPr lang="en-US" dirty="0" err="1">
              <a:solidFill>
                <a:schemeClr val="bg1"/>
              </a:solidFill>
              <a:latin typeface="+mn-lt"/>
            </a:endParaRPr>
          </a:p>
        </p:txBody>
      </p:sp>
    </p:spTree>
    <p:extLst>
      <p:ext uri="{BB962C8B-B14F-4D97-AF65-F5344CB8AC3E}">
        <p14:creationId xmlns:p14="http://schemas.microsoft.com/office/powerpoint/2010/main" val="412049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381000" y="0"/>
            <a:ext cx="8382000" cy="1219200"/>
          </a:xfrm>
        </p:spPr>
        <p:txBody>
          <a:bodyPr/>
          <a:lstStyle/>
          <a:p>
            <a:r>
              <a:rPr lang="en-US" dirty="0" smtClean="0"/>
              <a:t>CSP Detection -  </a:t>
            </a:r>
            <a:r>
              <a:rPr lang="ru-RU" dirty="0" smtClean="0"/>
              <a:t>Мониторинг изменений конфигурации</a:t>
            </a:r>
            <a:endParaRPr lang="en-US" dirty="0"/>
          </a:p>
        </p:txBody>
      </p:sp>
      <p:sp>
        <p:nvSpPr>
          <p:cNvPr id="577540" name="Rectangle 4"/>
          <p:cNvSpPr>
            <a:spLocks noGrp="1" noChangeArrowheads="1"/>
          </p:cNvSpPr>
          <p:nvPr>
            <p:ph sz="half" idx="1"/>
          </p:nvPr>
        </p:nvSpPr>
        <p:spPr/>
        <p:txBody>
          <a:bodyPr/>
          <a:lstStyle/>
          <a:p>
            <a:pPr>
              <a:lnSpc>
                <a:spcPct val="80000"/>
              </a:lnSpc>
            </a:pPr>
            <a:endParaRPr lang="en-US" sz="1600" dirty="0"/>
          </a:p>
          <a:p>
            <a:pPr>
              <a:lnSpc>
                <a:spcPct val="80000"/>
              </a:lnSpc>
            </a:pPr>
            <a:endParaRPr lang="en-US" sz="1600" dirty="0"/>
          </a:p>
        </p:txBody>
      </p:sp>
      <p:sp>
        <p:nvSpPr>
          <p:cNvPr id="10" name="Footer Placeholder 4"/>
          <p:cNvSpPr>
            <a:spLocks noGrp="1"/>
          </p:cNvSpPr>
          <p:nvPr>
            <p:ph type="ftr" sz="quarter" idx="4294967295"/>
          </p:nvPr>
        </p:nvSpPr>
        <p:spPr>
          <a:xfrm>
            <a:off x="8990013" y="6397625"/>
            <a:ext cx="153987" cy="153988"/>
          </a:xfrm>
          <a:noFill/>
        </p:spPr>
        <p:txBody>
          <a:bodyPr/>
          <a:lstStyle/>
          <a:p>
            <a:fld id="{5ABABF37-640F-438B-999D-E5D5CC12EAF5}" type="slidenum">
              <a:rPr lang="en-US"/>
              <a:pPr/>
              <a:t>24</a:t>
            </a:fld>
            <a:endParaRPr lang="en-US" dirty="0"/>
          </a:p>
        </p:txBody>
      </p:sp>
      <p:sp>
        <p:nvSpPr>
          <p:cNvPr id="577541" name="Rectangle 5"/>
          <p:cNvSpPr>
            <a:spLocks noChangeArrowheads="1"/>
          </p:cNvSpPr>
          <p:nvPr/>
        </p:nvSpPr>
        <p:spPr bwMode="auto">
          <a:xfrm>
            <a:off x="409986" y="1864894"/>
            <a:ext cx="4141694" cy="3581400"/>
          </a:xfrm>
          <a:prstGeom prst="rect">
            <a:avLst/>
          </a:prstGeom>
          <a:noFill/>
          <a:ln w="9525">
            <a:noFill/>
            <a:miter lim="800000"/>
            <a:headEnd/>
            <a:tailEnd/>
          </a:ln>
          <a:effectLst/>
        </p:spPr>
        <p:txBody>
          <a:bodyPr/>
          <a:lstStyle/>
          <a:p>
            <a:pPr marL="233363" indent="-233363" algn="l">
              <a:lnSpc>
                <a:spcPct val="95000"/>
              </a:lnSpc>
              <a:spcAft>
                <a:spcPct val="35000"/>
              </a:spcAft>
              <a:buClr>
                <a:srgbClr val="678BA8"/>
              </a:buClr>
              <a:buFontTx/>
              <a:buChar char="•"/>
            </a:pPr>
            <a:r>
              <a:rPr lang="en-US" sz="1800" dirty="0">
                <a:latin typeface="+mn-lt"/>
                <a:ea typeface="ＭＳ Ｐゴシック" pitchFamily="-108" charset="-128"/>
                <a:cs typeface="ＭＳ Ｐゴシック" pitchFamily="-108" charset="-128"/>
              </a:rPr>
              <a:t>File and Registry Change Detection</a:t>
            </a:r>
          </a:p>
          <a:p>
            <a:pPr marL="233363" indent="-233363" algn="l">
              <a:lnSpc>
                <a:spcPct val="95000"/>
              </a:lnSpc>
              <a:spcAft>
                <a:spcPct val="35000"/>
              </a:spcAft>
              <a:buClr>
                <a:srgbClr val="678BA8"/>
              </a:buClr>
              <a:buFontTx/>
              <a:buChar char="•"/>
            </a:pPr>
            <a:r>
              <a:rPr lang="en-US" sz="1800" dirty="0" smtClean="0">
                <a:latin typeface="+mn-lt"/>
                <a:ea typeface="ＭＳ Ｐゴシック" pitchFamily="-108" charset="-128"/>
                <a:cs typeface="ＭＳ Ｐゴシック" pitchFamily="-108" charset="-128"/>
              </a:rPr>
              <a:t>Security </a:t>
            </a:r>
            <a:r>
              <a:rPr lang="en-US" sz="1800" dirty="0">
                <a:latin typeface="+mn-lt"/>
                <a:ea typeface="ＭＳ Ｐゴシック" pitchFamily="-108" charset="-128"/>
                <a:cs typeface="ＭＳ Ｐゴシック" pitchFamily="-108" charset="-128"/>
              </a:rPr>
              <a:t>Configuration Changes</a:t>
            </a:r>
          </a:p>
          <a:p>
            <a:pPr marL="233363" indent="-233363" algn="l">
              <a:lnSpc>
                <a:spcPct val="95000"/>
              </a:lnSpc>
              <a:spcAft>
                <a:spcPct val="35000"/>
              </a:spcAft>
              <a:buClr>
                <a:srgbClr val="678BA8"/>
              </a:buClr>
              <a:buFontTx/>
              <a:buChar char="•"/>
            </a:pPr>
            <a:r>
              <a:rPr lang="en-US" sz="1800" dirty="0">
                <a:latin typeface="+mn-lt"/>
                <a:ea typeface="ＭＳ Ｐゴシック" pitchFamily="-108" charset="-128"/>
                <a:cs typeface="ＭＳ Ｐゴシック" pitchFamily="-108" charset="-128"/>
              </a:rPr>
              <a:t>Group Management Changes</a:t>
            </a:r>
          </a:p>
          <a:p>
            <a:pPr marL="233363" indent="-233363" algn="l">
              <a:lnSpc>
                <a:spcPct val="95000"/>
              </a:lnSpc>
              <a:spcAft>
                <a:spcPct val="35000"/>
              </a:spcAft>
              <a:buClr>
                <a:srgbClr val="678BA8"/>
              </a:buClr>
              <a:buFontTx/>
              <a:buChar char="•"/>
            </a:pPr>
            <a:r>
              <a:rPr lang="en-US" sz="1800" dirty="0">
                <a:latin typeface="+mn-lt"/>
                <a:ea typeface="ＭＳ Ｐゴシック" pitchFamily="-108" charset="-128"/>
                <a:cs typeface="ＭＳ Ｐゴシック" pitchFamily="-108" charset="-128"/>
              </a:rPr>
              <a:t>Active Directory Changes</a:t>
            </a:r>
          </a:p>
          <a:p>
            <a:pPr marL="233363" indent="-233363" algn="l">
              <a:lnSpc>
                <a:spcPct val="95000"/>
              </a:lnSpc>
              <a:spcAft>
                <a:spcPct val="35000"/>
              </a:spcAft>
              <a:buClr>
                <a:srgbClr val="678BA8"/>
              </a:buClr>
              <a:buFontTx/>
              <a:buChar char="•"/>
            </a:pPr>
            <a:r>
              <a:rPr lang="en-US" sz="1800" dirty="0">
                <a:latin typeface="+mn-lt"/>
                <a:ea typeface="ＭＳ Ｐゴシック" pitchFamily="-108" charset="-128"/>
                <a:cs typeface="ＭＳ Ｐゴシック" pitchFamily="-108" charset="-128"/>
              </a:rPr>
              <a:t>Shares Configuration Changes</a:t>
            </a:r>
          </a:p>
          <a:p>
            <a:pPr marL="233363" indent="-233363" algn="l">
              <a:lnSpc>
                <a:spcPct val="95000"/>
              </a:lnSpc>
              <a:spcAft>
                <a:spcPct val="35000"/>
              </a:spcAft>
              <a:buClr>
                <a:srgbClr val="678BA8"/>
              </a:buClr>
              <a:buFontTx/>
              <a:buChar char="•"/>
            </a:pPr>
            <a:r>
              <a:rPr lang="en-US" sz="1800" dirty="0">
                <a:latin typeface="+mn-lt"/>
                <a:ea typeface="ＭＳ Ｐゴシック" pitchFamily="-108" charset="-128"/>
                <a:cs typeface="ＭＳ Ｐゴシック" pitchFamily="-108" charset="-128"/>
              </a:rPr>
              <a:t>Domain Trust </a:t>
            </a:r>
            <a:r>
              <a:rPr lang="en-US" sz="1800" dirty="0" smtClean="0">
                <a:latin typeface="+mn-lt"/>
                <a:ea typeface="ＭＳ Ｐゴシック" pitchFamily="-108" charset="-128"/>
                <a:cs typeface="ＭＳ Ｐゴシック" pitchFamily="-108" charset="-128"/>
              </a:rPr>
              <a:t>Changes</a:t>
            </a:r>
          </a:p>
          <a:p>
            <a:pPr marL="233363" indent="-233363" algn="l">
              <a:lnSpc>
                <a:spcPct val="95000"/>
              </a:lnSpc>
              <a:spcAft>
                <a:spcPct val="35000"/>
              </a:spcAft>
              <a:buClr>
                <a:srgbClr val="678BA8"/>
              </a:buClr>
              <a:buFontTx/>
              <a:buChar char="•"/>
            </a:pPr>
            <a:r>
              <a:rPr lang="en-US" sz="1800" dirty="0" smtClean="0">
                <a:latin typeface="+mn-lt"/>
                <a:ea typeface="ＭＳ Ｐゴシック" pitchFamily="-108" charset="-128"/>
                <a:cs typeface="ＭＳ Ｐゴシック" pitchFamily="-108" charset="-128"/>
              </a:rPr>
              <a:t>User/Group Account Modification</a:t>
            </a:r>
          </a:p>
          <a:p>
            <a:pPr marL="233363" indent="-233363" algn="l">
              <a:lnSpc>
                <a:spcPct val="95000"/>
              </a:lnSpc>
              <a:spcAft>
                <a:spcPct val="35000"/>
              </a:spcAft>
              <a:buClr>
                <a:srgbClr val="678BA8"/>
              </a:buClr>
              <a:buFontTx/>
              <a:buChar char="•"/>
            </a:pPr>
            <a:r>
              <a:rPr lang="en-US" sz="1800" dirty="0" smtClean="0">
                <a:latin typeface="+mn-lt"/>
                <a:ea typeface="ＭＳ Ｐゴシック" pitchFamily="-108" charset="-128"/>
                <a:cs typeface="ＭＳ Ｐゴシック" pitchFamily="-108" charset="-128"/>
              </a:rPr>
              <a:t>Fine Grained System Activity</a:t>
            </a:r>
          </a:p>
          <a:p>
            <a:pPr marL="233363" indent="-233363" algn="l">
              <a:lnSpc>
                <a:spcPct val="95000"/>
              </a:lnSpc>
              <a:spcAft>
                <a:spcPct val="35000"/>
              </a:spcAft>
              <a:buClr>
                <a:srgbClr val="678BA8"/>
              </a:buClr>
              <a:buFontTx/>
              <a:buChar char="•"/>
            </a:pPr>
            <a:r>
              <a:rPr lang="en-US" sz="1800" dirty="0" smtClean="0">
                <a:latin typeface="+mn-lt"/>
                <a:ea typeface="ＭＳ Ｐゴシック" pitchFamily="-108" charset="-128"/>
                <a:cs typeface="ＭＳ Ｐゴシック" pitchFamily="-108" charset="-128"/>
              </a:rPr>
              <a:t>Malware/Spyware Detection</a:t>
            </a:r>
          </a:p>
          <a:p>
            <a:pPr marL="233363" indent="-233363" algn="l">
              <a:lnSpc>
                <a:spcPct val="95000"/>
              </a:lnSpc>
              <a:spcAft>
                <a:spcPct val="35000"/>
              </a:spcAft>
              <a:buClr>
                <a:srgbClr val="678BA8"/>
              </a:buClr>
              <a:buFontTx/>
              <a:buChar char="•"/>
            </a:pPr>
            <a:r>
              <a:rPr lang="en-US" sz="1800" dirty="0" smtClean="0">
                <a:latin typeface="+mn-lt"/>
                <a:ea typeface="ＭＳ Ｐゴシック" pitchFamily="-108" charset="-128"/>
                <a:cs typeface="ＭＳ Ｐゴシック" pitchFamily="-108" charset="-128"/>
              </a:rPr>
              <a:t>USB Device Activity</a:t>
            </a:r>
          </a:p>
          <a:p>
            <a:pPr marL="233363" indent="-233363">
              <a:lnSpc>
                <a:spcPct val="95000"/>
              </a:lnSpc>
              <a:spcAft>
                <a:spcPct val="35000"/>
              </a:spcAft>
              <a:buClr>
                <a:srgbClr val="678BA8"/>
              </a:buClr>
              <a:buFontTx/>
              <a:buChar char="•"/>
            </a:pPr>
            <a:r>
              <a:rPr lang="en-US" sz="1800" dirty="0" smtClean="0">
                <a:latin typeface="+mn-lt"/>
                <a:cs typeface="Arial" pitchFamily="34" charset="0"/>
              </a:rPr>
              <a:t>Monitors ESXi host configuration and VMX files </a:t>
            </a:r>
          </a:p>
          <a:p>
            <a:pPr marL="233363" indent="-233363" algn="l">
              <a:lnSpc>
                <a:spcPct val="95000"/>
              </a:lnSpc>
              <a:spcAft>
                <a:spcPct val="35000"/>
              </a:spcAft>
              <a:buClr>
                <a:srgbClr val="678BA8"/>
              </a:buClr>
              <a:buFontTx/>
              <a:buChar char="•"/>
            </a:pPr>
            <a:endParaRPr lang="en-US" sz="1800" dirty="0" smtClean="0">
              <a:latin typeface="+mn-lt"/>
              <a:ea typeface="ＭＳ Ｐゴシック" pitchFamily="-108" charset="-128"/>
              <a:cs typeface="ＭＳ Ｐゴシック" pitchFamily="-108" charset="-128"/>
            </a:endParaRPr>
          </a:p>
          <a:p>
            <a:endParaRPr lang="en-US" sz="1800" dirty="0" smtClean="0">
              <a:latin typeface="+mn-lt"/>
            </a:endParaRPr>
          </a:p>
          <a:p>
            <a:pPr marL="233363" indent="-233363" algn="l">
              <a:lnSpc>
                <a:spcPct val="95000"/>
              </a:lnSpc>
              <a:spcAft>
                <a:spcPct val="35000"/>
              </a:spcAft>
              <a:buClr>
                <a:srgbClr val="678BA8"/>
              </a:buClr>
              <a:buFontTx/>
              <a:buChar char="•"/>
            </a:pPr>
            <a:endParaRPr lang="en-US" sz="1800" b="1" dirty="0">
              <a:solidFill>
                <a:srgbClr val="4E4845"/>
              </a:solidFill>
              <a:latin typeface="+mn-lt"/>
              <a:ea typeface="ＭＳ Ｐゴシック" pitchFamily="-108" charset="-128"/>
              <a:cs typeface="ＭＳ Ｐゴシック" pitchFamily="-108" charset="-128"/>
            </a:endParaRPr>
          </a:p>
        </p:txBody>
      </p:sp>
      <p:sp>
        <p:nvSpPr>
          <p:cNvPr id="577544" name="Rectangle 8"/>
          <p:cNvSpPr>
            <a:spLocks noChangeArrowheads="1"/>
          </p:cNvSpPr>
          <p:nvPr/>
        </p:nvSpPr>
        <p:spPr bwMode="auto">
          <a:xfrm>
            <a:off x="409986" y="1351946"/>
            <a:ext cx="3527313" cy="360362"/>
          </a:xfrm>
          <a:prstGeom prst="rect">
            <a:avLst/>
          </a:prstGeom>
          <a:noFill/>
          <a:ln w="9525">
            <a:noFill/>
            <a:miter lim="800000"/>
            <a:headEnd/>
            <a:tailEnd/>
          </a:ln>
          <a:effectLst/>
        </p:spPr>
        <p:txBody>
          <a:bodyPr/>
          <a:lstStyle/>
          <a:p>
            <a:pPr marL="233363" indent="-233363" algn="l">
              <a:lnSpc>
                <a:spcPct val="95000"/>
              </a:lnSpc>
              <a:spcAft>
                <a:spcPct val="35000"/>
              </a:spcAft>
              <a:buClr>
                <a:srgbClr val="678BA8"/>
              </a:buClr>
            </a:pPr>
            <a:r>
              <a:rPr lang="ru-RU" sz="2000" b="1" dirty="0" smtClean="0">
                <a:solidFill>
                  <a:schemeClr val="hlink"/>
                </a:solidFill>
              </a:rPr>
              <a:t>Отслеживание изменений</a:t>
            </a:r>
            <a:endParaRPr lang="en-US" sz="2000" b="1" dirty="0">
              <a:solidFill>
                <a:schemeClr val="hlink"/>
              </a:solidFill>
            </a:endParaRPr>
          </a:p>
        </p:txBody>
      </p:sp>
      <p:pic>
        <p:nvPicPr>
          <p:cNvPr id="5122" name="Picture 2"/>
          <p:cNvPicPr>
            <a:picLocks noChangeAspect="1" noChangeArrowheads="1"/>
          </p:cNvPicPr>
          <p:nvPr/>
        </p:nvPicPr>
        <p:blipFill>
          <a:blip r:embed="rId3" cstate="print"/>
          <a:srcRect/>
          <a:stretch>
            <a:fillRect/>
          </a:stretch>
        </p:blipFill>
        <p:spPr bwMode="auto">
          <a:xfrm>
            <a:off x="4552950" y="1219200"/>
            <a:ext cx="4076700" cy="4762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Content Placeholder 2"/>
          <p:cNvSpPr>
            <a:spLocks noGrp="1"/>
          </p:cNvSpPr>
          <p:nvPr>
            <p:ph idx="4294967295"/>
          </p:nvPr>
        </p:nvSpPr>
        <p:spPr>
          <a:xfrm>
            <a:off x="381000" y="1371600"/>
            <a:ext cx="8382000" cy="2415092"/>
          </a:xfrm>
        </p:spPr>
        <p:txBody>
          <a:bodyPr/>
          <a:lstStyle/>
          <a:p>
            <a:pPr>
              <a:buFontTx/>
              <a:buNone/>
            </a:pPr>
            <a:r>
              <a:rPr lang="en-US" sz="1800" b="1" dirty="0" smtClean="0">
                <a:cs typeface="Arial" pitchFamily="34" charset="0"/>
              </a:rPr>
              <a:t>PCI Section 11: File Integrity Monitoring Requirements (FIM)</a:t>
            </a:r>
          </a:p>
          <a:p>
            <a:r>
              <a:rPr lang="en-US" sz="1800" dirty="0" smtClean="0">
                <a:cs typeface="Arial" pitchFamily="34" charset="0"/>
              </a:rPr>
              <a:t>SCSP   </a:t>
            </a:r>
            <a:r>
              <a:rPr lang="ru-RU" sz="1800" dirty="0" smtClean="0">
                <a:cs typeface="Arial" pitchFamily="34" charset="0"/>
              </a:rPr>
              <a:t>использует мониторинг в режиме реального времени</a:t>
            </a:r>
            <a:r>
              <a:rPr lang="en-US" sz="1800" dirty="0" smtClean="0">
                <a:cs typeface="Arial" pitchFamily="34" charset="0"/>
              </a:rPr>
              <a:t> Real</a:t>
            </a:r>
            <a:r>
              <a:rPr lang="ru-RU" sz="1800" dirty="0" smtClean="0">
                <a:cs typeface="Arial" pitchFamily="34" charset="0"/>
              </a:rPr>
              <a:t>-</a:t>
            </a:r>
            <a:r>
              <a:rPr lang="en-US" sz="1800" dirty="0" smtClean="0">
                <a:cs typeface="Arial" pitchFamily="34" charset="0"/>
              </a:rPr>
              <a:t>Time </a:t>
            </a:r>
            <a:r>
              <a:rPr lang="en-US" sz="1800" dirty="0">
                <a:cs typeface="Arial" pitchFamily="34" charset="0"/>
              </a:rPr>
              <a:t>File Integrity Monitoring </a:t>
            </a:r>
            <a:r>
              <a:rPr lang="en-US" sz="1800" dirty="0" smtClean="0">
                <a:cs typeface="Arial" pitchFamily="34" charset="0"/>
              </a:rPr>
              <a:t>(RTFIM)</a:t>
            </a:r>
            <a:endParaRPr lang="en-US" sz="1800" dirty="0">
              <a:cs typeface="Arial" pitchFamily="34" charset="0"/>
            </a:endParaRPr>
          </a:p>
          <a:p>
            <a:r>
              <a:rPr lang="ru-RU" sz="1800" dirty="0" smtClean="0">
                <a:cs typeface="Arial" pitchFamily="34" charset="0"/>
              </a:rPr>
              <a:t>Без сканирования, включения аудита в ОС не требуется</a:t>
            </a:r>
            <a:endParaRPr lang="en-US" sz="1800" dirty="0">
              <a:cs typeface="Arial" pitchFamily="34" charset="0"/>
            </a:endParaRPr>
          </a:p>
          <a:p>
            <a:r>
              <a:rPr lang="ru-RU" sz="1800" dirty="0" smtClean="0">
                <a:cs typeface="Arial" pitchFamily="34" charset="0"/>
              </a:rPr>
              <a:t>Отслеживаются</a:t>
            </a:r>
            <a:r>
              <a:rPr lang="en-US" sz="1800" dirty="0" smtClean="0">
                <a:cs typeface="Arial" pitchFamily="34" charset="0"/>
              </a:rPr>
              <a:t> </a:t>
            </a:r>
            <a:r>
              <a:rPr lang="en-US" sz="1800" dirty="0">
                <a:cs typeface="Arial" pitchFamily="34" charset="0"/>
              </a:rPr>
              <a:t>server/file/user name, timestamp, change type, change content, program that made </a:t>
            </a:r>
            <a:r>
              <a:rPr lang="en-US" sz="1800" dirty="0" smtClean="0">
                <a:cs typeface="Arial" pitchFamily="34" charset="0"/>
              </a:rPr>
              <a:t>change</a:t>
            </a:r>
          </a:p>
          <a:p>
            <a:r>
              <a:rPr lang="ru-RU" sz="1800" smtClean="0">
                <a:cs typeface="Arial" pitchFamily="34" charset="0"/>
              </a:rPr>
              <a:t>Используется</a:t>
            </a:r>
            <a:r>
              <a:rPr lang="ru-RU" sz="1800">
                <a:cs typeface="Arial" pitchFamily="34" charset="0"/>
              </a:rPr>
              <a:t> </a:t>
            </a:r>
            <a:r>
              <a:rPr lang="en-US" sz="1800" smtClean="0">
                <a:cs typeface="Arial" pitchFamily="34" charset="0"/>
              </a:rPr>
              <a:t> SHA256  </a:t>
            </a:r>
            <a:endParaRPr lang="en-US" sz="1800" dirty="0">
              <a:cs typeface="Arial" pitchFamily="34" charset="0"/>
            </a:endParaRPr>
          </a:p>
        </p:txBody>
      </p:sp>
      <p:sp>
        <p:nvSpPr>
          <p:cNvPr id="386051" name="Title 1"/>
          <p:cNvSpPr>
            <a:spLocks noGrp="1"/>
          </p:cNvSpPr>
          <p:nvPr>
            <p:ph type="title" idx="4294967295"/>
          </p:nvPr>
        </p:nvSpPr>
        <p:spPr>
          <a:xfrm>
            <a:off x="247650" y="0"/>
            <a:ext cx="8382000" cy="838200"/>
          </a:xfrm>
        </p:spPr>
        <p:txBody>
          <a:bodyPr/>
          <a:lstStyle/>
          <a:p>
            <a:r>
              <a:rPr lang="ru-RU" dirty="0" smtClean="0"/>
              <a:t>Мониторинг в реальном времени</a:t>
            </a:r>
            <a:endParaRPr lang="en-US" dirty="0"/>
          </a:p>
        </p:txBody>
      </p:sp>
      <p:pic>
        <p:nvPicPr>
          <p:cNvPr id="386083" name="Picture 38" descr="600px-Red_x"/>
          <p:cNvPicPr>
            <a:picLocks noChangeAspect="1" noChangeArrowheads="1"/>
          </p:cNvPicPr>
          <p:nvPr/>
        </p:nvPicPr>
        <p:blipFill>
          <a:blip r:embed="rId3" cstate="print"/>
          <a:srcRect/>
          <a:stretch>
            <a:fillRect/>
          </a:stretch>
        </p:blipFill>
        <p:spPr bwMode="auto">
          <a:xfrm>
            <a:off x="7641498" y="5611381"/>
            <a:ext cx="315912" cy="196850"/>
          </a:xfrm>
          <a:prstGeom prst="rect">
            <a:avLst/>
          </a:prstGeom>
          <a:noFill/>
          <a:ln w="9525">
            <a:noFill/>
            <a:miter lim="800000"/>
            <a:headEnd/>
            <a:tailEnd/>
          </a:ln>
        </p:spPr>
      </p:pic>
      <p:pic>
        <p:nvPicPr>
          <p:cNvPr id="386084" name="Picture 35" descr="checkmark_Bold_Brush_Green"/>
          <p:cNvPicPr>
            <a:picLocks noChangeAspect="1" noChangeArrowheads="1"/>
          </p:cNvPicPr>
          <p:nvPr/>
        </p:nvPicPr>
        <p:blipFill>
          <a:blip r:embed="rId4" cstate="print"/>
          <a:srcRect/>
          <a:stretch>
            <a:fillRect/>
          </a:stretch>
        </p:blipFill>
        <p:spPr bwMode="auto">
          <a:xfrm>
            <a:off x="7641498" y="4895343"/>
            <a:ext cx="361950" cy="198438"/>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p14="http://schemas.microsoft.com/office/powerpoint/2010/main" val="2967260354"/>
              </p:ext>
            </p:extLst>
          </p:nvPr>
        </p:nvGraphicFramePr>
        <p:xfrm>
          <a:off x="355003" y="3948056"/>
          <a:ext cx="8208084" cy="2086983"/>
        </p:xfrm>
        <a:graphic>
          <a:graphicData uri="http://schemas.openxmlformats.org/drawingml/2006/table">
            <a:tbl>
              <a:tblPr firstRow="1" bandRow="1">
                <a:tableStyleId>{17292A2E-F333-43FB-9621-5CBBE7FDCDCB}</a:tableStyleId>
              </a:tblPr>
              <a:tblGrid>
                <a:gridCol w="5454126"/>
                <a:gridCol w="1226372"/>
                <a:gridCol w="1527586"/>
              </a:tblGrid>
              <a:tr h="695661">
                <a:tc>
                  <a:txBody>
                    <a:bodyPr/>
                    <a:lstStyle/>
                    <a:p>
                      <a:pPr algn="ctr"/>
                      <a:r>
                        <a:rPr lang="ru-RU" dirty="0" smtClean="0"/>
                        <a:t>Функция</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FIM</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SCSP FIM</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5661">
                <a:tc>
                  <a:txBody>
                    <a:bodyPr/>
                    <a:lstStyle/>
                    <a:p>
                      <a:r>
                        <a:rPr lang="ru-RU" dirty="0" smtClean="0"/>
                        <a:t>Отслеживание изменений в режиме реального времени и оповещение </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5661">
                <a:tc>
                  <a:txBody>
                    <a:bodyPr/>
                    <a:lstStyle/>
                    <a:p>
                      <a:r>
                        <a:rPr lang="ru-RU" dirty="0" smtClean="0"/>
                        <a:t>Требование включенного</a:t>
                      </a:r>
                      <a:r>
                        <a:rPr lang="ru-RU" baseline="0" dirty="0" smtClean="0"/>
                        <a:t> аудита в </a:t>
                      </a:r>
                      <a:r>
                        <a:rPr lang="en-US" baseline="0" dirty="0" smtClean="0"/>
                        <a:t>Windows</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2" name="Picture 38" descr="600px-Red_x"/>
          <p:cNvPicPr>
            <a:picLocks noChangeAspect="1" noChangeArrowheads="1"/>
          </p:cNvPicPr>
          <p:nvPr/>
        </p:nvPicPr>
        <p:blipFill>
          <a:blip r:embed="rId3" cstate="print"/>
          <a:srcRect/>
          <a:stretch>
            <a:fillRect/>
          </a:stretch>
        </p:blipFill>
        <p:spPr bwMode="auto">
          <a:xfrm>
            <a:off x="6234039" y="4895343"/>
            <a:ext cx="315912" cy="196850"/>
          </a:xfrm>
          <a:prstGeom prst="rect">
            <a:avLst/>
          </a:prstGeom>
          <a:noFill/>
          <a:ln w="9525">
            <a:noFill/>
            <a:miter lim="800000"/>
            <a:headEnd/>
            <a:tailEnd/>
          </a:ln>
        </p:spPr>
      </p:pic>
      <p:pic>
        <p:nvPicPr>
          <p:cNvPr id="13" name="Picture 35" descr="checkmark_Bold_Brush_Green"/>
          <p:cNvPicPr>
            <a:picLocks noChangeAspect="1" noChangeArrowheads="1"/>
          </p:cNvPicPr>
          <p:nvPr/>
        </p:nvPicPr>
        <p:blipFill>
          <a:blip r:embed="rId4" cstate="print"/>
          <a:srcRect/>
          <a:stretch>
            <a:fillRect/>
          </a:stretch>
        </p:blipFill>
        <p:spPr bwMode="auto">
          <a:xfrm>
            <a:off x="6211020" y="5609793"/>
            <a:ext cx="361950" cy="198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0" y="0"/>
            <a:ext cx="8915400" cy="952500"/>
          </a:xfrm>
        </p:spPr>
        <p:txBody>
          <a:bodyPr/>
          <a:lstStyle/>
          <a:p>
            <a:r>
              <a:rPr lang="en-US" dirty="0" smtClean="0"/>
              <a:t>CSP Detection -  </a:t>
            </a:r>
            <a:r>
              <a:rPr lang="ru-RU" dirty="0" smtClean="0"/>
              <a:t>мониторинг ключевых событий в системе</a:t>
            </a:r>
            <a:endParaRPr lang="en-US" dirty="0"/>
          </a:p>
        </p:txBody>
      </p:sp>
      <p:sp>
        <p:nvSpPr>
          <p:cNvPr id="14" name="Rectangle 3"/>
          <p:cNvSpPr txBox="1">
            <a:spLocks noChangeArrowheads="1"/>
          </p:cNvSpPr>
          <p:nvPr/>
        </p:nvSpPr>
        <p:spPr bwMode="auto">
          <a:xfrm>
            <a:off x="273424" y="1380315"/>
            <a:ext cx="4796118" cy="493095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marL="231775" marR="0" lvl="0" indent="-231775" algn="l" defTabSz="914400" rtl="0" eaLnBrk="1" fontAlgn="base" latinLnBrk="0" hangingPunct="1">
              <a:lnSpc>
                <a:spcPct val="90000"/>
              </a:lnSpc>
              <a:spcBef>
                <a:spcPct val="0"/>
              </a:spcBef>
              <a:spcAft>
                <a:spcPts val="1200"/>
              </a:spcAft>
              <a:buClr>
                <a:srgbClr val="4E4845"/>
              </a:buClr>
              <a:buSzTx/>
              <a:buFontTx/>
              <a:buChar char="•"/>
              <a:tabLst/>
              <a:defRPr/>
            </a:pPr>
            <a:r>
              <a:rPr kumimoji="0" lang="ru-RU" sz="1800" b="1" i="0" u="none" strike="noStrike" kern="0" cap="none" spc="0" normalizeH="0" baseline="0" noProof="0" dirty="0" smtClean="0">
                <a:ln>
                  <a:noFill/>
                </a:ln>
                <a:solidFill>
                  <a:srgbClr val="4E4845"/>
                </a:solidFill>
                <a:effectLst/>
                <a:uLnTx/>
                <a:uFillTx/>
                <a:latin typeface="+mn-lt"/>
                <a:ea typeface="ＭＳ Ｐゴシック" pitchFamily="-106" charset="-128"/>
                <a:cs typeface="ＭＳ Ｐゴシック" pitchFamily="-106" charset="-128"/>
              </a:rPr>
              <a:t>Мониторинг Входа</a:t>
            </a:r>
            <a:r>
              <a:rPr kumimoji="0" lang="en-US" sz="1800" b="1" i="0" u="none" strike="noStrike" kern="0" cap="none" spc="0" normalizeH="0" baseline="0" noProof="0" dirty="0" smtClean="0">
                <a:ln>
                  <a:noFill/>
                </a:ln>
                <a:solidFill>
                  <a:srgbClr val="4E4845"/>
                </a:solidFill>
                <a:effectLst/>
                <a:uLnTx/>
                <a:uFillTx/>
                <a:latin typeface="+mn-lt"/>
                <a:ea typeface="ＭＳ Ｐゴシック" pitchFamily="-106" charset="-128"/>
                <a:cs typeface="ＭＳ Ｐゴシック" pitchFamily="-106" charset="-128"/>
              </a:rPr>
              <a:t>/</a:t>
            </a:r>
            <a:r>
              <a:rPr kumimoji="0" lang="ru-RU" sz="1800" b="1" i="0" u="none" strike="noStrike" kern="0" cap="none" spc="0" normalizeH="0" baseline="0" noProof="0" dirty="0" smtClean="0">
                <a:ln>
                  <a:noFill/>
                </a:ln>
                <a:solidFill>
                  <a:srgbClr val="4E4845"/>
                </a:solidFill>
                <a:effectLst/>
                <a:uLnTx/>
                <a:uFillTx/>
                <a:latin typeface="+mn-lt"/>
                <a:ea typeface="ＭＳ Ｐゴシック" pitchFamily="-106" charset="-128"/>
                <a:cs typeface="ＭＳ Ｐゴシック" pitchFamily="-106" charset="-128"/>
              </a:rPr>
              <a:t> Выхода</a:t>
            </a:r>
            <a:endParaRPr kumimoji="0" lang="en-US" sz="1800" b="1" i="0" u="none" strike="noStrike" kern="0" cap="none" spc="0" normalizeH="0" baseline="0" noProof="0" dirty="0" smtClean="0">
              <a:ln>
                <a:noFill/>
              </a:ln>
              <a:solidFill>
                <a:srgbClr val="4E4845"/>
              </a:solidFill>
              <a:effectLst/>
              <a:uLnTx/>
              <a:uFillTx/>
              <a:latin typeface="+mn-lt"/>
              <a:ea typeface="ＭＳ Ｐゴシック" pitchFamily="-106" charset="-128"/>
              <a:cs typeface="ＭＳ Ｐゴシック" pitchFamily="-106" charset="-128"/>
            </a:endParaRPr>
          </a:p>
          <a:p>
            <a:pPr marL="517525" marR="0" lvl="1" indent="-233363" algn="l" defTabSz="914400" rtl="0" eaLnBrk="1" fontAlgn="base" latinLnBrk="0" hangingPunct="1">
              <a:lnSpc>
                <a:spcPct val="90000"/>
              </a:lnSpc>
              <a:spcBef>
                <a:spcPct val="0"/>
              </a:spcBef>
              <a:spcAft>
                <a:spcPts val="1000"/>
              </a:spcAft>
              <a:buClr>
                <a:srgbClr val="4E4845"/>
              </a:buClr>
              <a:buSzTx/>
              <a:buFont typeface="Arial" pitchFamily="-106" charset="0"/>
              <a:buChar char="–"/>
              <a:tabLst/>
              <a:defRPr/>
            </a:pPr>
            <a:r>
              <a:rPr kumimoji="0" lang="en-US" sz="1400" b="1" i="0" u="none" strike="noStrike" kern="0" cap="none" spc="0" normalizeH="0" baseline="0" noProof="0" dirty="0" smtClean="0">
                <a:ln>
                  <a:noFill/>
                </a:ln>
                <a:solidFill>
                  <a:srgbClr val="4E4845"/>
                </a:solidFill>
                <a:effectLst/>
                <a:uLnTx/>
                <a:uFillTx/>
                <a:latin typeface="+mn-lt"/>
                <a:ea typeface="ＭＳ Ｐゴシック" pitchFamily="-106" charset="-128"/>
              </a:rPr>
              <a:t>Success, Failures, After Hours, Weekends, privileged user, Unusual access methods, password cracking attempts</a:t>
            </a:r>
          </a:p>
          <a:p>
            <a:pPr marL="231775" marR="0" lvl="0" indent="-231775" algn="l" defTabSz="914400" rtl="0" eaLnBrk="1" fontAlgn="base" latinLnBrk="0" hangingPunct="1">
              <a:lnSpc>
                <a:spcPct val="90000"/>
              </a:lnSpc>
              <a:spcBef>
                <a:spcPct val="0"/>
              </a:spcBef>
              <a:spcAft>
                <a:spcPts val="1200"/>
              </a:spcAft>
              <a:buClr>
                <a:srgbClr val="4E4845"/>
              </a:buClr>
              <a:buSzTx/>
              <a:buFontTx/>
              <a:buChar char="•"/>
              <a:tabLst/>
              <a:defRPr/>
            </a:pPr>
            <a:r>
              <a:rPr kumimoji="0" lang="ru-RU" sz="1800" b="1" i="0" u="none" strike="noStrike" kern="0" cap="none" spc="0" normalizeH="0" baseline="0" noProof="0" dirty="0" smtClean="0">
                <a:ln>
                  <a:noFill/>
                </a:ln>
                <a:solidFill>
                  <a:srgbClr val="4E4845"/>
                </a:solidFill>
                <a:effectLst/>
                <a:uLnTx/>
                <a:uFillTx/>
                <a:latin typeface="+mn-lt"/>
                <a:ea typeface="ＭＳ Ｐゴシック" pitchFamily="-106" charset="-128"/>
                <a:cs typeface="ＭＳ Ｐゴシック" pitchFamily="-106" charset="-128"/>
              </a:rPr>
              <a:t>Мониторинг Системы</a:t>
            </a:r>
            <a:r>
              <a:rPr kumimoji="0" lang="en-US" sz="1800" b="1" i="0" u="none" strike="noStrike" kern="0" cap="none" spc="0" normalizeH="0" baseline="0" noProof="0" dirty="0" smtClean="0">
                <a:ln>
                  <a:noFill/>
                </a:ln>
                <a:solidFill>
                  <a:srgbClr val="4E4845"/>
                </a:solidFill>
                <a:effectLst/>
                <a:uLnTx/>
                <a:uFillTx/>
                <a:latin typeface="+mn-lt"/>
                <a:ea typeface="ＭＳ Ｐゴシック" pitchFamily="-106" charset="-128"/>
                <a:cs typeface="ＭＳ Ｐゴシック" pitchFamily="-106" charset="-128"/>
              </a:rPr>
              <a:t>/</a:t>
            </a:r>
            <a:r>
              <a:rPr kumimoji="0" lang="ru-RU" sz="1800" b="1" i="0" u="none" strike="noStrike" kern="0" cap="none" spc="0" normalizeH="0" baseline="0" noProof="0" dirty="0" smtClean="0">
                <a:ln>
                  <a:noFill/>
                </a:ln>
                <a:solidFill>
                  <a:srgbClr val="4E4845"/>
                </a:solidFill>
                <a:effectLst/>
                <a:uLnTx/>
                <a:uFillTx/>
                <a:latin typeface="+mn-lt"/>
                <a:ea typeface="ＭＳ Ｐゴシック" pitchFamily="-106" charset="-128"/>
                <a:cs typeface="ＭＳ Ｐゴシック" pitchFamily="-106" charset="-128"/>
              </a:rPr>
              <a:t>Сервисов</a:t>
            </a:r>
            <a:endParaRPr kumimoji="0" lang="en-US" sz="1800" b="1" i="0" u="none" strike="noStrike" kern="0" cap="none" spc="0" normalizeH="0" baseline="0" noProof="0" dirty="0" smtClean="0">
              <a:ln>
                <a:noFill/>
              </a:ln>
              <a:solidFill>
                <a:srgbClr val="4E4845"/>
              </a:solidFill>
              <a:effectLst/>
              <a:uLnTx/>
              <a:uFillTx/>
              <a:latin typeface="+mn-lt"/>
              <a:ea typeface="ＭＳ Ｐゴシック" pitchFamily="-106" charset="-128"/>
              <a:cs typeface="ＭＳ Ｐゴシック" pitchFamily="-106" charset="-128"/>
            </a:endParaRPr>
          </a:p>
          <a:p>
            <a:pPr marL="517525" marR="0" lvl="1" indent="-233363" algn="l" defTabSz="914400" rtl="0" eaLnBrk="1" fontAlgn="base" latinLnBrk="0" hangingPunct="1">
              <a:lnSpc>
                <a:spcPct val="90000"/>
              </a:lnSpc>
              <a:spcBef>
                <a:spcPct val="0"/>
              </a:spcBef>
              <a:spcAft>
                <a:spcPts val="1000"/>
              </a:spcAft>
              <a:buClr>
                <a:srgbClr val="4E4845"/>
              </a:buClr>
              <a:buSzTx/>
              <a:buFont typeface="Arial" pitchFamily="-106" charset="0"/>
              <a:buChar char="–"/>
              <a:tabLst/>
              <a:defRPr/>
            </a:pPr>
            <a:r>
              <a:rPr kumimoji="0" lang="en-US" sz="1600" b="1" i="0" u="none" strike="noStrike" kern="0" cap="none" spc="0" normalizeH="0" baseline="0" noProof="0" dirty="0" smtClean="0">
                <a:ln>
                  <a:noFill/>
                </a:ln>
                <a:solidFill>
                  <a:srgbClr val="4E4845"/>
                </a:solidFill>
                <a:effectLst/>
                <a:uLnTx/>
                <a:uFillTx/>
                <a:latin typeface="+mn-lt"/>
                <a:ea typeface="ＭＳ Ｐゴシック" pitchFamily="-106" charset="-128"/>
              </a:rPr>
              <a:t>Service/daemon/driver failures, process tracking (privileged access, unusual usage)</a:t>
            </a:r>
          </a:p>
          <a:p>
            <a:pPr marL="231775" marR="0" lvl="0" indent="-231775" algn="l" defTabSz="914400" rtl="0" eaLnBrk="1" fontAlgn="base" latinLnBrk="0" hangingPunct="1">
              <a:lnSpc>
                <a:spcPct val="90000"/>
              </a:lnSpc>
              <a:spcBef>
                <a:spcPct val="0"/>
              </a:spcBef>
              <a:spcAft>
                <a:spcPts val="1200"/>
              </a:spcAft>
              <a:buClr>
                <a:srgbClr val="4E4845"/>
              </a:buClr>
              <a:buSzTx/>
              <a:buFontTx/>
              <a:buChar char="•"/>
              <a:tabLst/>
              <a:defRPr/>
            </a:pPr>
            <a:r>
              <a:rPr kumimoji="0" lang="en-US" sz="1800" b="1" i="0" u="none" strike="noStrike" kern="0" cap="none" spc="0" normalizeH="0" baseline="0" noProof="0" dirty="0" smtClean="0">
                <a:ln>
                  <a:noFill/>
                </a:ln>
                <a:solidFill>
                  <a:srgbClr val="4E4845"/>
                </a:solidFill>
                <a:effectLst/>
                <a:uLnTx/>
                <a:uFillTx/>
                <a:latin typeface="+mn-lt"/>
                <a:ea typeface="ＭＳ Ｐゴシック" pitchFamily="-106" charset="-128"/>
                <a:cs typeface="ＭＳ Ｐゴシック" pitchFamily="-106" charset="-128"/>
              </a:rPr>
              <a:t>C2 Object Level Log Monitoring</a:t>
            </a:r>
          </a:p>
          <a:p>
            <a:pPr marL="231775" marR="0" lvl="0" indent="-231775" algn="l" defTabSz="914400" rtl="0" eaLnBrk="1" fontAlgn="base" latinLnBrk="0" hangingPunct="1">
              <a:lnSpc>
                <a:spcPct val="90000"/>
              </a:lnSpc>
              <a:spcBef>
                <a:spcPct val="0"/>
              </a:spcBef>
              <a:spcAft>
                <a:spcPts val="1200"/>
              </a:spcAft>
              <a:buClr>
                <a:srgbClr val="4E4845"/>
              </a:buClr>
              <a:buSzTx/>
              <a:buFontTx/>
              <a:buChar char="•"/>
              <a:tabLst/>
              <a:defRPr/>
            </a:pPr>
            <a:r>
              <a:rPr kumimoji="0" lang="en-US" sz="1800" b="1" i="0" u="none" strike="noStrike" kern="0" cap="none" spc="0" normalizeH="0" baseline="0" noProof="0" dirty="0" smtClean="0">
                <a:ln>
                  <a:noFill/>
                </a:ln>
                <a:solidFill>
                  <a:srgbClr val="4E4845"/>
                </a:solidFill>
                <a:effectLst/>
                <a:uLnTx/>
                <a:uFillTx/>
                <a:latin typeface="+mn-lt"/>
                <a:ea typeface="ＭＳ Ｐゴシック" pitchFamily="-106" charset="-128"/>
                <a:cs typeface="ＭＳ Ｐゴシック" pitchFamily="-106" charset="-128"/>
              </a:rPr>
              <a:t>Web Log Monitoring</a:t>
            </a:r>
          </a:p>
          <a:p>
            <a:pPr marL="231775" marR="0" lvl="0" indent="-231775" algn="l" defTabSz="914400" rtl="0" eaLnBrk="1" fontAlgn="base" latinLnBrk="0" hangingPunct="1">
              <a:lnSpc>
                <a:spcPct val="90000"/>
              </a:lnSpc>
              <a:spcBef>
                <a:spcPct val="0"/>
              </a:spcBef>
              <a:spcAft>
                <a:spcPts val="1200"/>
              </a:spcAft>
              <a:buClr>
                <a:srgbClr val="4E4845"/>
              </a:buClr>
              <a:buSzTx/>
              <a:buFontTx/>
              <a:buChar char="•"/>
              <a:tabLst/>
              <a:defRPr/>
            </a:pPr>
            <a:r>
              <a:rPr kumimoji="0" lang="ru-RU" sz="1800" b="1" i="0" u="none" strike="noStrike" kern="0" cap="none" spc="0" normalizeH="0" baseline="0" noProof="0" dirty="0" smtClean="0">
                <a:ln>
                  <a:noFill/>
                </a:ln>
                <a:solidFill>
                  <a:srgbClr val="4E4845"/>
                </a:solidFill>
                <a:effectLst/>
                <a:uLnTx/>
                <a:uFillTx/>
                <a:latin typeface="+mn-lt"/>
                <a:ea typeface="ＭＳ Ｐゴシック" pitchFamily="-106" charset="-128"/>
                <a:cs typeface="ＭＳ Ｐゴシック" pitchFamily="-106" charset="-128"/>
              </a:rPr>
              <a:t>Мониторинг журналов</a:t>
            </a:r>
            <a:r>
              <a:rPr kumimoji="0" lang="ru-RU" sz="1800" b="1" i="0" u="none" strike="noStrike" kern="0" cap="none" spc="0" normalizeH="0" noProof="0" dirty="0" smtClean="0">
                <a:ln>
                  <a:noFill/>
                </a:ln>
                <a:solidFill>
                  <a:srgbClr val="4E4845"/>
                </a:solidFill>
                <a:effectLst/>
                <a:uLnTx/>
                <a:uFillTx/>
                <a:latin typeface="+mn-lt"/>
                <a:ea typeface="ＭＳ Ｐゴシック" pitchFamily="-106" charset="-128"/>
                <a:cs typeface="ＭＳ Ｐゴシック" pitchFamily="-106" charset="-128"/>
              </a:rPr>
              <a:t> приложений</a:t>
            </a:r>
            <a:endParaRPr kumimoji="0" lang="en-US" sz="1800" b="1" i="0" u="none" strike="noStrike" kern="0" cap="none" spc="0" normalizeH="0" baseline="0" noProof="0" dirty="0" smtClean="0">
              <a:ln>
                <a:noFill/>
              </a:ln>
              <a:solidFill>
                <a:srgbClr val="4E4845"/>
              </a:solidFill>
              <a:effectLst/>
              <a:uLnTx/>
              <a:uFillTx/>
              <a:latin typeface="+mn-lt"/>
              <a:ea typeface="ＭＳ Ｐゴシック" pitchFamily="-106" charset="-128"/>
              <a:cs typeface="ＭＳ Ｐゴシック" pitchFamily="-106" charset="-128"/>
            </a:endParaRPr>
          </a:p>
          <a:p>
            <a:pPr marL="517525" marR="0" lvl="1" indent="-233363" algn="l" defTabSz="914400" rtl="0" eaLnBrk="1" fontAlgn="base" latinLnBrk="0" hangingPunct="1">
              <a:lnSpc>
                <a:spcPct val="90000"/>
              </a:lnSpc>
              <a:spcBef>
                <a:spcPct val="0"/>
              </a:spcBef>
              <a:spcAft>
                <a:spcPts val="600"/>
              </a:spcAft>
              <a:buClr>
                <a:srgbClr val="4E4845"/>
              </a:buClr>
              <a:buSzTx/>
              <a:buFont typeface="Arial" pitchFamily="-106" charset="0"/>
              <a:buChar char="–"/>
              <a:tabLst/>
              <a:defRPr/>
            </a:pPr>
            <a:r>
              <a:rPr lang="ru-RU" sz="1600" b="1" kern="0" dirty="0" smtClean="0">
                <a:solidFill>
                  <a:srgbClr val="4E4845"/>
                </a:solidFill>
                <a:latin typeface="+mn-lt"/>
              </a:rPr>
              <a:t>журналы</a:t>
            </a:r>
            <a:r>
              <a:rPr kumimoji="0" lang="ru-RU" sz="1600" b="1" i="0" u="none" strike="noStrike" kern="0" cap="none" spc="0" normalizeH="0" baseline="0" noProof="0" dirty="0" smtClean="0">
                <a:ln>
                  <a:noFill/>
                </a:ln>
                <a:solidFill>
                  <a:srgbClr val="4E4845"/>
                </a:solidFill>
                <a:effectLst/>
                <a:uLnTx/>
                <a:uFillTx/>
                <a:latin typeface="+mn-lt"/>
                <a:ea typeface="ＭＳ Ｐゴシック" pitchFamily="-106" charset="-128"/>
              </a:rPr>
              <a:t> Баз данных</a:t>
            </a:r>
            <a:endParaRPr kumimoji="0" lang="en-US" sz="1600" b="1" i="0" u="none" strike="noStrike" kern="0" cap="none" spc="0" normalizeH="0" baseline="0" noProof="0" dirty="0" smtClean="0">
              <a:ln>
                <a:noFill/>
              </a:ln>
              <a:solidFill>
                <a:srgbClr val="4E4845"/>
              </a:solidFill>
              <a:effectLst/>
              <a:uLnTx/>
              <a:uFillTx/>
              <a:latin typeface="+mn-lt"/>
              <a:ea typeface="ＭＳ Ｐゴシック" pitchFamily="-106" charset="-128"/>
            </a:endParaRPr>
          </a:p>
          <a:p>
            <a:pPr marL="517525" marR="0" lvl="1" indent="-233363" algn="l" defTabSz="914400" rtl="0" eaLnBrk="1" fontAlgn="base" latinLnBrk="0" hangingPunct="1">
              <a:lnSpc>
                <a:spcPct val="90000"/>
              </a:lnSpc>
              <a:spcBef>
                <a:spcPct val="0"/>
              </a:spcBef>
              <a:spcAft>
                <a:spcPts val="600"/>
              </a:spcAft>
              <a:buClr>
                <a:srgbClr val="4E4845"/>
              </a:buClr>
              <a:buSzTx/>
              <a:buFont typeface="Arial" pitchFamily="-106" charset="0"/>
              <a:buChar char="–"/>
              <a:tabLst/>
              <a:defRPr/>
            </a:pPr>
            <a:r>
              <a:rPr lang="ru-RU" sz="1600" b="1" kern="0" dirty="0">
                <a:solidFill>
                  <a:srgbClr val="4E4845"/>
                </a:solidFill>
                <a:latin typeface="+mn-lt"/>
              </a:rPr>
              <a:t>ж</a:t>
            </a:r>
            <a:r>
              <a:rPr kumimoji="0" lang="ru-RU" sz="1600" b="1" i="0" u="none" strike="noStrike" kern="0" cap="none" spc="0" normalizeH="0" baseline="0" noProof="0" dirty="0" err="1" smtClean="0">
                <a:ln>
                  <a:noFill/>
                </a:ln>
                <a:solidFill>
                  <a:srgbClr val="4E4845"/>
                </a:solidFill>
                <a:effectLst/>
                <a:uLnTx/>
                <a:uFillTx/>
                <a:latin typeface="+mn-lt"/>
                <a:ea typeface="ＭＳ Ｐゴシック" pitchFamily="-106" charset="-128"/>
              </a:rPr>
              <a:t>урналы</a:t>
            </a:r>
            <a:r>
              <a:rPr kumimoji="0" lang="ru-RU" sz="1600" b="1" i="0" u="none" strike="noStrike" kern="0" cap="none" spc="0" normalizeH="0" baseline="0" noProof="0" dirty="0" smtClean="0">
                <a:ln>
                  <a:noFill/>
                </a:ln>
                <a:solidFill>
                  <a:srgbClr val="4E4845"/>
                </a:solidFill>
                <a:effectLst/>
                <a:uLnTx/>
                <a:uFillTx/>
                <a:latin typeface="+mn-lt"/>
                <a:ea typeface="ＭＳ Ｐゴシック" pitchFamily="-106" charset="-128"/>
              </a:rPr>
              <a:t> серверов приложений</a:t>
            </a:r>
            <a:r>
              <a:rPr kumimoji="0" lang="en-US" sz="1600" b="1" i="0" u="none" strike="noStrike" kern="0" cap="none" spc="0" normalizeH="0" baseline="0" noProof="0" dirty="0" smtClean="0">
                <a:ln>
                  <a:noFill/>
                </a:ln>
                <a:solidFill>
                  <a:srgbClr val="4E4845"/>
                </a:solidFill>
                <a:effectLst/>
                <a:uLnTx/>
                <a:uFillTx/>
                <a:latin typeface="+mn-lt"/>
                <a:ea typeface="ＭＳ Ｐゴシック" pitchFamily="-106" charset="-128"/>
              </a:rPr>
              <a:t> (</a:t>
            </a:r>
            <a:r>
              <a:rPr kumimoji="0" lang="ru-RU" sz="1600" b="1" i="0" u="none" strike="noStrike" kern="0" cap="none" spc="0" normalizeH="0" baseline="0" noProof="0" dirty="0" smtClean="0">
                <a:ln>
                  <a:noFill/>
                </a:ln>
                <a:solidFill>
                  <a:srgbClr val="4E4845"/>
                </a:solidFill>
                <a:effectLst/>
                <a:uLnTx/>
                <a:uFillTx/>
                <a:latin typeface="+mn-lt"/>
                <a:ea typeface="ＭＳ Ｐゴシック" pitchFamily="-106" charset="-128"/>
              </a:rPr>
              <a:t>например,</a:t>
            </a:r>
            <a:r>
              <a:rPr kumimoji="0" lang="en-US" sz="1600" b="1" i="0" u="none" strike="noStrike" kern="0" cap="none" spc="0" normalizeH="0" baseline="0" noProof="0" dirty="0" smtClean="0">
                <a:ln>
                  <a:noFill/>
                </a:ln>
                <a:solidFill>
                  <a:srgbClr val="4E4845"/>
                </a:solidFill>
                <a:effectLst/>
                <a:uLnTx/>
                <a:uFillTx/>
                <a:latin typeface="+mn-lt"/>
                <a:ea typeface="ＭＳ Ｐゴシック" pitchFamily="-106" charset="-128"/>
              </a:rPr>
              <a:t> </a:t>
            </a:r>
            <a:r>
              <a:rPr kumimoji="0" lang="en-US" sz="1600" b="1" i="0" u="none" strike="noStrike" kern="0" cap="none" spc="0" normalizeH="0" baseline="0" noProof="0" dirty="0" err="1" smtClean="0">
                <a:ln>
                  <a:noFill/>
                </a:ln>
                <a:solidFill>
                  <a:srgbClr val="4E4845"/>
                </a:solidFill>
                <a:effectLst/>
                <a:uLnTx/>
                <a:uFillTx/>
                <a:latin typeface="+mn-lt"/>
                <a:ea typeface="ＭＳ Ｐゴシック" pitchFamily="-106" charset="-128"/>
              </a:rPr>
              <a:t>Esxi</a:t>
            </a:r>
            <a:r>
              <a:rPr kumimoji="0" lang="en-US" sz="1600" b="1" i="0" u="none" strike="noStrike" kern="0" cap="none" spc="0" normalizeH="0" baseline="0" noProof="0" dirty="0" smtClean="0">
                <a:ln>
                  <a:noFill/>
                </a:ln>
                <a:solidFill>
                  <a:srgbClr val="4E4845"/>
                </a:solidFill>
                <a:effectLst/>
                <a:uLnTx/>
                <a:uFillTx/>
                <a:latin typeface="+mn-lt"/>
                <a:ea typeface="ＭＳ Ｐゴシック" pitchFamily="-106" charset="-128"/>
              </a:rPr>
              <a:t>)</a:t>
            </a:r>
          </a:p>
          <a:p>
            <a:pPr marL="517525" marR="0" lvl="1" indent="-233363" algn="l" defTabSz="914400" rtl="0" eaLnBrk="1" fontAlgn="base" latinLnBrk="0" hangingPunct="1">
              <a:lnSpc>
                <a:spcPct val="90000"/>
              </a:lnSpc>
              <a:spcBef>
                <a:spcPct val="0"/>
              </a:spcBef>
              <a:spcAft>
                <a:spcPts val="600"/>
              </a:spcAft>
              <a:buClr>
                <a:srgbClr val="4E4845"/>
              </a:buClr>
              <a:buSzTx/>
              <a:buFont typeface="Arial" pitchFamily="-106" charset="0"/>
              <a:buChar char="–"/>
              <a:tabLst/>
              <a:defRPr/>
            </a:pPr>
            <a:r>
              <a:rPr lang="ru-RU" sz="1600" b="1" kern="0" dirty="0">
                <a:solidFill>
                  <a:srgbClr val="4E4845"/>
                </a:solidFill>
                <a:latin typeface="+mn-lt"/>
              </a:rPr>
              <a:t>ж</a:t>
            </a:r>
            <a:r>
              <a:rPr kumimoji="0" lang="ru-RU" sz="1600" b="1" i="0" u="none" strike="noStrike" kern="0" cap="none" spc="0" normalizeH="0" baseline="0" noProof="0" dirty="0" err="1" smtClean="0">
                <a:ln>
                  <a:noFill/>
                </a:ln>
                <a:solidFill>
                  <a:srgbClr val="4E4845"/>
                </a:solidFill>
                <a:effectLst/>
                <a:uLnTx/>
                <a:uFillTx/>
                <a:latin typeface="+mn-lt"/>
                <a:ea typeface="ＭＳ Ｐゴシック" pitchFamily="-106" charset="-128"/>
              </a:rPr>
              <a:t>урналы</a:t>
            </a:r>
            <a:r>
              <a:rPr kumimoji="0" lang="ru-RU" sz="1600" b="1" i="0" u="none" strike="noStrike" kern="0" cap="none" spc="0" normalizeH="0" baseline="0" noProof="0" dirty="0" smtClean="0">
                <a:ln>
                  <a:noFill/>
                </a:ln>
                <a:solidFill>
                  <a:srgbClr val="4E4845"/>
                </a:solidFill>
                <a:effectLst/>
                <a:uLnTx/>
                <a:uFillTx/>
                <a:latin typeface="+mn-lt"/>
                <a:ea typeface="ＭＳ Ｐゴシック" pitchFamily="-106" charset="-128"/>
              </a:rPr>
              <a:t> утилит безопасности</a:t>
            </a:r>
            <a:r>
              <a:rPr kumimoji="0" lang="en-US" sz="1600" b="1" i="0" u="none" strike="noStrike" kern="0" cap="none" spc="0" normalizeH="0" baseline="0" noProof="0" dirty="0" smtClean="0">
                <a:ln>
                  <a:noFill/>
                </a:ln>
                <a:solidFill>
                  <a:srgbClr val="4E4845"/>
                </a:solidFill>
                <a:effectLst/>
                <a:uLnTx/>
                <a:uFillTx/>
                <a:latin typeface="+mn-lt"/>
                <a:ea typeface="ＭＳ Ｐゴシック" pitchFamily="-106" charset="-128"/>
              </a:rPr>
              <a:t>(</a:t>
            </a:r>
            <a:r>
              <a:rPr kumimoji="0" lang="ru-RU" sz="1600" b="1" i="0" u="none" strike="noStrike" kern="0" cap="none" spc="0" normalizeH="0" baseline="0" noProof="0" dirty="0" smtClean="0">
                <a:ln>
                  <a:noFill/>
                </a:ln>
                <a:solidFill>
                  <a:srgbClr val="4E4845"/>
                </a:solidFill>
                <a:effectLst/>
                <a:uLnTx/>
                <a:uFillTx/>
                <a:latin typeface="+mn-lt"/>
                <a:ea typeface="ＭＳ Ｐゴシック" pitchFamily="-106" charset="-128"/>
              </a:rPr>
              <a:t>например, </a:t>
            </a:r>
            <a:r>
              <a:rPr kumimoji="0" lang="en-US" sz="1600" b="1" i="0" u="none" strike="noStrike" kern="0" cap="none" spc="0" normalizeH="0" baseline="0" noProof="0" dirty="0" smtClean="0">
                <a:ln>
                  <a:noFill/>
                </a:ln>
                <a:solidFill>
                  <a:srgbClr val="4E4845"/>
                </a:solidFill>
                <a:effectLst/>
                <a:uLnTx/>
                <a:uFillTx/>
                <a:latin typeface="+mn-lt"/>
                <a:ea typeface="ＭＳ Ｐゴシック" pitchFamily="-106" charset="-128"/>
              </a:rPr>
              <a:t>AV)</a:t>
            </a:r>
          </a:p>
          <a:p>
            <a:pPr marL="517525" marR="0" lvl="1" indent="-233363" algn="l" defTabSz="914400" rtl="0" eaLnBrk="1" fontAlgn="base" latinLnBrk="0" hangingPunct="1">
              <a:lnSpc>
                <a:spcPct val="90000"/>
              </a:lnSpc>
              <a:spcBef>
                <a:spcPct val="0"/>
              </a:spcBef>
              <a:spcAft>
                <a:spcPts val="600"/>
              </a:spcAft>
              <a:buClr>
                <a:srgbClr val="4E4845"/>
              </a:buClr>
              <a:buSzTx/>
              <a:buFont typeface="Arial" pitchFamily="-106" charset="0"/>
              <a:buChar char="–"/>
              <a:tabLst/>
              <a:defRPr/>
            </a:pPr>
            <a:r>
              <a:rPr lang="ru-RU" sz="1600" b="1" kern="0" dirty="0">
                <a:solidFill>
                  <a:srgbClr val="4E4845"/>
                </a:solidFill>
                <a:latin typeface="+mn-lt"/>
              </a:rPr>
              <a:t>ж</a:t>
            </a:r>
            <a:r>
              <a:rPr kumimoji="0" lang="ru-RU" sz="1600" b="1" i="0" u="none" strike="noStrike" kern="0" cap="none" spc="0" normalizeH="0" baseline="0" noProof="0" dirty="0" err="1" smtClean="0">
                <a:ln>
                  <a:noFill/>
                </a:ln>
                <a:solidFill>
                  <a:srgbClr val="4E4845"/>
                </a:solidFill>
                <a:effectLst/>
                <a:uLnTx/>
                <a:uFillTx/>
                <a:latin typeface="+mn-lt"/>
                <a:ea typeface="ＭＳ Ｐゴシック" pitchFamily="-106" charset="-128"/>
              </a:rPr>
              <a:t>урналы</a:t>
            </a:r>
            <a:r>
              <a:rPr kumimoji="0" lang="ru-RU" sz="1600" b="1" i="0" u="none" strike="noStrike" kern="0" cap="none" spc="0" normalizeH="0" baseline="0" noProof="0" dirty="0" smtClean="0">
                <a:ln>
                  <a:noFill/>
                </a:ln>
                <a:solidFill>
                  <a:srgbClr val="4E4845"/>
                </a:solidFill>
                <a:effectLst/>
                <a:uLnTx/>
                <a:uFillTx/>
                <a:latin typeface="+mn-lt"/>
                <a:ea typeface="ＭＳ Ｐゴシック" pitchFamily="-106" charset="-128"/>
              </a:rPr>
              <a:t> </a:t>
            </a:r>
            <a:r>
              <a:rPr kumimoji="0" lang="en-US" sz="1600" b="1" i="0" u="none" strike="noStrike" kern="0" cap="none" spc="0" normalizeH="0" baseline="0" noProof="0" dirty="0" smtClean="0">
                <a:ln>
                  <a:noFill/>
                </a:ln>
                <a:solidFill>
                  <a:srgbClr val="4E4845"/>
                </a:solidFill>
                <a:effectLst/>
                <a:uLnTx/>
                <a:uFillTx/>
                <a:latin typeface="+mn-lt"/>
                <a:ea typeface="ＭＳ Ｐゴシック" pitchFamily="-106" charset="-128"/>
              </a:rPr>
              <a:t>Unix shell &amp; </a:t>
            </a:r>
            <a:r>
              <a:rPr kumimoji="0" lang="en-US" sz="1600" b="1" i="0" u="none" strike="noStrike" kern="0" cap="none" spc="0" normalizeH="0" baseline="0" noProof="0" dirty="0" err="1" smtClean="0">
                <a:ln>
                  <a:noFill/>
                </a:ln>
                <a:solidFill>
                  <a:srgbClr val="4E4845"/>
                </a:solidFill>
                <a:effectLst/>
                <a:uLnTx/>
                <a:uFillTx/>
                <a:latin typeface="+mn-lt"/>
                <a:ea typeface="ＭＳ Ｐゴシック" pitchFamily="-106" charset="-128"/>
              </a:rPr>
              <a:t>sudo</a:t>
            </a:r>
            <a:r>
              <a:rPr kumimoji="0" lang="en-US" sz="1600" b="1" i="0" u="none" strike="noStrike" kern="0" cap="none" spc="0" normalizeH="0" baseline="0" noProof="0" dirty="0" smtClean="0">
                <a:ln>
                  <a:noFill/>
                </a:ln>
                <a:solidFill>
                  <a:srgbClr val="4E4845"/>
                </a:solidFill>
                <a:effectLst/>
                <a:uLnTx/>
                <a:uFillTx/>
                <a:latin typeface="+mn-lt"/>
                <a:ea typeface="ＭＳ Ｐゴシック" pitchFamily="-106" charset="-128"/>
              </a:rPr>
              <a:t> </a:t>
            </a:r>
          </a:p>
          <a:p>
            <a:pPr marL="517525" marR="0" lvl="1" indent="-233363" algn="l" defTabSz="914400" rtl="0" eaLnBrk="1" fontAlgn="base" latinLnBrk="0" hangingPunct="1">
              <a:lnSpc>
                <a:spcPct val="90000"/>
              </a:lnSpc>
              <a:spcBef>
                <a:spcPct val="0"/>
              </a:spcBef>
              <a:spcAft>
                <a:spcPts val="600"/>
              </a:spcAft>
              <a:buClr>
                <a:srgbClr val="4E4845"/>
              </a:buClr>
              <a:buSzTx/>
              <a:buFont typeface="Arial" pitchFamily="-106" charset="0"/>
              <a:buChar char="–"/>
              <a:tabLst/>
              <a:defRPr/>
            </a:pPr>
            <a:r>
              <a:rPr lang="ru-RU" sz="1600" b="1" kern="0" dirty="0">
                <a:solidFill>
                  <a:srgbClr val="4E4845"/>
                </a:solidFill>
                <a:latin typeface="+mn-lt"/>
              </a:rPr>
              <a:t>ж</a:t>
            </a:r>
            <a:r>
              <a:rPr lang="ru-RU" sz="1600" b="1" kern="0" dirty="0" smtClean="0">
                <a:solidFill>
                  <a:srgbClr val="4E4845"/>
                </a:solidFill>
                <a:latin typeface="+mn-lt"/>
              </a:rPr>
              <a:t>урналы </a:t>
            </a:r>
            <a:r>
              <a:rPr lang="en-US" sz="1600" b="1" kern="0" dirty="0" err="1" smtClean="0">
                <a:solidFill>
                  <a:srgbClr val="4E4845"/>
                </a:solidFill>
                <a:latin typeface="+mn-lt"/>
              </a:rPr>
              <a:t>vSpehere</a:t>
            </a:r>
            <a:endParaRPr kumimoji="0" lang="en-US" sz="1600" b="1" i="0" u="none" strike="noStrike" kern="0" cap="none" spc="0" normalizeH="0" baseline="0" noProof="0" dirty="0">
              <a:ln>
                <a:noFill/>
              </a:ln>
              <a:solidFill>
                <a:srgbClr val="4E4845"/>
              </a:solidFill>
              <a:effectLst/>
              <a:uLnTx/>
              <a:uFillTx/>
              <a:latin typeface="+mn-lt"/>
              <a:ea typeface="ＭＳ Ｐゴシック" pitchFamily="-106" charset="-128"/>
            </a:endParaRPr>
          </a:p>
        </p:txBody>
      </p:sp>
      <p:sp>
        <p:nvSpPr>
          <p:cNvPr id="15" name="Text Box 6"/>
          <p:cNvSpPr txBox="1">
            <a:spLocks noChangeArrowheads="1"/>
          </p:cNvSpPr>
          <p:nvPr/>
        </p:nvSpPr>
        <p:spPr bwMode="auto">
          <a:xfrm>
            <a:off x="973138" y="1367522"/>
            <a:ext cx="184150" cy="336550"/>
          </a:xfrm>
          <a:prstGeom prst="rect">
            <a:avLst/>
          </a:prstGeom>
          <a:noFill/>
          <a:ln w="12700" algn="ctr">
            <a:noFill/>
            <a:miter lim="800000"/>
            <a:headEnd/>
            <a:tailEnd type="none" w="med" len="sm"/>
          </a:ln>
          <a:effectLst/>
        </p:spPr>
        <p:txBody>
          <a:bodyPr wrap="none">
            <a:spAutoFit/>
          </a:bodyPr>
          <a:lstStyle/>
          <a:p>
            <a:pPr eaLnBrk="0" hangingPunct="0"/>
            <a:endParaRPr lang="en-US" sz="1600" b="1">
              <a:latin typeface="Times" pitchFamily="18" charset="0"/>
            </a:endParaRPr>
          </a:p>
        </p:txBody>
      </p:sp>
      <p:sp>
        <p:nvSpPr>
          <p:cNvPr id="16" name="Rectangle 7"/>
          <p:cNvSpPr>
            <a:spLocks noChangeArrowheads="1"/>
          </p:cNvSpPr>
          <p:nvPr/>
        </p:nvSpPr>
        <p:spPr bwMode="auto">
          <a:xfrm>
            <a:off x="416859" y="1019953"/>
            <a:ext cx="4543425" cy="360362"/>
          </a:xfrm>
          <a:prstGeom prst="rect">
            <a:avLst/>
          </a:prstGeom>
          <a:noFill/>
          <a:ln w="9525">
            <a:noFill/>
            <a:miter lim="800000"/>
            <a:headEnd/>
            <a:tailEnd/>
          </a:ln>
          <a:effectLst/>
        </p:spPr>
        <p:txBody>
          <a:bodyPr/>
          <a:lstStyle/>
          <a:p>
            <a:pPr marL="233363" indent="-233363" algn="l">
              <a:lnSpc>
                <a:spcPct val="95000"/>
              </a:lnSpc>
              <a:spcAft>
                <a:spcPct val="35000"/>
              </a:spcAft>
              <a:buClr>
                <a:srgbClr val="678BA8"/>
              </a:buClr>
            </a:pPr>
            <a:r>
              <a:rPr lang="en-US" sz="2000" b="1" dirty="0">
                <a:solidFill>
                  <a:schemeClr val="hlink"/>
                </a:solidFill>
              </a:rPr>
              <a:t>System/Application Log Monitoring</a:t>
            </a:r>
          </a:p>
        </p:txBody>
      </p:sp>
      <p:pic>
        <p:nvPicPr>
          <p:cNvPr id="6146" name="Picture 2"/>
          <p:cNvPicPr>
            <a:picLocks noChangeAspect="1" noChangeArrowheads="1"/>
          </p:cNvPicPr>
          <p:nvPr/>
        </p:nvPicPr>
        <p:blipFill>
          <a:blip r:embed="rId3" cstate="print"/>
          <a:srcRect/>
          <a:stretch>
            <a:fillRect/>
          </a:stretch>
        </p:blipFill>
        <p:spPr bwMode="auto">
          <a:xfrm>
            <a:off x="5105931" y="1362075"/>
            <a:ext cx="3895193" cy="440402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Symantec Server Protection </a:t>
            </a:r>
            <a:br>
              <a:rPr lang="en-US" dirty="0" smtClean="0"/>
            </a:br>
            <a:r>
              <a:rPr lang="en-US" i="1" dirty="0" smtClean="0"/>
              <a:t>Un-compromised at Black Hat 2011 and 2012</a:t>
            </a:r>
            <a:endParaRPr lang="en-IE" i="1" dirty="0"/>
          </a:p>
        </p:txBody>
      </p:sp>
      <p:sp>
        <p:nvSpPr>
          <p:cNvPr id="6" name="Content Placeholder 5"/>
          <p:cNvSpPr>
            <a:spLocks noGrp="1"/>
          </p:cNvSpPr>
          <p:nvPr>
            <p:ph idx="1"/>
          </p:nvPr>
        </p:nvSpPr>
        <p:spPr>
          <a:xfrm>
            <a:off x="533400" y="1447800"/>
            <a:ext cx="8153400" cy="3886200"/>
          </a:xfrm>
        </p:spPr>
        <p:txBody>
          <a:bodyPr tIns="91440" bIns="91440">
            <a:noAutofit/>
          </a:bodyPr>
          <a:lstStyle/>
          <a:p>
            <a:pPr>
              <a:lnSpc>
                <a:spcPct val="70000"/>
              </a:lnSpc>
            </a:pPr>
            <a:r>
              <a:rPr lang="en-US" sz="1600" b="1" dirty="0" smtClean="0"/>
              <a:t>Challenge:</a:t>
            </a:r>
          </a:p>
          <a:p>
            <a:pPr lvl="1">
              <a:lnSpc>
                <a:spcPct val="70000"/>
              </a:lnSpc>
            </a:pPr>
            <a:r>
              <a:rPr lang="en-US" sz="1400" dirty="0" smtClean="0"/>
              <a:t>‘Flags hidden across un-patched Windows and Linux systems</a:t>
            </a:r>
          </a:p>
          <a:p>
            <a:pPr lvl="1">
              <a:lnSpc>
                <a:spcPct val="70000"/>
              </a:lnSpc>
            </a:pPr>
            <a:r>
              <a:rPr lang="en-US" sz="1400" dirty="0" smtClean="0"/>
              <a:t>Main flag protected with CSP and SEP out-of-the box prevention policy</a:t>
            </a:r>
          </a:p>
          <a:p>
            <a:pPr lvl="1">
              <a:lnSpc>
                <a:spcPct val="70000"/>
              </a:lnSpc>
            </a:pPr>
            <a:r>
              <a:rPr lang="en-US" sz="1400" dirty="0" smtClean="0"/>
              <a:t>50+ skillful hackers/pen-testers from DoD, NSA, DISA, Anonymous, etc.</a:t>
            </a:r>
          </a:p>
          <a:p>
            <a:pPr marL="284162" lvl="1" indent="0">
              <a:lnSpc>
                <a:spcPct val="70000"/>
              </a:lnSpc>
              <a:buNone/>
            </a:pPr>
            <a:endParaRPr lang="en-US" sz="1400" dirty="0" smtClean="0"/>
          </a:p>
          <a:p>
            <a:pPr>
              <a:lnSpc>
                <a:spcPct val="70000"/>
              </a:lnSpc>
            </a:pPr>
            <a:r>
              <a:rPr lang="en-US" sz="1600" b="1" dirty="0" smtClean="0"/>
              <a:t>Attacks Techniques used:</a:t>
            </a:r>
          </a:p>
          <a:p>
            <a:pPr lvl="1">
              <a:lnSpc>
                <a:spcPct val="70000"/>
              </a:lnSpc>
            </a:pPr>
            <a:r>
              <a:rPr lang="en-US" sz="1400" dirty="0" smtClean="0"/>
              <a:t>Backtrack </a:t>
            </a:r>
            <a:r>
              <a:rPr lang="en-US" sz="1400" dirty="0"/>
              <a:t>5 and custom tools used during penetration attempts</a:t>
            </a:r>
          </a:p>
          <a:p>
            <a:pPr lvl="1">
              <a:lnSpc>
                <a:spcPct val="70000"/>
              </a:lnSpc>
            </a:pPr>
            <a:r>
              <a:rPr lang="en-US" sz="1400" dirty="0"/>
              <a:t> Zero day attack used and stopped on protected system</a:t>
            </a:r>
          </a:p>
          <a:p>
            <a:pPr lvl="1">
              <a:lnSpc>
                <a:spcPct val="70000"/>
              </a:lnSpc>
            </a:pPr>
            <a:r>
              <a:rPr lang="en-US" sz="1400" dirty="0"/>
              <a:t>Recompiled version of Flamer stopped by CSP out of the box </a:t>
            </a:r>
            <a:r>
              <a:rPr lang="en-US" sz="1400" dirty="0" smtClean="0"/>
              <a:t>policy</a:t>
            </a:r>
          </a:p>
          <a:p>
            <a:pPr lvl="1">
              <a:lnSpc>
                <a:spcPct val="70000"/>
              </a:lnSpc>
            </a:pPr>
            <a:endParaRPr lang="en-US" sz="1400" dirty="0" smtClean="0"/>
          </a:p>
          <a:p>
            <a:pPr>
              <a:lnSpc>
                <a:spcPct val="70000"/>
              </a:lnSpc>
            </a:pPr>
            <a:r>
              <a:rPr lang="en-US" sz="1600" b="1" dirty="0" smtClean="0"/>
              <a:t>Outcome:</a:t>
            </a:r>
          </a:p>
          <a:p>
            <a:pPr lvl="1">
              <a:lnSpc>
                <a:spcPct val="70000"/>
              </a:lnSpc>
            </a:pPr>
            <a:r>
              <a:rPr lang="en-US" sz="1400" dirty="0"/>
              <a:t>No one was able to capture the </a:t>
            </a:r>
            <a:r>
              <a:rPr lang="en-US" sz="1400" dirty="0" smtClean="0"/>
              <a:t>flag… now two </a:t>
            </a:r>
            <a:r>
              <a:rPr lang="en-US" sz="1400" dirty="0"/>
              <a:t>years in a row…</a:t>
            </a:r>
          </a:p>
          <a:p>
            <a:pPr lvl="1">
              <a:lnSpc>
                <a:spcPct val="70000"/>
              </a:lnSpc>
            </a:pPr>
            <a:r>
              <a:rPr lang="en-US" sz="1400" dirty="0"/>
              <a:t>Hackers said if they would have known that </a:t>
            </a:r>
            <a:r>
              <a:rPr lang="en-US" sz="1400" b="1" dirty="0" smtClean="0"/>
              <a:t>Sandboxing</a:t>
            </a:r>
            <a:r>
              <a:rPr lang="en-US" sz="1400" dirty="0" smtClean="0"/>
              <a:t> </a:t>
            </a:r>
            <a:r>
              <a:rPr lang="en-US" sz="1400" dirty="0"/>
              <a:t>and </a:t>
            </a:r>
            <a:r>
              <a:rPr lang="en-US" sz="1400" b="1" dirty="0" smtClean="0"/>
              <a:t>Whitelisting  </a:t>
            </a:r>
            <a:r>
              <a:rPr lang="en-US" sz="1400" dirty="0" smtClean="0"/>
              <a:t>was used, maybe </a:t>
            </a:r>
            <a:r>
              <a:rPr lang="en-US" sz="1400" dirty="0"/>
              <a:t>not worth the time they put into </a:t>
            </a:r>
            <a:r>
              <a:rPr lang="en-US" sz="1400" dirty="0" smtClean="0"/>
              <a:t>it</a:t>
            </a:r>
            <a:endParaRPr lang="en-US" sz="1400" dirty="0"/>
          </a:p>
        </p:txBody>
      </p:sp>
      <p:sp>
        <p:nvSpPr>
          <p:cNvPr id="7" name="Text Placeholder 6"/>
          <p:cNvSpPr>
            <a:spLocks noGrp="1"/>
          </p:cNvSpPr>
          <p:nvPr>
            <p:ph type="body" sz="quarter" idx="12"/>
          </p:nvPr>
        </p:nvSpPr>
        <p:spPr/>
        <p:txBody>
          <a:bodyPr/>
          <a:lstStyle/>
          <a:p>
            <a:r>
              <a:rPr lang="en-US" dirty="0" smtClean="0"/>
              <a:t>Proven Security at “Capture The Flag” Challenges </a:t>
            </a:r>
            <a:endParaRPr lang="en-US" dirty="0"/>
          </a:p>
        </p:txBody>
      </p:sp>
      <p:pic>
        <p:nvPicPr>
          <p:cNvPr id="9" name="Picture 8" descr="Black-hat-logo.png"/>
          <p:cNvPicPr>
            <a:picLocks noChangeAspect="1"/>
          </p:cNvPicPr>
          <p:nvPr/>
        </p:nvPicPr>
        <p:blipFill>
          <a:blip r:embed="rId3" cstate="print"/>
          <a:srcRect b="31960"/>
          <a:stretch>
            <a:fillRect/>
          </a:stretch>
        </p:blipFill>
        <p:spPr>
          <a:xfrm>
            <a:off x="7251700" y="228600"/>
            <a:ext cx="1816100" cy="734484"/>
          </a:xfrm>
          <a:prstGeom prst="rect">
            <a:avLst/>
          </a:prstGeom>
        </p:spPr>
      </p:pic>
      <p:pic>
        <p:nvPicPr>
          <p:cNvPr id="1026" name="Picture 2" descr="Black Hat Home"/>
          <p:cNvPicPr>
            <a:picLocks noChangeAspect="1" noChangeArrowheads="1"/>
          </p:cNvPicPr>
          <p:nvPr/>
        </p:nvPicPr>
        <p:blipFill rotWithShape="1">
          <a:blip r:embed="rId4">
            <a:extLst>
              <a:ext uri="{28A0092B-C50C-407E-A947-70E740481C1C}">
                <a14:useLocalDpi xmlns:a14="http://schemas.microsoft.com/office/drawing/2010/main" val="0"/>
              </a:ext>
            </a:extLst>
          </a:blip>
          <a:srcRect t="3370" r="12685" b="43614"/>
          <a:stretch/>
        </p:blipFill>
        <p:spPr bwMode="auto">
          <a:xfrm>
            <a:off x="5579910" y="5425440"/>
            <a:ext cx="1735290" cy="8229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ncrypted-tbn2.google.com/images?q=tbn:ANd9GcTy7yTV81s_wnw09pfwQck4olMe3xpw6cfQHSVGOCpHdj5ic3J4f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435" y="5425440"/>
            <a:ext cx="1866848"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9565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gray">
          <a:xfrm>
            <a:off x="588523" y="28956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ru-RU" sz="3400" b="1" kern="0" dirty="0" smtClean="0">
                <a:latin typeface="+mj-lt"/>
              </a:rPr>
              <a:t>Сценарии использования</a:t>
            </a:r>
            <a:endParaRPr kumimoji="0" lang="en-US" sz="3400" b="1" i="0" u="none" strike="noStrike" kern="0" cap="none" spc="0" normalizeH="0" baseline="0" noProof="0" dirty="0" smtClean="0">
              <a:ln>
                <a:noFill/>
              </a:ln>
              <a:solidFill>
                <a:schemeClr val="tx1"/>
              </a:solidFill>
              <a:effectLst/>
              <a:uLnTx/>
              <a:uFillTx/>
              <a:latin typeface="+mj-lt"/>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6" name="Rectangle 4"/>
          <p:cNvSpPr>
            <a:spLocks noChangeArrowheads="1"/>
          </p:cNvSpPr>
          <p:nvPr/>
        </p:nvSpPr>
        <p:spPr bwMode="auto">
          <a:xfrm>
            <a:off x="0" y="5121275"/>
            <a:ext cx="2886075" cy="1219200"/>
          </a:xfrm>
          <a:prstGeom prst="rect">
            <a:avLst/>
          </a:prstGeom>
          <a:solidFill>
            <a:schemeClr val="bg1"/>
          </a:solidFill>
          <a:ln w="9525">
            <a:noFill/>
            <a:miter lim="800000"/>
            <a:headEnd/>
            <a:tailEnd/>
          </a:ln>
        </p:spPr>
        <p:txBody>
          <a:bodyPr wrap="none" anchor="ctr"/>
          <a:lstStyle/>
          <a:p>
            <a:endParaRPr lang="en-US">
              <a:solidFill>
                <a:srgbClr val="4C4D4F"/>
              </a:solidFill>
            </a:endParaRPr>
          </a:p>
        </p:txBody>
      </p:sp>
      <p:sp>
        <p:nvSpPr>
          <p:cNvPr id="16387" name="Rectangle 9"/>
          <p:cNvSpPr>
            <a:spLocks noChangeArrowheads="1"/>
          </p:cNvSpPr>
          <p:nvPr/>
        </p:nvSpPr>
        <p:spPr bwMode="auto">
          <a:xfrm>
            <a:off x="222250" y="1582738"/>
            <a:ext cx="7551738" cy="3082925"/>
          </a:xfrm>
          <a:prstGeom prst="rect">
            <a:avLst/>
          </a:prstGeom>
          <a:solidFill>
            <a:schemeClr val="bg2">
              <a:alpha val="67058"/>
            </a:schemeClr>
          </a:solidFill>
          <a:ln w="9525">
            <a:noFill/>
            <a:miter lim="800000"/>
            <a:headEnd/>
            <a:tailEnd/>
          </a:ln>
        </p:spPr>
        <p:txBody>
          <a:bodyPr wrap="none" anchor="ctr"/>
          <a:lstStyle/>
          <a:p>
            <a:endParaRPr lang="en-US">
              <a:solidFill>
                <a:srgbClr val="4C4D4F"/>
              </a:solidFill>
            </a:endParaRPr>
          </a:p>
        </p:txBody>
      </p:sp>
      <p:sp>
        <p:nvSpPr>
          <p:cNvPr id="16388" name="Freeform 10"/>
          <p:cNvSpPr>
            <a:spLocks/>
          </p:cNvSpPr>
          <p:nvPr/>
        </p:nvSpPr>
        <p:spPr bwMode="auto">
          <a:xfrm>
            <a:off x="6118225" y="1562100"/>
            <a:ext cx="2595563" cy="3103563"/>
          </a:xfrm>
          <a:custGeom>
            <a:avLst/>
            <a:gdLst>
              <a:gd name="T0" fmla="*/ 0 w 1104"/>
              <a:gd name="T1" fmla="*/ 2147483647 h 1320"/>
              <a:gd name="T2" fmla="*/ 2147483647 w 1104"/>
              <a:gd name="T3" fmla="*/ 2147483647 h 1320"/>
              <a:gd name="T4" fmla="*/ 2147483647 w 1104"/>
              <a:gd name="T5" fmla="*/ 0 h 1320"/>
              <a:gd name="T6" fmla="*/ 2147483647 w 1104"/>
              <a:gd name="T7" fmla="*/ 0 h 1320"/>
              <a:gd name="T8" fmla="*/ 0 w 1104"/>
              <a:gd name="T9" fmla="*/ 2147483647 h 1320"/>
              <a:gd name="T10" fmla="*/ 0 60000 65536"/>
              <a:gd name="T11" fmla="*/ 0 60000 65536"/>
              <a:gd name="T12" fmla="*/ 0 60000 65536"/>
              <a:gd name="T13" fmla="*/ 0 60000 65536"/>
              <a:gd name="T14" fmla="*/ 0 60000 65536"/>
              <a:gd name="T15" fmla="*/ 0 w 1104"/>
              <a:gd name="T16" fmla="*/ 0 h 1320"/>
              <a:gd name="T17" fmla="*/ 1104 w 1104"/>
              <a:gd name="T18" fmla="*/ 1320 h 1320"/>
            </a:gdLst>
            <a:ahLst/>
            <a:cxnLst>
              <a:cxn ang="T10">
                <a:pos x="T0" y="T1"/>
              </a:cxn>
              <a:cxn ang="T11">
                <a:pos x="T2" y="T3"/>
              </a:cxn>
              <a:cxn ang="T12">
                <a:pos x="T4" y="T5"/>
              </a:cxn>
              <a:cxn ang="T13">
                <a:pos x="T6" y="T7"/>
              </a:cxn>
              <a:cxn ang="T14">
                <a:pos x="T8" y="T9"/>
              </a:cxn>
            </a:cxnLst>
            <a:rect l="T15" t="T16" r="T17" b="T18"/>
            <a:pathLst>
              <a:path w="1104" h="1320">
                <a:moveTo>
                  <a:pt x="0" y="1320"/>
                </a:moveTo>
                <a:lnTo>
                  <a:pt x="660" y="1320"/>
                </a:lnTo>
                <a:lnTo>
                  <a:pt x="1104" y="0"/>
                </a:lnTo>
                <a:lnTo>
                  <a:pt x="462" y="0"/>
                </a:lnTo>
                <a:lnTo>
                  <a:pt x="0" y="1320"/>
                </a:lnTo>
                <a:close/>
              </a:path>
            </a:pathLst>
          </a:custGeom>
          <a:solidFill>
            <a:srgbClr val="FEFEFE"/>
          </a:solidFill>
          <a:ln w="9525">
            <a:noFill/>
            <a:round/>
            <a:headEnd/>
            <a:tailEnd/>
          </a:ln>
        </p:spPr>
        <p:txBody>
          <a:bodyPr/>
          <a:lstStyle/>
          <a:p>
            <a:endParaRPr lang="en-US"/>
          </a:p>
        </p:txBody>
      </p:sp>
      <p:sp>
        <p:nvSpPr>
          <p:cNvPr id="617483" name="Freeform 11"/>
          <p:cNvSpPr>
            <a:spLocks/>
          </p:cNvSpPr>
          <p:nvPr/>
        </p:nvSpPr>
        <p:spPr bwMode="auto">
          <a:xfrm>
            <a:off x="6194425" y="1562100"/>
            <a:ext cx="2595563" cy="3103563"/>
          </a:xfrm>
          <a:custGeom>
            <a:avLst/>
            <a:gdLst/>
            <a:ahLst/>
            <a:cxnLst>
              <a:cxn ang="0">
                <a:pos x="0" y="1320"/>
              </a:cxn>
              <a:cxn ang="0">
                <a:pos x="660" y="1320"/>
              </a:cxn>
              <a:cxn ang="0">
                <a:pos x="1104" y="0"/>
              </a:cxn>
              <a:cxn ang="0">
                <a:pos x="462" y="0"/>
              </a:cxn>
              <a:cxn ang="0">
                <a:pos x="0" y="1320"/>
              </a:cxn>
            </a:cxnLst>
            <a:rect l="0" t="0" r="r" b="b"/>
            <a:pathLst>
              <a:path w="1104" h="1320">
                <a:moveTo>
                  <a:pt x="0" y="1320"/>
                </a:moveTo>
                <a:lnTo>
                  <a:pt x="660" y="1320"/>
                </a:lnTo>
                <a:lnTo>
                  <a:pt x="1104" y="0"/>
                </a:lnTo>
                <a:lnTo>
                  <a:pt x="462" y="0"/>
                </a:lnTo>
                <a:lnTo>
                  <a:pt x="0" y="1320"/>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a:lstStyle/>
          <a:p>
            <a:pPr>
              <a:defRPr/>
            </a:pPr>
            <a:endParaRPr lang="en-US">
              <a:solidFill>
                <a:srgbClr val="4C4D4F"/>
              </a:solidFill>
              <a:latin typeface="Arial" charset="0"/>
              <a:ea typeface="MS PGothic" charset="0"/>
            </a:endParaRPr>
          </a:p>
        </p:txBody>
      </p:sp>
      <p:sp>
        <p:nvSpPr>
          <p:cNvPr id="16390" name="Rectangle 2"/>
          <p:cNvSpPr>
            <a:spLocks noGrp="1" noChangeArrowheads="1"/>
          </p:cNvSpPr>
          <p:nvPr>
            <p:ph type="title" idx="4294967295"/>
          </p:nvPr>
        </p:nvSpPr>
        <p:spPr/>
        <p:txBody>
          <a:bodyPr/>
          <a:lstStyle/>
          <a:p>
            <a:r>
              <a:rPr lang="ru-RU" dirty="0" smtClean="0"/>
              <a:t>Увеличение срока жизни </a:t>
            </a:r>
            <a:r>
              <a:rPr lang="en-US" dirty="0" smtClean="0"/>
              <a:t>Windows NT </a:t>
            </a:r>
            <a:r>
              <a:rPr lang="ru-RU" dirty="0"/>
              <a:t>и</a:t>
            </a:r>
            <a:r>
              <a:rPr lang="en-US" dirty="0" smtClean="0"/>
              <a:t> 2000</a:t>
            </a:r>
            <a:br>
              <a:rPr lang="en-US" dirty="0" smtClean="0"/>
            </a:br>
            <a:r>
              <a:rPr lang="ru-RU" sz="1800" dirty="0" smtClean="0"/>
              <a:t>с помощью</a:t>
            </a:r>
            <a:r>
              <a:rPr lang="en-US" sz="1800" dirty="0" smtClean="0"/>
              <a:t> Critical System Protection</a:t>
            </a:r>
            <a:endParaRPr lang="en-US" dirty="0" smtClean="0"/>
          </a:p>
        </p:txBody>
      </p:sp>
      <p:grpSp>
        <p:nvGrpSpPr>
          <p:cNvPr id="2" name="Group 36"/>
          <p:cNvGrpSpPr>
            <a:grpSpLocks/>
          </p:cNvGrpSpPr>
          <p:nvPr/>
        </p:nvGrpSpPr>
        <p:grpSpPr bwMode="auto">
          <a:xfrm>
            <a:off x="7067550" y="2265363"/>
            <a:ext cx="1571625" cy="1571625"/>
            <a:chOff x="4452" y="1427"/>
            <a:chExt cx="990" cy="990"/>
          </a:xfrm>
        </p:grpSpPr>
        <p:sp>
          <p:nvSpPr>
            <p:cNvPr id="16397" name="Oval 15"/>
            <p:cNvSpPr>
              <a:spLocks noChangeArrowheads="1"/>
            </p:cNvSpPr>
            <p:nvPr/>
          </p:nvSpPr>
          <p:spPr bwMode="auto">
            <a:xfrm>
              <a:off x="4452" y="1427"/>
              <a:ext cx="990" cy="990"/>
            </a:xfrm>
            <a:prstGeom prst="ellipse">
              <a:avLst/>
            </a:prstGeom>
            <a:solidFill>
              <a:schemeClr val="tx2">
                <a:alpha val="10196"/>
              </a:schemeClr>
            </a:solidFill>
            <a:ln w="9525">
              <a:noFill/>
              <a:round/>
              <a:headEnd/>
              <a:tailEnd/>
            </a:ln>
          </p:spPr>
          <p:txBody>
            <a:bodyPr wrap="none" anchor="ctr"/>
            <a:lstStyle/>
            <a:p>
              <a:endParaRPr lang="en-US">
                <a:solidFill>
                  <a:srgbClr val="4C4D4F"/>
                </a:solidFill>
              </a:endParaRPr>
            </a:p>
          </p:txBody>
        </p:sp>
        <p:grpSp>
          <p:nvGrpSpPr>
            <p:cNvPr id="3" name="Group 35"/>
            <p:cNvGrpSpPr>
              <a:grpSpLocks/>
            </p:cNvGrpSpPr>
            <p:nvPr/>
          </p:nvGrpSpPr>
          <p:grpSpPr bwMode="auto">
            <a:xfrm>
              <a:off x="4540" y="1533"/>
              <a:ext cx="817" cy="782"/>
              <a:chOff x="4540" y="1533"/>
              <a:chExt cx="817" cy="782"/>
            </a:xfrm>
          </p:grpSpPr>
          <p:grpSp>
            <p:nvGrpSpPr>
              <p:cNvPr id="4" name="Group 61"/>
              <p:cNvGrpSpPr>
                <a:grpSpLocks/>
              </p:cNvGrpSpPr>
              <p:nvPr/>
            </p:nvGrpSpPr>
            <p:grpSpPr bwMode="auto">
              <a:xfrm>
                <a:off x="4571" y="1533"/>
                <a:ext cx="759" cy="782"/>
                <a:chOff x="1436" y="1229"/>
                <a:chExt cx="461" cy="461"/>
              </a:xfrm>
            </p:grpSpPr>
            <p:sp>
              <p:nvSpPr>
                <p:cNvPr id="70718" name="Oval 62"/>
                <p:cNvSpPr>
                  <a:spLocks noChangeArrowheads="1"/>
                </p:cNvSpPr>
                <p:nvPr/>
              </p:nvSpPr>
              <p:spPr bwMode="auto">
                <a:xfrm>
                  <a:off x="1436" y="1229"/>
                  <a:ext cx="461" cy="461"/>
                </a:xfrm>
                <a:prstGeom prst="ellipse">
                  <a:avLst/>
                </a:prstGeom>
                <a:gradFill rotWithShape="1">
                  <a:gsLst>
                    <a:gs pos="0">
                      <a:schemeClr val="accent2"/>
                    </a:gs>
                    <a:gs pos="100000">
                      <a:schemeClr val="accent2">
                        <a:gamma/>
                        <a:shade val="46275"/>
                        <a:invGamma/>
                      </a:schemeClr>
                    </a:gs>
                  </a:gsLst>
                  <a:lin ang="5400000" scaled="1"/>
                </a:gradFill>
                <a:ln w="22225">
                  <a:solidFill>
                    <a:srgbClr val="8AB2D0"/>
                  </a:solidFill>
                  <a:round/>
                  <a:headEnd/>
                  <a:tailEnd/>
                </a:ln>
                <a:effectLst/>
              </p:spPr>
              <p:txBody>
                <a:bodyPr wrap="none" anchor="ctr" anchorCtr="1"/>
                <a:lstStyle/>
                <a:p>
                  <a:pPr>
                    <a:defRPr/>
                  </a:pPr>
                  <a:endParaRPr lang="en-US" sz="3600">
                    <a:solidFill>
                      <a:srgbClr val="4C4D4F"/>
                    </a:solidFill>
                    <a:latin typeface="Arial" charset="0"/>
                    <a:ea typeface="MS PGothic" charset="0"/>
                  </a:endParaRPr>
                </a:p>
              </p:txBody>
            </p:sp>
            <p:sp>
              <p:nvSpPr>
                <p:cNvPr id="70719" name="Oval 63"/>
                <p:cNvSpPr>
                  <a:spLocks noChangeArrowheads="1"/>
                </p:cNvSpPr>
                <p:nvPr/>
              </p:nvSpPr>
              <p:spPr bwMode="auto">
                <a:xfrm>
                  <a:off x="1520" y="1263"/>
                  <a:ext cx="293" cy="192"/>
                </a:xfrm>
                <a:prstGeom prst="ellipse">
                  <a:avLst/>
                </a:prstGeom>
                <a:gradFill rotWithShape="1">
                  <a:gsLst>
                    <a:gs pos="0">
                      <a:schemeClr val="bg1">
                        <a:alpha val="30000"/>
                      </a:schemeClr>
                    </a:gs>
                    <a:gs pos="100000">
                      <a:schemeClr val="bg1">
                        <a:gamma/>
                        <a:shade val="46275"/>
                        <a:invGamma/>
                        <a:alpha val="0"/>
                      </a:schemeClr>
                    </a:gs>
                  </a:gsLst>
                  <a:lin ang="2700000" scaled="1"/>
                </a:gradFill>
                <a:ln w="9525">
                  <a:noFill/>
                  <a:round/>
                  <a:headEnd/>
                  <a:tailEnd/>
                </a:ln>
                <a:effectLst/>
              </p:spPr>
              <p:txBody>
                <a:bodyPr wrap="none" anchor="ctr" anchorCtr="1"/>
                <a:lstStyle/>
                <a:p>
                  <a:pPr>
                    <a:defRPr/>
                  </a:pPr>
                  <a:endParaRPr lang="en-US" sz="2800">
                    <a:solidFill>
                      <a:srgbClr val="4C4D4F"/>
                    </a:solidFill>
                    <a:latin typeface="Arial" charset="0"/>
                    <a:ea typeface="MS PGothic" charset="0"/>
                  </a:endParaRPr>
                </a:p>
              </p:txBody>
            </p:sp>
          </p:grpSp>
          <p:sp>
            <p:nvSpPr>
              <p:cNvPr id="16400" name="Text Box 64"/>
              <p:cNvSpPr txBox="1">
                <a:spLocks noChangeArrowheads="1"/>
              </p:cNvSpPr>
              <p:nvPr/>
            </p:nvSpPr>
            <p:spPr bwMode="auto">
              <a:xfrm>
                <a:off x="4540" y="1813"/>
                <a:ext cx="817" cy="223"/>
              </a:xfrm>
              <a:prstGeom prst="rect">
                <a:avLst/>
              </a:prstGeom>
              <a:noFill/>
              <a:ln w="9525">
                <a:noFill/>
                <a:miter lim="800000"/>
                <a:headEnd/>
                <a:tailEnd/>
              </a:ln>
            </p:spPr>
            <p:txBody>
              <a:bodyPr wrap="none" anchor="ctr" anchorCtr="1">
                <a:spAutoFit/>
              </a:bodyPr>
              <a:lstStyle/>
              <a:p>
                <a:pPr algn="ctr">
                  <a:lnSpc>
                    <a:spcPct val="85000"/>
                  </a:lnSpc>
                </a:pPr>
                <a:r>
                  <a:rPr lang="ru-RU" sz="2000" dirty="0" smtClean="0">
                    <a:solidFill>
                      <a:srgbClr val="FFFFFF"/>
                    </a:solidFill>
                  </a:rPr>
                  <a:t>Контроль</a:t>
                </a:r>
                <a:endParaRPr lang="en-US" sz="2000" dirty="0">
                  <a:solidFill>
                    <a:srgbClr val="FFFFFF"/>
                  </a:solidFill>
                </a:endParaRPr>
              </a:p>
            </p:txBody>
          </p:sp>
        </p:grpSp>
      </p:grpSp>
      <p:pic>
        <p:nvPicPr>
          <p:cNvPr id="16392" name="Picture 3" descr="C:\Documents and Settings\jkyte\Local Settings\Temporary Internet Files\Content.IE5\S9YZWXMF\MPj03058090000[1].jpg"/>
          <p:cNvPicPr>
            <a:picLocks noChangeAspect="1" noChangeArrowheads="1"/>
          </p:cNvPicPr>
          <p:nvPr/>
        </p:nvPicPr>
        <p:blipFill>
          <a:blip r:embed="rId3" cstate="print"/>
          <a:srcRect/>
          <a:stretch>
            <a:fillRect/>
          </a:stretch>
        </p:blipFill>
        <p:spPr bwMode="auto">
          <a:xfrm>
            <a:off x="2905125" y="4654550"/>
            <a:ext cx="1462088" cy="1874838"/>
          </a:xfrm>
          <a:prstGeom prst="rect">
            <a:avLst/>
          </a:prstGeom>
          <a:noFill/>
          <a:ln w="9525">
            <a:noFill/>
            <a:miter lim="800000"/>
            <a:headEnd/>
            <a:tailEnd/>
          </a:ln>
        </p:spPr>
      </p:pic>
      <p:sp>
        <p:nvSpPr>
          <p:cNvPr id="19" name="Rectangle 3"/>
          <p:cNvSpPr txBox="1">
            <a:spLocks noChangeArrowheads="1"/>
          </p:cNvSpPr>
          <p:nvPr/>
        </p:nvSpPr>
        <p:spPr bwMode="auto">
          <a:xfrm>
            <a:off x="511175" y="1560513"/>
            <a:ext cx="5429250" cy="4559300"/>
          </a:xfrm>
          <a:prstGeom prst="rect">
            <a:avLst/>
          </a:prstGeom>
          <a:noFill/>
          <a:ln w="9525">
            <a:noFill/>
            <a:miter lim="800000"/>
            <a:headEnd/>
            <a:tailEnd/>
          </a:ln>
        </p:spPr>
        <p:txBody>
          <a:bodyPr/>
          <a:lstStyle/>
          <a:p>
            <a:pPr marL="173038" indent="-173038">
              <a:spcBef>
                <a:spcPts val="600"/>
              </a:spcBef>
              <a:buFontTx/>
              <a:buChar char="•"/>
              <a:defRPr/>
            </a:pPr>
            <a:r>
              <a:rPr lang="ru-RU" sz="2000" b="1" kern="0" dirty="0" smtClean="0">
                <a:latin typeface="+mn-lt"/>
                <a:ea typeface="+mn-ea"/>
              </a:rPr>
              <a:t>Обеспечение безопасности</a:t>
            </a:r>
            <a:endParaRPr lang="en-US" sz="2000" b="1" kern="0" dirty="0">
              <a:latin typeface="+mn-lt"/>
              <a:ea typeface="+mn-ea"/>
            </a:endParaRPr>
          </a:p>
          <a:p>
            <a:pPr marL="569913" lvl="1" indent="-223838">
              <a:spcBef>
                <a:spcPct val="20000"/>
              </a:spcBef>
              <a:buFontTx/>
              <a:buChar char="–"/>
              <a:defRPr/>
            </a:pPr>
            <a:r>
              <a:rPr lang="ru-RU" sz="1800" kern="0" dirty="0" smtClean="0">
                <a:latin typeface="+mn-lt"/>
                <a:ea typeface="+mn-ea"/>
              </a:rPr>
              <a:t>Запуск только авторизованного кода на защищаемых системах</a:t>
            </a:r>
            <a:endParaRPr lang="en-US" sz="1800" kern="0" dirty="0">
              <a:latin typeface="+mn-lt"/>
              <a:ea typeface="+mn-ea"/>
            </a:endParaRPr>
          </a:p>
          <a:p>
            <a:pPr marL="915988" lvl="2" indent="-173038">
              <a:spcBef>
                <a:spcPct val="20000"/>
              </a:spcBef>
              <a:buFontTx/>
              <a:buChar char="•"/>
              <a:defRPr/>
            </a:pPr>
            <a:r>
              <a:rPr lang="ru-RU" sz="1600" kern="0" dirty="0" smtClean="0">
                <a:latin typeface="+mn-lt"/>
                <a:ea typeface="+mn-ea"/>
              </a:rPr>
              <a:t>Защита от известных и неизвестных уязвимостей </a:t>
            </a:r>
            <a:r>
              <a:rPr lang="en-US" sz="1600" kern="0" dirty="0" smtClean="0">
                <a:latin typeface="+mn-lt"/>
                <a:ea typeface="+mn-ea"/>
              </a:rPr>
              <a:t>NT</a:t>
            </a:r>
            <a:endParaRPr lang="en-US" sz="1600" kern="0" dirty="0">
              <a:latin typeface="+mn-lt"/>
              <a:ea typeface="+mn-ea"/>
            </a:endParaRPr>
          </a:p>
          <a:p>
            <a:pPr marL="569913" lvl="1" indent="-223838">
              <a:spcBef>
                <a:spcPct val="20000"/>
              </a:spcBef>
              <a:buFontTx/>
              <a:buChar char="–"/>
              <a:defRPr/>
            </a:pPr>
            <a:r>
              <a:rPr lang="ru-RU" sz="1800" kern="0" dirty="0" smtClean="0">
                <a:latin typeface="+mn-lt"/>
                <a:ea typeface="+mn-ea"/>
              </a:rPr>
              <a:t>Обеспечение защиты компонентов приложений</a:t>
            </a:r>
            <a:endParaRPr lang="en-US" sz="1800" kern="0" dirty="0">
              <a:latin typeface="+mn-lt"/>
              <a:ea typeface="+mn-ea"/>
            </a:endParaRPr>
          </a:p>
          <a:p>
            <a:pPr marL="173038" indent="-173038">
              <a:spcBef>
                <a:spcPct val="20000"/>
              </a:spcBef>
              <a:buFontTx/>
              <a:buChar char="•"/>
              <a:defRPr/>
            </a:pPr>
            <a:r>
              <a:rPr lang="ru-RU" sz="2000" b="1" kern="0" dirty="0" smtClean="0">
                <a:latin typeface="+mn-lt"/>
                <a:ea typeface="+mn-ea"/>
              </a:rPr>
              <a:t>Снижение стоимости </a:t>
            </a:r>
            <a:endParaRPr lang="en-US" sz="2000" kern="0" dirty="0">
              <a:latin typeface="+mn-lt"/>
              <a:ea typeface="+mn-ea"/>
            </a:endParaRPr>
          </a:p>
          <a:p>
            <a:pPr marL="569913" lvl="1" indent="-223838">
              <a:spcBef>
                <a:spcPct val="20000"/>
              </a:spcBef>
              <a:buFontTx/>
              <a:buChar char="–"/>
              <a:defRPr/>
            </a:pPr>
            <a:r>
              <a:rPr lang="ru-RU" sz="1800" kern="0" dirty="0" smtClean="0">
                <a:latin typeface="+mn-lt"/>
                <a:ea typeface="+mn-ea"/>
              </a:rPr>
              <a:t>Нет необходимости устанавливать </a:t>
            </a:r>
            <a:r>
              <a:rPr lang="ru-RU" sz="1800" kern="0" dirty="0" err="1" smtClean="0">
                <a:latin typeface="+mn-lt"/>
                <a:ea typeface="+mn-ea"/>
              </a:rPr>
              <a:t>патчи</a:t>
            </a:r>
            <a:endParaRPr lang="en-US" sz="1800" kern="0" dirty="0">
              <a:latin typeface="+mn-lt"/>
              <a:ea typeface="+mn-ea"/>
            </a:endParaRPr>
          </a:p>
          <a:p>
            <a:pPr marL="915988" lvl="2" indent="-173038">
              <a:spcBef>
                <a:spcPct val="20000"/>
              </a:spcBef>
              <a:buFontTx/>
              <a:buChar char="•"/>
              <a:defRPr/>
            </a:pPr>
            <a:r>
              <a:rPr lang="ru-RU" sz="1600" kern="0" dirty="0" smtClean="0">
                <a:latin typeface="+mn-lt"/>
                <a:ea typeface="+mn-ea"/>
              </a:rPr>
              <a:t>Снижение рисков связанных с установкой </a:t>
            </a:r>
            <a:r>
              <a:rPr lang="ru-RU" sz="1600" kern="0" dirty="0" err="1" smtClean="0">
                <a:latin typeface="+mn-lt"/>
                <a:ea typeface="+mn-ea"/>
              </a:rPr>
              <a:t>патчей</a:t>
            </a:r>
            <a:endParaRPr lang="en-US" sz="1600" kern="0" dirty="0">
              <a:latin typeface="+mn-lt"/>
              <a:ea typeface="+mn-ea"/>
            </a:endParaRPr>
          </a:p>
          <a:p>
            <a:pPr marL="173038" indent="-173038">
              <a:spcBef>
                <a:spcPts val="600"/>
              </a:spcBef>
              <a:buFontTx/>
              <a:buChar char="•"/>
              <a:defRPr/>
            </a:pPr>
            <a:endParaRPr lang="en-US" sz="1600" kern="0" dirty="0">
              <a:latin typeface="+mn-lt"/>
              <a:ea typeface="+mn-ea"/>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7"/>
          <p:cNvGrpSpPr/>
          <p:nvPr/>
        </p:nvGrpSpPr>
        <p:grpSpPr>
          <a:xfrm>
            <a:off x="4123033" y="1439589"/>
            <a:ext cx="4570394" cy="3089195"/>
            <a:chOff x="1828800" y="1371600"/>
            <a:chExt cx="5486400" cy="3505200"/>
          </a:xfrm>
        </p:grpSpPr>
        <p:sp>
          <p:nvSpPr>
            <p:cNvPr id="22" name="Content Placeholder 2"/>
            <p:cNvSpPr txBox="1">
              <a:spLocks/>
            </p:cNvSpPr>
            <p:nvPr/>
          </p:nvSpPr>
          <p:spPr bwMode="auto">
            <a:xfrm>
              <a:off x="1981200" y="1524000"/>
              <a:ext cx="5181600" cy="6858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fontScale="85000" lnSpcReduction="20000"/>
            </a:bodyPr>
            <a:lstStyle/>
            <a:p>
              <a:pPr marL="6350" marR="0" lvl="0" indent="-6350" algn="l" defTabSz="914400" rtl="0" eaLnBrk="1" fontAlgn="base" latinLnBrk="0" hangingPunct="1">
                <a:lnSpc>
                  <a:spcPct val="90000"/>
                </a:lnSpc>
                <a:spcBef>
                  <a:spcPct val="0"/>
                </a:spcBef>
                <a:spcAft>
                  <a:spcPts val="1200"/>
                </a:spcAft>
                <a:buClr>
                  <a:schemeClr val="bg2">
                    <a:lumMod val="50000"/>
                  </a:schemeClr>
                </a:buClr>
                <a:buSzTx/>
                <a:tabLst/>
                <a:defRPr/>
              </a:pPr>
              <a:r>
                <a:rPr kumimoji="0" lang="en-US" sz="1900" b="0" i="0" u="none" strike="noStrike" kern="0" cap="none" spc="0" normalizeH="0" baseline="0" noProof="0" dirty="0" smtClean="0">
                  <a:ln>
                    <a:noFill/>
                  </a:ln>
                  <a:solidFill>
                    <a:schemeClr val="bg2">
                      <a:lumMod val="50000"/>
                    </a:schemeClr>
                  </a:solidFill>
                  <a:effectLst/>
                  <a:uLnTx/>
                  <a:uFillTx/>
                  <a:latin typeface="+mn-lt"/>
                  <a:ea typeface="+mn-ea"/>
                  <a:cs typeface="+mn-cs"/>
                </a:rPr>
                <a:t>Categories of Compromised Assets</a:t>
              </a:r>
              <a:r>
                <a:rPr kumimoji="0" lang="en-US" sz="1900" b="0" i="0" u="none" strike="noStrike" kern="0" cap="none" spc="0" normalizeH="0" noProof="0" dirty="0" smtClean="0">
                  <a:ln>
                    <a:noFill/>
                  </a:ln>
                  <a:solidFill>
                    <a:schemeClr val="bg2">
                      <a:lumMod val="50000"/>
                    </a:schemeClr>
                  </a:solidFill>
                  <a:effectLst/>
                  <a:uLnTx/>
                  <a:uFillTx/>
                  <a:latin typeface="+mn-lt"/>
                  <a:ea typeface="+mn-ea"/>
                  <a:cs typeface="+mn-cs"/>
                </a:rPr>
                <a:t> by Percent of Breaches and </a:t>
              </a:r>
              <a:r>
                <a:rPr kumimoji="0" lang="en-US" sz="1900" b="0" i="0" u="none" strike="noStrike" kern="0" cap="none" spc="0" normalizeH="0" noProof="0" dirty="0" smtClean="0">
                  <a:ln>
                    <a:noFill/>
                  </a:ln>
                  <a:solidFill>
                    <a:srgbClr val="FF0000"/>
                  </a:solidFill>
                  <a:effectLst/>
                  <a:uLnTx/>
                  <a:uFillTx/>
                  <a:latin typeface="+mn-lt"/>
                  <a:ea typeface="+mn-ea"/>
                  <a:cs typeface="+mn-cs"/>
                </a:rPr>
                <a:t>Percent of Records</a:t>
              </a:r>
              <a:r>
                <a:rPr kumimoji="0" lang="en-US" sz="1900" b="0" i="0" u="none" strike="noStrike" kern="0" cap="none" spc="0" normalizeH="0" noProof="0" dirty="0" smtClean="0">
                  <a:ln>
                    <a:noFill/>
                  </a:ln>
                  <a:solidFill>
                    <a:schemeClr val="bg2">
                      <a:lumMod val="50000"/>
                    </a:schemeClr>
                  </a:solidFill>
                  <a:effectLst/>
                  <a:uLnTx/>
                  <a:uFillTx/>
                  <a:latin typeface="+mn-lt"/>
                  <a:ea typeface="+mn-ea"/>
                  <a:cs typeface="+mn-cs"/>
                </a:rPr>
                <a:t> (Enterprise Cos.)</a:t>
              </a:r>
              <a:endParaRPr kumimoji="0" lang="en-IE" sz="1900" b="0" i="0" u="none" strike="noStrike" kern="0" cap="none" spc="0" normalizeH="0" baseline="0" noProof="0" dirty="0">
                <a:ln>
                  <a:noFill/>
                </a:ln>
                <a:solidFill>
                  <a:schemeClr val="bg2">
                    <a:lumMod val="50000"/>
                  </a:schemeClr>
                </a:solidFill>
                <a:effectLst/>
                <a:uLnTx/>
                <a:uFillTx/>
                <a:latin typeface="+mn-lt"/>
                <a:ea typeface="+mn-ea"/>
                <a:cs typeface="+mn-cs"/>
              </a:endParaRPr>
            </a:p>
          </p:txBody>
        </p:sp>
        <p:pic>
          <p:nvPicPr>
            <p:cNvPr id="23" name="Picture 2"/>
            <p:cNvPicPr>
              <a:picLocks noChangeAspect="1" noChangeArrowheads="1"/>
            </p:cNvPicPr>
            <p:nvPr/>
          </p:nvPicPr>
          <p:blipFill>
            <a:blip r:embed="rId3" cstate="print"/>
            <a:srcRect l="15625" t="43000" r="47500" b="28000"/>
            <a:stretch>
              <a:fillRect/>
            </a:stretch>
          </p:blipFill>
          <p:spPr bwMode="auto">
            <a:xfrm>
              <a:off x="2057400" y="2133600"/>
              <a:ext cx="5115910" cy="2514600"/>
            </a:xfrm>
            <a:prstGeom prst="rect">
              <a:avLst/>
            </a:prstGeom>
            <a:noFill/>
            <a:ln w="9525">
              <a:noFill/>
              <a:miter lim="800000"/>
              <a:headEnd/>
              <a:tailEnd/>
            </a:ln>
          </p:spPr>
        </p:pic>
        <p:sp>
          <p:nvSpPr>
            <p:cNvPr id="24" name="Rounded Rectangle 23"/>
            <p:cNvSpPr/>
            <p:nvPr/>
          </p:nvSpPr>
          <p:spPr bwMode="auto">
            <a:xfrm>
              <a:off x="1828800" y="1371600"/>
              <a:ext cx="5486400" cy="3505200"/>
            </a:xfrm>
            <a:prstGeom prst="roundRect">
              <a:avLst/>
            </a:prstGeom>
            <a:noFill/>
            <a:ln w="19050" cap="flat" cmpd="sng" algn="ctr">
              <a:solidFill>
                <a:schemeClr val="bg2">
                  <a:lumMod val="50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sp>
        <p:nvSpPr>
          <p:cNvPr id="2" name="Title 1"/>
          <p:cNvSpPr>
            <a:spLocks noGrp="1"/>
          </p:cNvSpPr>
          <p:nvPr>
            <p:ph type="title"/>
          </p:nvPr>
        </p:nvSpPr>
        <p:spPr>
          <a:xfrm>
            <a:off x="381000" y="246063"/>
            <a:ext cx="8763000" cy="838200"/>
          </a:xfrm>
        </p:spPr>
        <p:txBody>
          <a:bodyPr>
            <a:noAutofit/>
          </a:bodyPr>
          <a:lstStyle/>
          <a:p>
            <a:r>
              <a:rPr lang="ru-RU" dirty="0" smtClean="0"/>
              <a:t>Основная цель – </a:t>
            </a:r>
            <a:r>
              <a:rPr lang="ru-RU" dirty="0" smtClean="0">
                <a:solidFill>
                  <a:schemeClr val="accent5"/>
                </a:solidFill>
              </a:rPr>
              <a:t>Сервера </a:t>
            </a:r>
            <a:r>
              <a:rPr lang="en-US" dirty="0" smtClean="0"/>
              <a:t>– </a:t>
            </a:r>
            <a:r>
              <a:rPr lang="ru-RU" dirty="0" smtClean="0"/>
              <a:t>рабочие станции обеспечивают </a:t>
            </a:r>
            <a:r>
              <a:rPr lang="en-US" dirty="0" smtClean="0"/>
              <a:t>“</a:t>
            </a:r>
            <a:r>
              <a:rPr lang="ru-RU" dirty="0" smtClean="0"/>
              <a:t>первый</a:t>
            </a:r>
            <a:r>
              <a:rPr lang="en-US" dirty="0" smtClean="0"/>
              <a:t> </a:t>
            </a:r>
            <a:r>
              <a:rPr lang="ru-RU" dirty="0" smtClean="0"/>
              <a:t>шаг</a:t>
            </a:r>
            <a:r>
              <a:rPr lang="en-US" dirty="0" smtClean="0"/>
              <a:t>”</a:t>
            </a:r>
            <a:r>
              <a:rPr lang="ru-RU" dirty="0" smtClean="0"/>
              <a:t> атаки</a:t>
            </a:r>
            <a:endParaRPr lang="en-IE" dirty="0"/>
          </a:p>
        </p:txBody>
      </p:sp>
      <p:sp>
        <p:nvSpPr>
          <p:cNvPr id="5" name="Slide Number Placeholder 4"/>
          <p:cNvSpPr>
            <a:spLocks noGrp="1"/>
          </p:cNvSpPr>
          <p:nvPr>
            <p:ph type="sldNum" sz="quarter" idx="11"/>
          </p:nvPr>
        </p:nvSpPr>
        <p:spPr>
          <a:prstGeom prst="rect">
            <a:avLst/>
          </a:prstGeom>
        </p:spPr>
        <p:txBody>
          <a:bodyPr/>
          <a:lstStyle/>
          <a:p>
            <a:pPr>
              <a:defRPr/>
            </a:pPr>
            <a:fld id="{E6D8BC7A-768F-45F3-98D1-EC1BE7DA6C96}" type="slidenum">
              <a:rPr lang="en-US" smtClean="0"/>
              <a:pPr>
                <a:defRPr/>
              </a:pPr>
              <a:t>3</a:t>
            </a:fld>
            <a:endParaRPr lang="en-US" dirty="0"/>
          </a:p>
        </p:txBody>
      </p:sp>
      <p:sp>
        <p:nvSpPr>
          <p:cNvPr id="3" name="Content Placeholder 2"/>
          <p:cNvSpPr>
            <a:spLocks noGrp="1"/>
          </p:cNvSpPr>
          <p:nvPr>
            <p:ph idx="4294967295"/>
          </p:nvPr>
        </p:nvSpPr>
        <p:spPr>
          <a:xfrm>
            <a:off x="533400" y="4953000"/>
            <a:ext cx="8382000" cy="1295400"/>
          </a:xfrm>
        </p:spPr>
        <p:txBody>
          <a:bodyPr>
            <a:noAutofit/>
          </a:bodyPr>
          <a:lstStyle/>
          <a:p>
            <a:pPr marL="6350" indent="-6350">
              <a:buNone/>
            </a:pPr>
            <a:r>
              <a:rPr lang="en-IE" b="1" dirty="0" smtClean="0"/>
              <a:t>Verizon 2012 Data Breach Investigations Report:</a:t>
            </a:r>
            <a:r>
              <a:rPr lang="en-IE" dirty="0"/>
              <a:t> </a:t>
            </a:r>
            <a:r>
              <a:rPr lang="en-IE" dirty="0" smtClean="0"/>
              <a:t>“</a:t>
            </a:r>
            <a:r>
              <a:rPr lang="en-IE" i="1" dirty="0" smtClean="0"/>
              <a:t>…</a:t>
            </a:r>
            <a:r>
              <a:rPr lang="en-US" i="1" dirty="0" smtClean="0"/>
              <a:t> </a:t>
            </a:r>
            <a:r>
              <a:rPr lang="en-US" i="1" dirty="0"/>
              <a:t>More Often Endpoints / User Devices Simply Provide An Initial “Foothold” Into The Organization, From Which The Intruder Stages The Rest Of Their Attack.”</a:t>
            </a:r>
          </a:p>
        </p:txBody>
      </p:sp>
      <p:grpSp>
        <p:nvGrpSpPr>
          <p:cNvPr id="7" name="Group 9"/>
          <p:cNvGrpSpPr/>
          <p:nvPr/>
        </p:nvGrpSpPr>
        <p:grpSpPr>
          <a:xfrm>
            <a:off x="551521" y="1308600"/>
            <a:ext cx="3017520" cy="3383280"/>
            <a:chOff x="417315" y="1733128"/>
            <a:chExt cx="3303660" cy="3787154"/>
          </a:xfrm>
        </p:grpSpPr>
        <p:pic>
          <p:nvPicPr>
            <p:cNvPr id="11" name="Picture 2"/>
            <p:cNvPicPr>
              <a:picLocks noChangeAspect="1" noChangeArrowheads="1"/>
            </p:cNvPicPr>
            <p:nvPr/>
          </p:nvPicPr>
          <p:blipFill rotWithShape="1">
            <a:blip r:embed="rId4" cstate="print"/>
            <a:srcRect l="63615" t="11717" r="29199" b="5419"/>
            <a:stretch/>
          </p:blipFill>
          <p:spPr bwMode="auto">
            <a:xfrm rot="5400000">
              <a:off x="1800242" y="3599550"/>
              <a:ext cx="537805" cy="3303659"/>
            </a:xfrm>
            <a:prstGeom prst="rect">
              <a:avLst/>
            </a:prstGeom>
            <a:noFill/>
            <a:ln w="3175">
              <a:solidFill>
                <a:srgbClr val="FFCC00"/>
              </a:solidFill>
              <a:miter lim="800000"/>
              <a:headEnd/>
              <a:tailEnd/>
            </a:ln>
          </p:spPr>
        </p:pic>
        <p:pic>
          <p:nvPicPr>
            <p:cNvPr id="12" name="Picture 2"/>
            <p:cNvPicPr>
              <a:picLocks noChangeAspect="1" noChangeArrowheads="1"/>
            </p:cNvPicPr>
            <p:nvPr/>
          </p:nvPicPr>
          <p:blipFill rotWithShape="1">
            <a:blip r:embed="rId4" cstate="print"/>
            <a:srcRect l="31108" t="9851" r="36336" b="20684"/>
            <a:stretch/>
          </p:blipFill>
          <p:spPr bwMode="auto">
            <a:xfrm>
              <a:off x="417316" y="1733128"/>
              <a:ext cx="3303659" cy="3249348"/>
            </a:xfrm>
            <a:prstGeom prst="rect">
              <a:avLst/>
            </a:prstGeom>
            <a:noFill/>
            <a:ln w="3175">
              <a:solidFill>
                <a:srgbClr val="FFCC00"/>
              </a:solidFill>
              <a:miter lim="800000"/>
              <a:headEnd/>
              <a:tailEnd/>
            </a:ln>
          </p:spPr>
        </p:pic>
      </p:grpSp>
      <p:grpSp>
        <p:nvGrpSpPr>
          <p:cNvPr id="8" name="Group 8"/>
          <p:cNvGrpSpPr/>
          <p:nvPr/>
        </p:nvGrpSpPr>
        <p:grpSpPr>
          <a:xfrm>
            <a:off x="4678680" y="1584512"/>
            <a:ext cx="3977639" cy="2974236"/>
            <a:chOff x="4678680" y="1584512"/>
            <a:chExt cx="3977639" cy="2974236"/>
          </a:xfrm>
        </p:grpSpPr>
        <p:sp>
          <p:nvSpPr>
            <p:cNvPr id="21" name="TextBox 20"/>
            <p:cNvSpPr txBox="1"/>
            <p:nvPr/>
          </p:nvSpPr>
          <p:spPr bwMode="ltGray">
            <a:xfrm>
              <a:off x="4678680" y="3881251"/>
              <a:ext cx="3977639" cy="677497"/>
            </a:xfrm>
            <a:prstGeom prst="rect">
              <a:avLst/>
            </a:prstGeom>
            <a:noFill/>
            <a:ln w="9525">
              <a:noFill/>
              <a:miter lim="800000"/>
              <a:headEnd/>
              <a:tailEnd/>
            </a:ln>
          </p:spPr>
          <p:txBody>
            <a:bodyPr wrap="square" lIns="91419" tIns="45710" rIns="91419" bIns="45710" rtlCol="0" anchor="t" anchorCtr="0">
              <a:noAutofit/>
            </a:bodyPr>
            <a:lstStyle/>
            <a:p>
              <a:pPr algn="ctr" fontAlgn="base">
                <a:lnSpc>
                  <a:spcPct val="90000"/>
                </a:lnSpc>
                <a:spcAft>
                  <a:spcPts val="800"/>
                </a:spcAft>
              </a:pPr>
              <a:r>
                <a:rPr lang="ru-RU" sz="2400" b="1" kern="0" dirty="0" smtClean="0">
                  <a:ea typeface="MS PGothic" pitchFamily="34" charset="-128"/>
                </a:rPr>
                <a:t>Информации было украдено с серверов</a:t>
              </a:r>
              <a:endParaRPr lang="en-US" sz="2400" b="1" dirty="0">
                <a:ea typeface="MS PGothic" pitchFamily="34" charset="-128"/>
              </a:endParaRPr>
            </a:p>
          </p:txBody>
        </p:sp>
        <p:graphicFrame>
          <p:nvGraphicFramePr>
            <p:cNvPr id="4" name="Chart 3"/>
            <p:cNvGraphicFramePr/>
            <p:nvPr>
              <p:extLst>
                <p:ext uri="{D42A27DB-BD31-4B8C-83A1-F6EECF244321}">
                  <p14:modId xmlns:p14="http://schemas.microsoft.com/office/powerpoint/2010/main" val="1710088127"/>
                </p:ext>
              </p:extLst>
            </p:nvPr>
          </p:nvGraphicFramePr>
          <p:xfrm>
            <a:off x="5484235" y="1584512"/>
            <a:ext cx="2425147" cy="229673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bwMode="ltGray">
            <a:xfrm>
              <a:off x="5320105" y="1881809"/>
              <a:ext cx="3044952" cy="1688278"/>
            </a:xfrm>
            <a:prstGeom prst="rect">
              <a:avLst/>
            </a:prstGeom>
            <a:noFill/>
            <a:ln w="9525">
              <a:noFill/>
              <a:miter lim="800000"/>
              <a:headEnd/>
              <a:tailEnd/>
            </a:ln>
          </p:spPr>
          <p:txBody>
            <a:bodyPr wrap="none" lIns="91419" tIns="45710" rIns="91419" bIns="45710" rtlCol="0" anchor="t" anchorCtr="0">
              <a:noAutofit/>
            </a:bodyPr>
            <a:lstStyle/>
            <a:p>
              <a:pPr algn="ctr" fontAlgn="base">
                <a:lnSpc>
                  <a:spcPct val="90000"/>
                </a:lnSpc>
                <a:spcAft>
                  <a:spcPts val="800"/>
                </a:spcAft>
              </a:pPr>
              <a:r>
                <a:rPr lang="en-US" sz="16600" dirty="0">
                  <a:ea typeface="MS PGothic" pitchFamily="34" charset="-128"/>
                </a:rPr>
                <a:t>97</a:t>
              </a:r>
              <a:r>
                <a:rPr lang="en-US" sz="9600" dirty="0">
                  <a:ea typeface="MS PGothic" pitchFamily="34" charset="-128"/>
                </a:rPr>
                <a:t>%</a:t>
              </a:r>
              <a:endParaRPr lang="en-US" sz="16600" dirty="0">
                <a:ea typeface="MS PGothic" pitchFamily="34" charset="-128"/>
              </a:endParaRPr>
            </a:p>
          </p:txBody>
        </p:sp>
      </p:grpSp>
      <p:sp>
        <p:nvSpPr>
          <p:cNvPr id="13" name="Footer Placeholder 12"/>
          <p:cNvSpPr>
            <a:spLocks noGrp="1"/>
          </p:cNvSpPr>
          <p:nvPr>
            <p:ph type="ftr" sz="quarter" idx="10"/>
          </p:nvPr>
        </p:nvSpPr>
        <p:spPr/>
        <p:txBody>
          <a:bodyPr/>
          <a:lstStyle/>
          <a:p>
            <a:r>
              <a:rPr lang="en-US" smtClean="0"/>
              <a:t>Case Studies: Meeting  Compliance &amp; Applying Proactive Prevention </a:t>
            </a:r>
            <a:endParaRPr lang="en-US"/>
          </a:p>
        </p:txBody>
      </p:sp>
    </p:spTree>
    <p:extLst>
      <p:ext uri="{BB962C8B-B14F-4D97-AF65-F5344CB8AC3E}">
        <p14:creationId xmlns:p14="http://schemas.microsoft.com/office/powerpoint/2010/main" val="293243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9"/>
          <p:cNvSpPr>
            <a:spLocks noChangeArrowheads="1"/>
          </p:cNvSpPr>
          <p:nvPr/>
        </p:nvSpPr>
        <p:spPr bwMode="auto">
          <a:xfrm>
            <a:off x="222250" y="1582737"/>
            <a:ext cx="7551738" cy="3623964"/>
          </a:xfrm>
          <a:prstGeom prst="rect">
            <a:avLst/>
          </a:prstGeom>
          <a:solidFill>
            <a:schemeClr val="bg2">
              <a:alpha val="67058"/>
            </a:schemeClr>
          </a:solidFill>
          <a:ln w="9525">
            <a:noFill/>
            <a:miter lim="800000"/>
            <a:headEnd/>
            <a:tailEnd/>
          </a:ln>
        </p:spPr>
        <p:txBody>
          <a:bodyPr wrap="none" anchor="ctr"/>
          <a:lstStyle/>
          <a:p>
            <a:endParaRPr lang="en-US">
              <a:solidFill>
                <a:srgbClr val="4C4D4F"/>
              </a:solidFill>
            </a:endParaRPr>
          </a:p>
        </p:txBody>
      </p:sp>
      <p:sp>
        <p:nvSpPr>
          <p:cNvPr id="18435" name="Freeform 10"/>
          <p:cNvSpPr>
            <a:spLocks/>
          </p:cNvSpPr>
          <p:nvPr/>
        </p:nvSpPr>
        <p:spPr bwMode="auto">
          <a:xfrm>
            <a:off x="6094413" y="1562100"/>
            <a:ext cx="2814637" cy="3365500"/>
          </a:xfrm>
          <a:custGeom>
            <a:avLst/>
            <a:gdLst>
              <a:gd name="T0" fmla="*/ 0 w 1104"/>
              <a:gd name="T1" fmla="*/ 2147483647 h 1320"/>
              <a:gd name="T2" fmla="*/ 2147483647 w 1104"/>
              <a:gd name="T3" fmla="*/ 2147483647 h 1320"/>
              <a:gd name="T4" fmla="*/ 2147483647 w 1104"/>
              <a:gd name="T5" fmla="*/ 0 h 1320"/>
              <a:gd name="T6" fmla="*/ 2147483647 w 1104"/>
              <a:gd name="T7" fmla="*/ 0 h 1320"/>
              <a:gd name="T8" fmla="*/ 0 w 1104"/>
              <a:gd name="T9" fmla="*/ 2147483647 h 1320"/>
              <a:gd name="T10" fmla="*/ 0 60000 65536"/>
              <a:gd name="T11" fmla="*/ 0 60000 65536"/>
              <a:gd name="T12" fmla="*/ 0 60000 65536"/>
              <a:gd name="T13" fmla="*/ 0 60000 65536"/>
              <a:gd name="T14" fmla="*/ 0 60000 65536"/>
              <a:gd name="T15" fmla="*/ 0 w 1104"/>
              <a:gd name="T16" fmla="*/ 0 h 1320"/>
              <a:gd name="T17" fmla="*/ 1104 w 1104"/>
              <a:gd name="T18" fmla="*/ 1320 h 1320"/>
            </a:gdLst>
            <a:ahLst/>
            <a:cxnLst>
              <a:cxn ang="T10">
                <a:pos x="T0" y="T1"/>
              </a:cxn>
              <a:cxn ang="T11">
                <a:pos x="T2" y="T3"/>
              </a:cxn>
              <a:cxn ang="T12">
                <a:pos x="T4" y="T5"/>
              </a:cxn>
              <a:cxn ang="T13">
                <a:pos x="T6" y="T7"/>
              </a:cxn>
              <a:cxn ang="T14">
                <a:pos x="T8" y="T9"/>
              </a:cxn>
            </a:cxnLst>
            <a:rect l="T15" t="T16" r="T17" b="T18"/>
            <a:pathLst>
              <a:path w="1104" h="1320">
                <a:moveTo>
                  <a:pt x="0" y="1320"/>
                </a:moveTo>
                <a:lnTo>
                  <a:pt x="660" y="1320"/>
                </a:lnTo>
                <a:lnTo>
                  <a:pt x="1104" y="0"/>
                </a:lnTo>
                <a:lnTo>
                  <a:pt x="462" y="0"/>
                </a:lnTo>
                <a:lnTo>
                  <a:pt x="0" y="1320"/>
                </a:lnTo>
                <a:close/>
              </a:path>
            </a:pathLst>
          </a:custGeom>
          <a:solidFill>
            <a:srgbClr val="FEFEFE"/>
          </a:solidFill>
          <a:ln w="9525">
            <a:noFill/>
            <a:round/>
            <a:headEnd/>
            <a:tailEnd/>
          </a:ln>
        </p:spPr>
        <p:txBody>
          <a:bodyPr/>
          <a:lstStyle/>
          <a:p>
            <a:endParaRPr lang="en-US"/>
          </a:p>
        </p:txBody>
      </p:sp>
      <p:sp>
        <p:nvSpPr>
          <p:cNvPr id="617483" name="Freeform 11"/>
          <p:cNvSpPr>
            <a:spLocks/>
          </p:cNvSpPr>
          <p:nvPr/>
        </p:nvSpPr>
        <p:spPr bwMode="auto">
          <a:xfrm>
            <a:off x="6094413" y="1562099"/>
            <a:ext cx="2890837" cy="3644602"/>
          </a:xfrm>
          <a:custGeom>
            <a:avLst/>
            <a:gdLst/>
            <a:ahLst/>
            <a:cxnLst>
              <a:cxn ang="0">
                <a:pos x="0" y="1320"/>
              </a:cxn>
              <a:cxn ang="0">
                <a:pos x="660" y="1320"/>
              </a:cxn>
              <a:cxn ang="0">
                <a:pos x="1104" y="0"/>
              </a:cxn>
              <a:cxn ang="0">
                <a:pos x="462" y="0"/>
              </a:cxn>
              <a:cxn ang="0">
                <a:pos x="0" y="1320"/>
              </a:cxn>
            </a:cxnLst>
            <a:rect l="0" t="0" r="r" b="b"/>
            <a:pathLst>
              <a:path w="1104" h="1320">
                <a:moveTo>
                  <a:pt x="0" y="1320"/>
                </a:moveTo>
                <a:lnTo>
                  <a:pt x="660" y="1320"/>
                </a:lnTo>
                <a:lnTo>
                  <a:pt x="1104" y="0"/>
                </a:lnTo>
                <a:lnTo>
                  <a:pt x="462" y="0"/>
                </a:lnTo>
                <a:lnTo>
                  <a:pt x="0" y="1320"/>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a:lstStyle/>
          <a:p>
            <a:pPr>
              <a:defRPr/>
            </a:pPr>
            <a:endParaRPr lang="en-US">
              <a:solidFill>
                <a:srgbClr val="4C4D4F"/>
              </a:solidFill>
              <a:latin typeface="Arial" charset="0"/>
              <a:ea typeface="MS PGothic" charset="0"/>
            </a:endParaRPr>
          </a:p>
        </p:txBody>
      </p:sp>
      <p:sp>
        <p:nvSpPr>
          <p:cNvPr id="18437" name="Rectangle 2"/>
          <p:cNvSpPr>
            <a:spLocks noGrp="1" noChangeArrowheads="1"/>
          </p:cNvSpPr>
          <p:nvPr>
            <p:ph type="title" idx="4294967295"/>
          </p:nvPr>
        </p:nvSpPr>
        <p:spPr/>
        <p:txBody>
          <a:bodyPr/>
          <a:lstStyle/>
          <a:p>
            <a:r>
              <a:rPr lang="ru-RU" dirty="0"/>
              <a:t>Безопасность мобильных киосков и</a:t>
            </a:r>
            <a:r>
              <a:rPr lang="en-US" dirty="0"/>
              <a:t> ATM</a:t>
            </a:r>
            <a:r>
              <a:rPr lang="en-US" dirty="0" smtClean="0"/>
              <a:t/>
            </a:r>
            <a:br>
              <a:rPr lang="en-US" dirty="0" smtClean="0"/>
            </a:br>
            <a:r>
              <a:rPr lang="ru-RU" sz="1800" dirty="0" smtClean="0"/>
              <a:t>С помощью</a:t>
            </a:r>
            <a:r>
              <a:rPr lang="en-US" sz="1800" dirty="0" smtClean="0"/>
              <a:t> Critical System Protection</a:t>
            </a:r>
            <a:endParaRPr lang="en-US" dirty="0" smtClean="0"/>
          </a:p>
        </p:txBody>
      </p:sp>
      <p:grpSp>
        <p:nvGrpSpPr>
          <p:cNvPr id="2" name="Group 36"/>
          <p:cNvGrpSpPr>
            <a:grpSpLocks/>
          </p:cNvGrpSpPr>
          <p:nvPr/>
        </p:nvGrpSpPr>
        <p:grpSpPr bwMode="auto">
          <a:xfrm>
            <a:off x="7067550" y="2265363"/>
            <a:ext cx="1571625" cy="1571625"/>
            <a:chOff x="4452" y="1427"/>
            <a:chExt cx="990" cy="990"/>
          </a:xfrm>
        </p:grpSpPr>
        <p:sp>
          <p:nvSpPr>
            <p:cNvPr id="18444" name="Oval 15"/>
            <p:cNvSpPr>
              <a:spLocks noChangeArrowheads="1"/>
            </p:cNvSpPr>
            <p:nvPr/>
          </p:nvSpPr>
          <p:spPr bwMode="auto">
            <a:xfrm>
              <a:off x="4452" y="1427"/>
              <a:ext cx="990" cy="990"/>
            </a:xfrm>
            <a:prstGeom prst="ellipse">
              <a:avLst/>
            </a:prstGeom>
            <a:solidFill>
              <a:schemeClr val="tx2">
                <a:alpha val="10196"/>
              </a:schemeClr>
            </a:solidFill>
            <a:ln w="9525">
              <a:noFill/>
              <a:round/>
              <a:headEnd/>
              <a:tailEnd/>
            </a:ln>
          </p:spPr>
          <p:txBody>
            <a:bodyPr wrap="none" anchor="ctr"/>
            <a:lstStyle/>
            <a:p>
              <a:endParaRPr lang="en-US">
                <a:solidFill>
                  <a:srgbClr val="4C4D4F"/>
                </a:solidFill>
              </a:endParaRPr>
            </a:p>
          </p:txBody>
        </p:sp>
        <p:grpSp>
          <p:nvGrpSpPr>
            <p:cNvPr id="3" name="Group 35"/>
            <p:cNvGrpSpPr>
              <a:grpSpLocks/>
            </p:cNvGrpSpPr>
            <p:nvPr/>
          </p:nvGrpSpPr>
          <p:grpSpPr bwMode="auto">
            <a:xfrm>
              <a:off x="4539" y="1533"/>
              <a:ext cx="817" cy="782"/>
              <a:chOff x="4539" y="1533"/>
              <a:chExt cx="817" cy="782"/>
            </a:xfrm>
          </p:grpSpPr>
          <p:grpSp>
            <p:nvGrpSpPr>
              <p:cNvPr id="4" name="Group 61"/>
              <p:cNvGrpSpPr>
                <a:grpSpLocks/>
              </p:cNvGrpSpPr>
              <p:nvPr/>
            </p:nvGrpSpPr>
            <p:grpSpPr bwMode="auto">
              <a:xfrm>
                <a:off x="4571" y="1533"/>
                <a:ext cx="759" cy="782"/>
                <a:chOff x="1436" y="1229"/>
                <a:chExt cx="461" cy="461"/>
              </a:xfrm>
            </p:grpSpPr>
            <p:sp>
              <p:nvSpPr>
                <p:cNvPr id="70718" name="Oval 62"/>
                <p:cNvSpPr>
                  <a:spLocks noChangeArrowheads="1"/>
                </p:cNvSpPr>
                <p:nvPr/>
              </p:nvSpPr>
              <p:spPr bwMode="auto">
                <a:xfrm>
                  <a:off x="1436" y="1229"/>
                  <a:ext cx="461" cy="461"/>
                </a:xfrm>
                <a:prstGeom prst="ellipse">
                  <a:avLst/>
                </a:prstGeom>
                <a:gradFill rotWithShape="1">
                  <a:gsLst>
                    <a:gs pos="0">
                      <a:schemeClr val="accent2"/>
                    </a:gs>
                    <a:gs pos="100000">
                      <a:schemeClr val="accent2">
                        <a:gamma/>
                        <a:shade val="46275"/>
                        <a:invGamma/>
                      </a:schemeClr>
                    </a:gs>
                  </a:gsLst>
                  <a:lin ang="5400000" scaled="1"/>
                </a:gradFill>
                <a:ln w="22225">
                  <a:solidFill>
                    <a:srgbClr val="8AB2D0"/>
                  </a:solidFill>
                  <a:round/>
                  <a:headEnd/>
                  <a:tailEnd/>
                </a:ln>
                <a:effectLst/>
              </p:spPr>
              <p:txBody>
                <a:bodyPr wrap="none" anchor="ctr" anchorCtr="1"/>
                <a:lstStyle/>
                <a:p>
                  <a:pPr>
                    <a:defRPr/>
                  </a:pPr>
                  <a:endParaRPr lang="en-US" sz="3600">
                    <a:solidFill>
                      <a:srgbClr val="4C4D4F"/>
                    </a:solidFill>
                    <a:latin typeface="Arial" charset="0"/>
                    <a:ea typeface="MS PGothic" charset="0"/>
                  </a:endParaRPr>
                </a:p>
              </p:txBody>
            </p:sp>
            <p:sp>
              <p:nvSpPr>
                <p:cNvPr id="70719" name="Oval 63"/>
                <p:cNvSpPr>
                  <a:spLocks noChangeArrowheads="1"/>
                </p:cNvSpPr>
                <p:nvPr/>
              </p:nvSpPr>
              <p:spPr bwMode="auto">
                <a:xfrm>
                  <a:off x="1520" y="1263"/>
                  <a:ext cx="293" cy="192"/>
                </a:xfrm>
                <a:prstGeom prst="ellipse">
                  <a:avLst/>
                </a:prstGeom>
                <a:gradFill rotWithShape="1">
                  <a:gsLst>
                    <a:gs pos="0">
                      <a:schemeClr val="bg1">
                        <a:alpha val="30000"/>
                      </a:schemeClr>
                    </a:gs>
                    <a:gs pos="100000">
                      <a:schemeClr val="bg1">
                        <a:gamma/>
                        <a:shade val="46275"/>
                        <a:invGamma/>
                        <a:alpha val="0"/>
                      </a:schemeClr>
                    </a:gs>
                  </a:gsLst>
                  <a:lin ang="2700000" scaled="1"/>
                </a:gradFill>
                <a:ln w="9525">
                  <a:noFill/>
                  <a:round/>
                  <a:headEnd/>
                  <a:tailEnd/>
                </a:ln>
                <a:effectLst/>
              </p:spPr>
              <p:txBody>
                <a:bodyPr wrap="none" anchor="ctr" anchorCtr="1"/>
                <a:lstStyle/>
                <a:p>
                  <a:pPr>
                    <a:defRPr/>
                  </a:pPr>
                  <a:endParaRPr lang="en-US" sz="2800">
                    <a:solidFill>
                      <a:srgbClr val="4C4D4F"/>
                    </a:solidFill>
                    <a:latin typeface="Arial" charset="0"/>
                    <a:ea typeface="MS PGothic" charset="0"/>
                  </a:endParaRPr>
                </a:p>
              </p:txBody>
            </p:sp>
          </p:grpSp>
          <p:sp>
            <p:nvSpPr>
              <p:cNvPr id="18447" name="Text Box 64"/>
              <p:cNvSpPr txBox="1">
                <a:spLocks noChangeArrowheads="1"/>
              </p:cNvSpPr>
              <p:nvPr/>
            </p:nvSpPr>
            <p:spPr bwMode="auto">
              <a:xfrm>
                <a:off x="4539" y="1813"/>
                <a:ext cx="817" cy="223"/>
              </a:xfrm>
              <a:prstGeom prst="rect">
                <a:avLst/>
              </a:prstGeom>
              <a:noFill/>
              <a:ln w="9525">
                <a:noFill/>
                <a:miter lim="800000"/>
                <a:headEnd/>
                <a:tailEnd/>
              </a:ln>
            </p:spPr>
            <p:txBody>
              <a:bodyPr wrap="none" anchor="ctr" anchorCtr="1">
                <a:spAutoFit/>
              </a:bodyPr>
              <a:lstStyle/>
              <a:p>
                <a:pPr algn="ctr">
                  <a:lnSpc>
                    <a:spcPct val="85000"/>
                  </a:lnSpc>
                </a:pPr>
                <a:r>
                  <a:rPr lang="ru-RU" sz="2000" dirty="0" smtClean="0">
                    <a:solidFill>
                      <a:srgbClr val="FFFFFF"/>
                    </a:solidFill>
                  </a:rPr>
                  <a:t>Контроль</a:t>
                </a:r>
                <a:endParaRPr lang="en-US" sz="2000" dirty="0">
                  <a:solidFill>
                    <a:srgbClr val="FFFFFF"/>
                  </a:solidFill>
                </a:endParaRPr>
              </a:p>
            </p:txBody>
          </p:sp>
        </p:grpSp>
      </p:grpSp>
      <p:sp>
        <p:nvSpPr>
          <p:cNvPr id="18439" name="Rectangle 3"/>
          <p:cNvSpPr txBox="1">
            <a:spLocks noChangeArrowheads="1"/>
          </p:cNvSpPr>
          <p:nvPr/>
        </p:nvSpPr>
        <p:spPr bwMode="auto">
          <a:xfrm>
            <a:off x="511175" y="1577975"/>
            <a:ext cx="6034088" cy="4559300"/>
          </a:xfrm>
          <a:prstGeom prst="rect">
            <a:avLst/>
          </a:prstGeom>
          <a:noFill/>
          <a:ln w="9525">
            <a:noFill/>
            <a:miter lim="800000"/>
            <a:headEnd/>
            <a:tailEnd/>
          </a:ln>
        </p:spPr>
        <p:txBody>
          <a:bodyPr/>
          <a:lstStyle/>
          <a:p>
            <a:pPr marL="173038" indent="-173038">
              <a:spcBef>
                <a:spcPts val="600"/>
              </a:spcBef>
              <a:buFontTx/>
              <a:buChar char="•"/>
            </a:pPr>
            <a:r>
              <a:rPr lang="ru-RU" sz="2000" b="1" dirty="0" smtClean="0"/>
              <a:t>Безопасность</a:t>
            </a:r>
            <a:endParaRPr lang="en-US" sz="2000" b="1" dirty="0"/>
          </a:p>
          <a:p>
            <a:pPr marL="569913" lvl="1" indent="-223838">
              <a:spcBef>
                <a:spcPct val="20000"/>
              </a:spcBef>
              <a:buFontTx/>
              <a:buChar char="–"/>
            </a:pPr>
            <a:r>
              <a:rPr lang="ru-RU" sz="1800" dirty="0" smtClean="0"/>
              <a:t>Блокировка неавторизованных приложений</a:t>
            </a:r>
            <a:endParaRPr lang="en-US" sz="1800" dirty="0"/>
          </a:p>
          <a:p>
            <a:pPr marL="915988" lvl="2" indent="-173038">
              <a:spcBef>
                <a:spcPct val="20000"/>
              </a:spcBef>
              <a:buFontTx/>
              <a:buChar char="•"/>
            </a:pPr>
            <a:r>
              <a:rPr lang="ru-RU" sz="1600" dirty="0" smtClean="0"/>
              <a:t>Защита от вирусов  и уязвимостей 0го дня</a:t>
            </a:r>
            <a:endParaRPr lang="en-US" sz="1600" dirty="0"/>
          </a:p>
          <a:p>
            <a:pPr marL="915988" lvl="2" indent="-173038">
              <a:spcBef>
                <a:spcPct val="20000"/>
              </a:spcBef>
              <a:buFontTx/>
              <a:buChar char="•"/>
            </a:pPr>
            <a:r>
              <a:rPr lang="ru-RU" sz="1600" dirty="0" smtClean="0"/>
              <a:t>Снижение риска компрометации данных</a:t>
            </a:r>
            <a:endParaRPr lang="en-US" sz="1600" dirty="0"/>
          </a:p>
          <a:p>
            <a:pPr marL="569913" lvl="1" indent="-223838">
              <a:spcBef>
                <a:spcPct val="20000"/>
              </a:spcBef>
              <a:buFontTx/>
              <a:buChar char="–"/>
            </a:pPr>
            <a:r>
              <a:rPr lang="ru-RU" sz="1800" dirty="0" smtClean="0"/>
              <a:t>Эффективно в «закрытых» сетях</a:t>
            </a:r>
            <a:endParaRPr lang="en-US" sz="1800" dirty="0"/>
          </a:p>
          <a:p>
            <a:pPr marL="173038" indent="-173038">
              <a:spcBef>
                <a:spcPct val="20000"/>
              </a:spcBef>
              <a:buFontTx/>
              <a:buChar char="•"/>
            </a:pPr>
            <a:r>
              <a:rPr lang="ru-RU" sz="2000" b="1" dirty="0" smtClean="0"/>
              <a:t>Операционная эффективность</a:t>
            </a:r>
            <a:endParaRPr lang="en-US" sz="2000" b="1" dirty="0"/>
          </a:p>
          <a:p>
            <a:pPr marL="569913" lvl="1" indent="-223838">
              <a:spcBef>
                <a:spcPct val="20000"/>
              </a:spcBef>
              <a:buFontTx/>
              <a:buChar char="–"/>
            </a:pPr>
            <a:r>
              <a:rPr lang="ru-RU" sz="1800" dirty="0"/>
              <a:t>м</a:t>
            </a:r>
            <a:r>
              <a:rPr lang="ru-RU" sz="1800" dirty="0" smtClean="0"/>
              <a:t>алое влияние на систему</a:t>
            </a:r>
            <a:endParaRPr lang="en-US" sz="1800" dirty="0"/>
          </a:p>
          <a:p>
            <a:pPr marL="569913" lvl="1" indent="-223838">
              <a:spcBef>
                <a:spcPct val="20000"/>
              </a:spcBef>
              <a:buFontTx/>
              <a:buChar char="–"/>
            </a:pPr>
            <a:r>
              <a:rPr lang="ru-RU" sz="1800" dirty="0" smtClean="0"/>
              <a:t>Отсутствие необходимости обновлять компоненты</a:t>
            </a:r>
            <a:endParaRPr lang="en-US" sz="1800" dirty="0"/>
          </a:p>
          <a:p>
            <a:pPr marL="173038" indent="-173038">
              <a:spcBef>
                <a:spcPct val="20000"/>
              </a:spcBef>
              <a:buFontTx/>
              <a:buChar char="•"/>
            </a:pPr>
            <a:r>
              <a:rPr lang="ru-RU" sz="2000" b="1" dirty="0" smtClean="0"/>
              <a:t>Снижение затрат</a:t>
            </a:r>
            <a:endParaRPr lang="en-US" sz="2000" b="1" dirty="0"/>
          </a:p>
          <a:p>
            <a:pPr marL="569913" lvl="1" indent="-223838">
              <a:spcBef>
                <a:spcPct val="20000"/>
              </a:spcBef>
              <a:buFontTx/>
              <a:buChar char="–"/>
            </a:pPr>
            <a:r>
              <a:rPr lang="ru-RU" sz="1800" dirty="0" smtClean="0"/>
              <a:t>Уменьшение отключений устройств</a:t>
            </a:r>
            <a:endParaRPr lang="en-US" sz="1800" dirty="0"/>
          </a:p>
          <a:p>
            <a:pPr marL="569913" lvl="1" indent="-223838">
              <a:spcBef>
                <a:spcPct val="20000"/>
              </a:spcBef>
              <a:buFontTx/>
              <a:buChar char="–"/>
            </a:pPr>
            <a:endParaRPr lang="en-US" sz="1800" dirty="0"/>
          </a:p>
          <a:p>
            <a:pPr marL="569913" lvl="1" indent="-223838">
              <a:spcBef>
                <a:spcPct val="20000"/>
              </a:spcBef>
              <a:buFontTx/>
              <a:buChar char="–"/>
            </a:pPr>
            <a:endParaRPr lang="en-US" sz="1800" dirty="0"/>
          </a:p>
          <a:p>
            <a:pPr marL="569913" lvl="1" indent="-223838">
              <a:spcBef>
                <a:spcPct val="20000"/>
              </a:spcBef>
              <a:buFontTx/>
              <a:buChar char="–"/>
            </a:pPr>
            <a:endParaRPr lang="en-US" sz="1800" dirty="0"/>
          </a:p>
          <a:p>
            <a:pPr marL="173038" indent="-173038">
              <a:spcBef>
                <a:spcPts val="600"/>
              </a:spcBef>
              <a:buFontTx/>
              <a:buChar char="•"/>
            </a:pPr>
            <a:endParaRPr lang="en-US" sz="2000" dirty="0"/>
          </a:p>
        </p:txBody>
      </p:sp>
      <p:pic>
        <p:nvPicPr>
          <p:cNvPr id="18440" name="Picture 20" descr="kiosk"/>
          <p:cNvPicPr>
            <a:picLocks noChangeAspect="1" noChangeArrowheads="1"/>
          </p:cNvPicPr>
          <p:nvPr/>
        </p:nvPicPr>
        <p:blipFill>
          <a:blip r:embed="rId3" cstate="print"/>
          <a:srcRect/>
          <a:stretch>
            <a:fillRect/>
          </a:stretch>
        </p:blipFill>
        <p:spPr bwMode="auto">
          <a:xfrm>
            <a:off x="5056188" y="4346687"/>
            <a:ext cx="1114425" cy="1895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6" descr="atm-swiper.jpg"/>
          <p:cNvPicPr>
            <a:picLocks noChangeAspect="1"/>
          </p:cNvPicPr>
          <p:nvPr/>
        </p:nvPicPr>
        <p:blipFill>
          <a:blip r:embed="rId3" cstate="print"/>
          <a:srcRect/>
          <a:stretch>
            <a:fillRect/>
          </a:stretch>
        </p:blipFill>
        <p:spPr bwMode="auto">
          <a:xfrm>
            <a:off x="2370138" y="3675063"/>
            <a:ext cx="3946525" cy="3140075"/>
          </a:xfrm>
          <a:prstGeom prst="rect">
            <a:avLst/>
          </a:prstGeom>
          <a:noFill/>
          <a:ln w="9525">
            <a:noFill/>
            <a:miter lim="800000"/>
            <a:headEnd/>
            <a:tailEnd/>
          </a:ln>
        </p:spPr>
      </p:pic>
      <p:sp>
        <p:nvSpPr>
          <p:cNvPr id="23555" name="Rectangle 9"/>
          <p:cNvSpPr>
            <a:spLocks noChangeArrowheads="1"/>
          </p:cNvSpPr>
          <p:nvPr/>
        </p:nvSpPr>
        <p:spPr bwMode="auto">
          <a:xfrm>
            <a:off x="222250" y="1582738"/>
            <a:ext cx="7551738" cy="2836862"/>
          </a:xfrm>
          <a:prstGeom prst="rect">
            <a:avLst/>
          </a:prstGeom>
          <a:solidFill>
            <a:schemeClr val="bg2">
              <a:alpha val="67058"/>
            </a:schemeClr>
          </a:solidFill>
          <a:ln w="9525">
            <a:noFill/>
            <a:miter lim="800000"/>
            <a:headEnd/>
            <a:tailEnd/>
          </a:ln>
        </p:spPr>
        <p:txBody>
          <a:bodyPr wrap="none" anchor="ctr"/>
          <a:lstStyle/>
          <a:p>
            <a:endParaRPr lang="en-US">
              <a:solidFill>
                <a:srgbClr val="4C4D4F"/>
              </a:solidFill>
            </a:endParaRPr>
          </a:p>
        </p:txBody>
      </p:sp>
      <p:sp>
        <p:nvSpPr>
          <p:cNvPr id="23556" name="Freeform 10"/>
          <p:cNvSpPr>
            <a:spLocks/>
          </p:cNvSpPr>
          <p:nvPr/>
        </p:nvSpPr>
        <p:spPr bwMode="auto">
          <a:xfrm>
            <a:off x="6324600" y="1562100"/>
            <a:ext cx="2389188" cy="2857500"/>
          </a:xfrm>
          <a:custGeom>
            <a:avLst/>
            <a:gdLst>
              <a:gd name="T0" fmla="*/ 0 w 1104"/>
              <a:gd name="T1" fmla="*/ 2147483647 h 1320"/>
              <a:gd name="T2" fmla="*/ 2147483647 w 1104"/>
              <a:gd name="T3" fmla="*/ 2147483647 h 1320"/>
              <a:gd name="T4" fmla="*/ 2147483647 w 1104"/>
              <a:gd name="T5" fmla="*/ 0 h 1320"/>
              <a:gd name="T6" fmla="*/ 2147483647 w 1104"/>
              <a:gd name="T7" fmla="*/ 0 h 1320"/>
              <a:gd name="T8" fmla="*/ 0 w 1104"/>
              <a:gd name="T9" fmla="*/ 2147483647 h 1320"/>
              <a:gd name="T10" fmla="*/ 0 60000 65536"/>
              <a:gd name="T11" fmla="*/ 0 60000 65536"/>
              <a:gd name="T12" fmla="*/ 0 60000 65536"/>
              <a:gd name="T13" fmla="*/ 0 60000 65536"/>
              <a:gd name="T14" fmla="*/ 0 60000 65536"/>
              <a:gd name="T15" fmla="*/ 0 w 1104"/>
              <a:gd name="T16" fmla="*/ 0 h 1320"/>
              <a:gd name="T17" fmla="*/ 1104 w 1104"/>
              <a:gd name="T18" fmla="*/ 1320 h 1320"/>
            </a:gdLst>
            <a:ahLst/>
            <a:cxnLst>
              <a:cxn ang="T10">
                <a:pos x="T0" y="T1"/>
              </a:cxn>
              <a:cxn ang="T11">
                <a:pos x="T2" y="T3"/>
              </a:cxn>
              <a:cxn ang="T12">
                <a:pos x="T4" y="T5"/>
              </a:cxn>
              <a:cxn ang="T13">
                <a:pos x="T6" y="T7"/>
              </a:cxn>
              <a:cxn ang="T14">
                <a:pos x="T8" y="T9"/>
              </a:cxn>
            </a:cxnLst>
            <a:rect l="T15" t="T16" r="T17" b="T18"/>
            <a:pathLst>
              <a:path w="1104" h="1320">
                <a:moveTo>
                  <a:pt x="0" y="1320"/>
                </a:moveTo>
                <a:lnTo>
                  <a:pt x="660" y="1320"/>
                </a:lnTo>
                <a:lnTo>
                  <a:pt x="1104" y="0"/>
                </a:lnTo>
                <a:lnTo>
                  <a:pt x="462" y="0"/>
                </a:lnTo>
                <a:lnTo>
                  <a:pt x="0" y="1320"/>
                </a:lnTo>
                <a:close/>
              </a:path>
            </a:pathLst>
          </a:custGeom>
          <a:solidFill>
            <a:srgbClr val="FEFEFE"/>
          </a:solidFill>
          <a:ln w="9525">
            <a:noFill/>
            <a:round/>
            <a:headEnd/>
            <a:tailEnd/>
          </a:ln>
        </p:spPr>
        <p:txBody>
          <a:bodyPr/>
          <a:lstStyle/>
          <a:p>
            <a:endParaRPr lang="en-US"/>
          </a:p>
        </p:txBody>
      </p:sp>
      <p:sp>
        <p:nvSpPr>
          <p:cNvPr id="617483" name="Freeform 11"/>
          <p:cNvSpPr>
            <a:spLocks/>
          </p:cNvSpPr>
          <p:nvPr/>
        </p:nvSpPr>
        <p:spPr bwMode="auto">
          <a:xfrm>
            <a:off x="6400800" y="1562100"/>
            <a:ext cx="2389188" cy="2857500"/>
          </a:xfrm>
          <a:custGeom>
            <a:avLst/>
            <a:gdLst/>
            <a:ahLst/>
            <a:cxnLst>
              <a:cxn ang="0">
                <a:pos x="0" y="1320"/>
              </a:cxn>
              <a:cxn ang="0">
                <a:pos x="660" y="1320"/>
              </a:cxn>
              <a:cxn ang="0">
                <a:pos x="1104" y="0"/>
              </a:cxn>
              <a:cxn ang="0">
                <a:pos x="462" y="0"/>
              </a:cxn>
              <a:cxn ang="0">
                <a:pos x="0" y="1320"/>
              </a:cxn>
            </a:cxnLst>
            <a:rect l="0" t="0" r="r" b="b"/>
            <a:pathLst>
              <a:path w="1104" h="1320">
                <a:moveTo>
                  <a:pt x="0" y="1320"/>
                </a:moveTo>
                <a:lnTo>
                  <a:pt x="660" y="1320"/>
                </a:lnTo>
                <a:lnTo>
                  <a:pt x="1104" y="0"/>
                </a:lnTo>
                <a:lnTo>
                  <a:pt x="462" y="0"/>
                </a:lnTo>
                <a:lnTo>
                  <a:pt x="0" y="1320"/>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a:lstStyle/>
          <a:p>
            <a:pPr>
              <a:defRPr/>
            </a:pPr>
            <a:endParaRPr lang="en-US">
              <a:solidFill>
                <a:srgbClr val="4C4D4F"/>
              </a:solidFill>
              <a:latin typeface="Arial" charset="0"/>
              <a:ea typeface="MS PGothic" charset="0"/>
            </a:endParaRPr>
          </a:p>
        </p:txBody>
      </p:sp>
      <p:sp>
        <p:nvSpPr>
          <p:cNvPr id="23558" name="Rectangle 2"/>
          <p:cNvSpPr>
            <a:spLocks noGrp="1" noChangeArrowheads="1"/>
          </p:cNvSpPr>
          <p:nvPr>
            <p:ph type="title" idx="4294967295"/>
          </p:nvPr>
        </p:nvSpPr>
        <p:spPr/>
        <p:txBody>
          <a:bodyPr/>
          <a:lstStyle/>
          <a:p>
            <a:r>
              <a:rPr lang="ru-RU" dirty="0" smtClean="0"/>
              <a:t>Защита </a:t>
            </a:r>
            <a:r>
              <a:rPr lang="en-US" dirty="0" smtClean="0"/>
              <a:t>POS </a:t>
            </a:r>
            <a:r>
              <a:rPr lang="ru-RU" dirty="0" smtClean="0"/>
              <a:t> терминалов и платежных систем</a:t>
            </a:r>
            <a:r>
              <a:rPr lang="en-US" dirty="0" smtClean="0"/>
              <a:t> </a:t>
            </a:r>
            <a:r>
              <a:rPr lang="en-US" sz="2800" dirty="0" smtClean="0"/>
              <a:t/>
            </a:r>
            <a:br>
              <a:rPr lang="en-US" sz="2800" dirty="0" smtClean="0"/>
            </a:br>
            <a:endParaRPr lang="en-US" sz="2800" dirty="0" smtClean="0"/>
          </a:p>
        </p:txBody>
      </p:sp>
      <p:grpSp>
        <p:nvGrpSpPr>
          <p:cNvPr id="2" name="Group 36"/>
          <p:cNvGrpSpPr>
            <a:grpSpLocks/>
          </p:cNvGrpSpPr>
          <p:nvPr/>
        </p:nvGrpSpPr>
        <p:grpSpPr bwMode="auto">
          <a:xfrm>
            <a:off x="7067550" y="2265363"/>
            <a:ext cx="1571625" cy="1571625"/>
            <a:chOff x="4452" y="1427"/>
            <a:chExt cx="990" cy="990"/>
          </a:xfrm>
        </p:grpSpPr>
        <p:sp>
          <p:nvSpPr>
            <p:cNvPr id="23564" name="Oval 15"/>
            <p:cNvSpPr>
              <a:spLocks noChangeArrowheads="1"/>
            </p:cNvSpPr>
            <p:nvPr/>
          </p:nvSpPr>
          <p:spPr bwMode="auto">
            <a:xfrm>
              <a:off x="4452" y="1427"/>
              <a:ext cx="990" cy="990"/>
            </a:xfrm>
            <a:prstGeom prst="ellipse">
              <a:avLst/>
            </a:prstGeom>
            <a:solidFill>
              <a:schemeClr val="tx2">
                <a:alpha val="10196"/>
              </a:schemeClr>
            </a:solidFill>
            <a:ln w="9525">
              <a:noFill/>
              <a:round/>
              <a:headEnd/>
              <a:tailEnd/>
            </a:ln>
          </p:spPr>
          <p:txBody>
            <a:bodyPr wrap="none" anchor="ctr"/>
            <a:lstStyle/>
            <a:p>
              <a:endParaRPr lang="en-US">
                <a:solidFill>
                  <a:srgbClr val="4C4D4F"/>
                </a:solidFill>
              </a:endParaRPr>
            </a:p>
          </p:txBody>
        </p:sp>
        <p:grpSp>
          <p:nvGrpSpPr>
            <p:cNvPr id="3" name="Group 35"/>
            <p:cNvGrpSpPr>
              <a:grpSpLocks/>
            </p:cNvGrpSpPr>
            <p:nvPr/>
          </p:nvGrpSpPr>
          <p:grpSpPr bwMode="auto">
            <a:xfrm>
              <a:off x="4533" y="1533"/>
              <a:ext cx="836" cy="782"/>
              <a:chOff x="4533" y="1533"/>
              <a:chExt cx="836" cy="782"/>
            </a:xfrm>
          </p:grpSpPr>
          <p:grpSp>
            <p:nvGrpSpPr>
              <p:cNvPr id="4" name="Group 61"/>
              <p:cNvGrpSpPr>
                <a:grpSpLocks/>
              </p:cNvGrpSpPr>
              <p:nvPr/>
            </p:nvGrpSpPr>
            <p:grpSpPr bwMode="auto">
              <a:xfrm>
                <a:off x="4571" y="1533"/>
                <a:ext cx="759" cy="782"/>
                <a:chOff x="1436" y="1229"/>
                <a:chExt cx="461" cy="461"/>
              </a:xfrm>
            </p:grpSpPr>
            <p:sp>
              <p:nvSpPr>
                <p:cNvPr id="70718" name="Oval 62"/>
                <p:cNvSpPr>
                  <a:spLocks noChangeArrowheads="1"/>
                </p:cNvSpPr>
                <p:nvPr/>
              </p:nvSpPr>
              <p:spPr bwMode="auto">
                <a:xfrm>
                  <a:off x="1436" y="1229"/>
                  <a:ext cx="461" cy="461"/>
                </a:xfrm>
                <a:prstGeom prst="ellipse">
                  <a:avLst/>
                </a:prstGeom>
                <a:gradFill rotWithShape="1">
                  <a:gsLst>
                    <a:gs pos="0">
                      <a:schemeClr val="accent2"/>
                    </a:gs>
                    <a:gs pos="100000">
                      <a:schemeClr val="accent2">
                        <a:gamma/>
                        <a:shade val="46275"/>
                        <a:invGamma/>
                      </a:schemeClr>
                    </a:gs>
                  </a:gsLst>
                  <a:lin ang="5400000" scaled="1"/>
                </a:gradFill>
                <a:ln w="22225">
                  <a:solidFill>
                    <a:srgbClr val="8AB2D0"/>
                  </a:solidFill>
                  <a:round/>
                  <a:headEnd/>
                  <a:tailEnd/>
                </a:ln>
                <a:effectLst/>
              </p:spPr>
              <p:txBody>
                <a:bodyPr wrap="none" anchor="ctr" anchorCtr="1"/>
                <a:lstStyle/>
                <a:p>
                  <a:pPr>
                    <a:defRPr/>
                  </a:pPr>
                  <a:endParaRPr lang="en-US" sz="3600">
                    <a:solidFill>
                      <a:srgbClr val="4C4D4F"/>
                    </a:solidFill>
                    <a:latin typeface="Arial" charset="0"/>
                    <a:ea typeface="MS PGothic" charset="0"/>
                  </a:endParaRPr>
                </a:p>
              </p:txBody>
            </p:sp>
            <p:sp>
              <p:nvSpPr>
                <p:cNvPr id="70719" name="Oval 63"/>
                <p:cNvSpPr>
                  <a:spLocks noChangeArrowheads="1"/>
                </p:cNvSpPr>
                <p:nvPr/>
              </p:nvSpPr>
              <p:spPr bwMode="auto">
                <a:xfrm>
                  <a:off x="1520" y="1263"/>
                  <a:ext cx="293" cy="192"/>
                </a:xfrm>
                <a:prstGeom prst="ellipse">
                  <a:avLst/>
                </a:prstGeom>
                <a:gradFill rotWithShape="1">
                  <a:gsLst>
                    <a:gs pos="0">
                      <a:schemeClr val="bg1">
                        <a:alpha val="30000"/>
                      </a:schemeClr>
                    </a:gs>
                    <a:gs pos="100000">
                      <a:schemeClr val="bg1">
                        <a:gamma/>
                        <a:shade val="46275"/>
                        <a:invGamma/>
                        <a:alpha val="0"/>
                      </a:schemeClr>
                    </a:gs>
                  </a:gsLst>
                  <a:lin ang="2700000" scaled="1"/>
                </a:gradFill>
                <a:ln w="9525">
                  <a:noFill/>
                  <a:round/>
                  <a:headEnd/>
                  <a:tailEnd/>
                </a:ln>
                <a:effectLst/>
              </p:spPr>
              <p:txBody>
                <a:bodyPr wrap="none" anchor="ctr" anchorCtr="1"/>
                <a:lstStyle/>
                <a:p>
                  <a:pPr>
                    <a:defRPr/>
                  </a:pPr>
                  <a:endParaRPr lang="en-US" sz="2800">
                    <a:solidFill>
                      <a:srgbClr val="4C4D4F"/>
                    </a:solidFill>
                    <a:latin typeface="Arial" charset="0"/>
                    <a:ea typeface="MS PGothic" charset="0"/>
                  </a:endParaRPr>
                </a:p>
              </p:txBody>
            </p:sp>
          </p:grpSp>
          <p:sp>
            <p:nvSpPr>
              <p:cNvPr id="23567" name="Text Box 64"/>
              <p:cNvSpPr txBox="1">
                <a:spLocks noChangeArrowheads="1"/>
              </p:cNvSpPr>
              <p:nvPr/>
            </p:nvSpPr>
            <p:spPr bwMode="auto">
              <a:xfrm>
                <a:off x="4533" y="1744"/>
                <a:ext cx="836" cy="359"/>
              </a:xfrm>
              <a:prstGeom prst="rect">
                <a:avLst/>
              </a:prstGeom>
              <a:noFill/>
              <a:ln w="9525">
                <a:noFill/>
                <a:miter lim="800000"/>
                <a:headEnd/>
                <a:tailEnd/>
              </a:ln>
            </p:spPr>
            <p:txBody>
              <a:bodyPr wrap="none" anchor="ctr" anchorCtr="1">
                <a:spAutoFit/>
              </a:bodyPr>
              <a:lstStyle/>
              <a:p>
                <a:pPr algn="ctr">
                  <a:lnSpc>
                    <a:spcPct val="85000"/>
                  </a:lnSpc>
                </a:pPr>
                <a:r>
                  <a:rPr lang="en-US" sz="1800" dirty="0">
                    <a:solidFill>
                      <a:srgbClr val="FFFFFF"/>
                    </a:solidFill>
                  </a:rPr>
                  <a:t> Payment</a:t>
                </a:r>
              </a:p>
              <a:p>
                <a:pPr algn="ctr">
                  <a:lnSpc>
                    <a:spcPct val="85000"/>
                  </a:lnSpc>
                </a:pPr>
                <a:r>
                  <a:rPr lang="en-US" sz="1800" dirty="0">
                    <a:solidFill>
                      <a:srgbClr val="FFFFFF"/>
                    </a:solidFill>
                  </a:rPr>
                  <a:t>Processing</a:t>
                </a:r>
              </a:p>
            </p:txBody>
          </p:sp>
        </p:grpSp>
      </p:grpSp>
      <p:sp>
        <p:nvSpPr>
          <p:cNvPr id="18" name="Rectangle 3"/>
          <p:cNvSpPr txBox="1">
            <a:spLocks noChangeArrowheads="1"/>
          </p:cNvSpPr>
          <p:nvPr/>
        </p:nvSpPr>
        <p:spPr bwMode="auto">
          <a:xfrm>
            <a:off x="403225" y="1577975"/>
            <a:ext cx="6664325" cy="4714875"/>
          </a:xfrm>
          <a:prstGeom prst="rect">
            <a:avLst/>
          </a:prstGeom>
          <a:noFill/>
          <a:ln w="9525">
            <a:noFill/>
            <a:miter lim="800000"/>
            <a:headEnd/>
            <a:tailEnd/>
          </a:ln>
        </p:spPr>
        <p:txBody>
          <a:bodyPr/>
          <a:lstStyle/>
          <a:p>
            <a:pPr marL="173038" indent="-173038">
              <a:spcBef>
                <a:spcPct val="20000"/>
              </a:spcBef>
              <a:buFontTx/>
              <a:buChar char="•"/>
              <a:defRPr/>
            </a:pPr>
            <a:r>
              <a:rPr lang="en-US" sz="2000" kern="0" dirty="0">
                <a:latin typeface="+mn-lt"/>
                <a:ea typeface="+mn-ea"/>
              </a:rPr>
              <a:t>POS </a:t>
            </a:r>
            <a:r>
              <a:rPr lang="ru-RU" sz="2000" kern="0" dirty="0" smtClean="0">
                <a:latin typeface="+mn-lt"/>
                <a:ea typeface="+mn-ea"/>
              </a:rPr>
              <a:t>терминалы и платежные системы подвержены атакам</a:t>
            </a:r>
            <a:endParaRPr lang="en-US" sz="2000" kern="0" dirty="0">
              <a:latin typeface="+mn-lt"/>
              <a:ea typeface="+mn-ea"/>
            </a:endParaRPr>
          </a:p>
          <a:p>
            <a:pPr marL="569913" lvl="1" indent="-223838">
              <a:spcBef>
                <a:spcPct val="20000"/>
              </a:spcBef>
              <a:buFontTx/>
              <a:buChar char="–"/>
              <a:defRPr/>
            </a:pPr>
            <a:r>
              <a:rPr lang="ru-RU" sz="1800" kern="0" dirty="0" smtClean="0">
                <a:latin typeface="+mn-lt"/>
                <a:ea typeface="+mn-ea"/>
              </a:rPr>
              <a:t>Данные, используемые при покупке могут использоваться злоумышленниками</a:t>
            </a:r>
            <a:r>
              <a:rPr lang="en-US" sz="1800" kern="0" dirty="0" smtClean="0">
                <a:latin typeface="+mn-lt"/>
                <a:ea typeface="+mn-ea"/>
              </a:rPr>
              <a:t> </a:t>
            </a:r>
            <a:endParaRPr lang="en-US" sz="1800" kern="0" dirty="0">
              <a:latin typeface="+mn-lt"/>
              <a:ea typeface="+mn-ea"/>
            </a:endParaRPr>
          </a:p>
          <a:p>
            <a:pPr marL="173038" indent="-173038">
              <a:spcBef>
                <a:spcPct val="20000"/>
              </a:spcBef>
              <a:buFontTx/>
              <a:buChar char="•"/>
              <a:defRPr/>
            </a:pPr>
            <a:r>
              <a:rPr lang="ru-RU" sz="2000" kern="0" dirty="0" smtClean="0">
                <a:latin typeface="+mn-lt"/>
                <a:ea typeface="+mn-ea"/>
              </a:rPr>
              <a:t>Использование уязвимых систем</a:t>
            </a:r>
            <a:r>
              <a:rPr lang="en-US" sz="2000" kern="0" dirty="0" smtClean="0">
                <a:latin typeface="+mn-lt"/>
                <a:ea typeface="+mn-ea"/>
              </a:rPr>
              <a:t> </a:t>
            </a:r>
            <a:endParaRPr lang="en-US" sz="2000" kern="0" dirty="0">
              <a:latin typeface="+mn-lt"/>
              <a:ea typeface="+mn-ea"/>
            </a:endParaRPr>
          </a:p>
          <a:p>
            <a:pPr marL="569913" lvl="1" indent="-223838">
              <a:spcBef>
                <a:spcPct val="20000"/>
              </a:spcBef>
              <a:buFontTx/>
              <a:buChar char="–"/>
              <a:defRPr/>
            </a:pPr>
            <a:r>
              <a:rPr lang="ru-RU" sz="1800" kern="0" dirty="0" smtClean="0">
                <a:latin typeface="+mn-lt"/>
                <a:ea typeface="+mn-ea"/>
              </a:rPr>
              <a:t>Только доверенные приложения должны быть запущенны</a:t>
            </a:r>
            <a:endParaRPr lang="en-US" sz="1800" kern="0" dirty="0">
              <a:latin typeface="+mn-lt"/>
              <a:ea typeface="+mn-ea"/>
            </a:endParaRPr>
          </a:p>
          <a:p>
            <a:pPr marL="173038" indent="-173038">
              <a:spcBef>
                <a:spcPct val="20000"/>
              </a:spcBef>
              <a:buFontTx/>
              <a:buChar char="•"/>
              <a:defRPr/>
            </a:pPr>
            <a:r>
              <a:rPr lang="ru-RU" sz="2000" kern="0" dirty="0">
                <a:latin typeface="+mn-lt"/>
                <a:ea typeface="+mn-ea"/>
              </a:rPr>
              <a:t>«Легкий» агент, для снижения влияния на </a:t>
            </a:r>
            <a:r>
              <a:rPr lang="ru-RU" sz="2000" kern="0" dirty="0" smtClean="0">
                <a:latin typeface="+mn-lt"/>
                <a:ea typeface="+mn-ea"/>
              </a:rPr>
              <a:t>систему</a:t>
            </a:r>
            <a:endParaRPr lang="en-US" sz="2000" kern="0" dirty="0">
              <a:latin typeface="+mn-lt"/>
              <a:ea typeface="+mn-ea"/>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7041" y="4461235"/>
            <a:ext cx="1662743" cy="156772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6" descr="Powerline2.jpg"/>
          <p:cNvPicPr>
            <a:picLocks noChangeAspect="1"/>
          </p:cNvPicPr>
          <p:nvPr/>
        </p:nvPicPr>
        <p:blipFill>
          <a:blip r:embed="rId3" cstate="print"/>
          <a:srcRect/>
          <a:stretch>
            <a:fillRect/>
          </a:stretch>
        </p:blipFill>
        <p:spPr bwMode="auto">
          <a:xfrm>
            <a:off x="423863" y="976313"/>
            <a:ext cx="6832600" cy="5272087"/>
          </a:xfrm>
          <a:prstGeom prst="rect">
            <a:avLst/>
          </a:prstGeom>
          <a:noFill/>
          <a:ln w="9525">
            <a:noFill/>
            <a:miter lim="800000"/>
            <a:headEnd/>
            <a:tailEnd/>
          </a:ln>
        </p:spPr>
      </p:pic>
      <p:sp>
        <p:nvSpPr>
          <p:cNvPr id="25603" name="Rectangle 9"/>
          <p:cNvSpPr>
            <a:spLocks noChangeArrowheads="1"/>
          </p:cNvSpPr>
          <p:nvPr/>
        </p:nvSpPr>
        <p:spPr bwMode="auto">
          <a:xfrm>
            <a:off x="222250" y="1582738"/>
            <a:ext cx="7551738" cy="2254250"/>
          </a:xfrm>
          <a:prstGeom prst="rect">
            <a:avLst/>
          </a:prstGeom>
          <a:solidFill>
            <a:schemeClr val="bg2">
              <a:alpha val="67058"/>
            </a:schemeClr>
          </a:solidFill>
          <a:ln w="9525">
            <a:noFill/>
            <a:miter lim="800000"/>
            <a:headEnd/>
            <a:tailEnd/>
          </a:ln>
        </p:spPr>
        <p:txBody>
          <a:bodyPr wrap="none" anchor="ctr"/>
          <a:lstStyle/>
          <a:p>
            <a:endParaRPr lang="en-US">
              <a:solidFill>
                <a:srgbClr val="4C4D4F"/>
              </a:solidFill>
            </a:endParaRPr>
          </a:p>
        </p:txBody>
      </p:sp>
      <p:sp>
        <p:nvSpPr>
          <p:cNvPr id="25604" name="Freeform 10"/>
          <p:cNvSpPr>
            <a:spLocks/>
          </p:cNvSpPr>
          <p:nvPr/>
        </p:nvSpPr>
        <p:spPr bwMode="auto">
          <a:xfrm>
            <a:off x="6451600" y="1562100"/>
            <a:ext cx="1931988" cy="2311400"/>
          </a:xfrm>
          <a:custGeom>
            <a:avLst/>
            <a:gdLst>
              <a:gd name="T0" fmla="*/ 0 w 1104"/>
              <a:gd name="T1" fmla="*/ 2147483647 h 1320"/>
              <a:gd name="T2" fmla="*/ 2147483647 w 1104"/>
              <a:gd name="T3" fmla="*/ 2147483647 h 1320"/>
              <a:gd name="T4" fmla="*/ 2147483647 w 1104"/>
              <a:gd name="T5" fmla="*/ 0 h 1320"/>
              <a:gd name="T6" fmla="*/ 2147483647 w 1104"/>
              <a:gd name="T7" fmla="*/ 0 h 1320"/>
              <a:gd name="T8" fmla="*/ 0 w 1104"/>
              <a:gd name="T9" fmla="*/ 2147483647 h 1320"/>
              <a:gd name="T10" fmla="*/ 0 60000 65536"/>
              <a:gd name="T11" fmla="*/ 0 60000 65536"/>
              <a:gd name="T12" fmla="*/ 0 60000 65536"/>
              <a:gd name="T13" fmla="*/ 0 60000 65536"/>
              <a:gd name="T14" fmla="*/ 0 60000 65536"/>
              <a:gd name="T15" fmla="*/ 0 w 1104"/>
              <a:gd name="T16" fmla="*/ 0 h 1320"/>
              <a:gd name="T17" fmla="*/ 1104 w 1104"/>
              <a:gd name="T18" fmla="*/ 1320 h 1320"/>
            </a:gdLst>
            <a:ahLst/>
            <a:cxnLst>
              <a:cxn ang="T10">
                <a:pos x="T0" y="T1"/>
              </a:cxn>
              <a:cxn ang="T11">
                <a:pos x="T2" y="T3"/>
              </a:cxn>
              <a:cxn ang="T12">
                <a:pos x="T4" y="T5"/>
              </a:cxn>
              <a:cxn ang="T13">
                <a:pos x="T6" y="T7"/>
              </a:cxn>
              <a:cxn ang="T14">
                <a:pos x="T8" y="T9"/>
              </a:cxn>
            </a:cxnLst>
            <a:rect l="T15" t="T16" r="T17" b="T18"/>
            <a:pathLst>
              <a:path w="1104" h="1320">
                <a:moveTo>
                  <a:pt x="0" y="1320"/>
                </a:moveTo>
                <a:lnTo>
                  <a:pt x="660" y="1320"/>
                </a:lnTo>
                <a:lnTo>
                  <a:pt x="1104" y="0"/>
                </a:lnTo>
                <a:lnTo>
                  <a:pt x="462" y="0"/>
                </a:lnTo>
                <a:lnTo>
                  <a:pt x="0" y="1320"/>
                </a:lnTo>
                <a:close/>
              </a:path>
            </a:pathLst>
          </a:custGeom>
          <a:solidFill>
            <a:srgbClr val="FEFEFE"/>
          </a:solidFill>
          <a:ln w="9525">
            <a:noFill/>
            <a:round/>
            <a:headEnd/>
            <a:tailEnd/>
          </a:ln>
        </p:spPr>
        <p:txBody>
          <a:bodyPr/>
          <a:lstStyle/>
          <a:p>
            <a:endParaRPr lang="en-US"/>
          </a:p>
        </p:txBody>
      </p:sp>
      <p:sp>
        <p:nvSpPr>
          <p:cNvPr id="617483" name="Freeform 11"/>
          <p:cNvSpPr>
            <a:spLocks/>
          </p:cNvSpPr>
          <p:nvPr/>
        </p:nvSpPr>
        <p:spPr bwMode="auto">
          <a:xfrm>
            <a:off x="6489700" y="1552575"/>
            <a:ext cx="1931988" cy="2311400"/>
          </a:xfrm>
          <a:custGeom>
            <a:avLst/>
            <a:gdLst/>
            <a:ahLst/>
            <a:cxnLst>
              <a:cxn ang="0">
                <a:pos x="0" y="1320"/>
              </a:cxn>
              <a:cxn ang="0">
                <a:pos x="660" y="1320"/>
              </a:cxn>
              <a:cxn ang="0">
                <a:pos x="1104" y="0"/>
              </a:cxn>
              <a:cxn ang="0">
                <a:pos x="462" y="0"/>
              </a:cxn>
              <a:cxn ang="0">
                <a:pos x="0" y="1320"/>
              </a:cxn>
            </a:cxnLst>
            <a:rect l="0" t="0" r="r" b="b"/>
            <a:pathLst>
              <a:path w="1104" h="1320">
                <a:moveTo>
                  <a:pt x="0" y="1320"/>
                </a:moveTo>
                <a:lnTo>
                  <a:pt x="660" y="1320"/>
                </a:lnTo>
                <a:lnTo>
                  <a:pt x="1104" y="0"/>
                </a:lnTo>
                <a:lnTo>
                  <a:pt x="462" y="0"/>
                </a:lnTo>
                <a:lnTo>
                  <a:pt x="0" y="1320"/>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a:lstStyle/>
          <a:p>
            <a:pPr>
              <a:defRPr/>
            </a:pPr>
            <a:endParaRPr lang="en-US">
              <a:solidFill>
                <a:srgbClr val="4C4D4F"/>
              </a:solidFill>
              <a:latin typeface="Arial" charset="0"/>
              <a:ea typeface="MS PGothic" charset="0"/>
            </a:endParaRPr>
          </a:p>
        </p:txBody>
      </p:sp>
      <p:sp>
        <p:nvSpPr>
          <p:cNvPr id="25606" name="Rectangle 2"/>
          <p:cNvSpPr>
            <a:spLocks noGrp="1" noChangeArrowheads="1"/>
          </p:cNvSpPr>
          <p:nvPr>
            <p:ph type="title" idx="4294967295"/>
          </p:nvPr>
        </p:nvSpPr>
        <p:spPr/>
        <p:txBody>
          <a:bodyPr/>
          <a:lstStyle/>
          <a:p>
            <a:r>
              <a:rPr lang="ru-RU" dirty="0" smtClean="0"/>
              <a:t>Критичная инфраструктура</a:t>
            </a:r>
            <a:r>
              <a:rPr lang="en-US" dirty="0" smtClean="0"/>
              <a:t/>
            </a:r>
            <a:br>
              <a:rPr lang="en-US" dirty="0" smtClean="0"/>
            </a:br>
            <a:r>
              <a:rPr lang="ru-RU" dirty="0" smtClean="0"/>
              <a:t>Нуждается в реальной защите</a:t>
            </a:r>
            <a:endParaRPr lang="en-US" dirty="0" smtClean="0"/>
          </a:p>
        </p:txBody>
      </p:sp>
      <p:grpSp>
        <p:nvGrpSpPr>
          <p:cNvPr id="2" name="Group 36"/>
          <p:cNvGrpSpPr>
            <a:grpSpLocks/>
          </p:cNvGrpSpPr>
          <p:nvPr/>
        </p:nvGrpSpPr>
        <p:grpSpPr bwMode="auto">
          <a:xfrm>
            <a:off x="7067557" y="2265363"/>
            <a:ext cx="1571627" cy="1571625"/>
            <a:chOff x="4452" y="1427"/>
            <a:chExt cx="990" cy="990"/>
          </a:xfrm>
        </p:grpSpPr>
        <p:sp>
          <p:nvSpPr>
            <p:cNvPr id="25613" name="Oval 15"/>
            <p:cNvSpPr>
              <a:spLocks noChangeArrowheads="1"/>
            </p:cNvSpPr>
            <p:nvPr/>
          </p:nvSpPr>
          <p:spPr bwMode="auto">
            <a:xfrm>
              <a:off x="4452" y="1427"/>
              <a:ext cx="990" cy="990"/>
            </a:xfrm>
            <a:prstGeom prst="ellipse">
              <a:avLst/>
            </a:prstGeom>
            <a:solidFill>
              <a:schemeClr val="tx2">
                <a:alpha val="10196"/>
              </a:schemeClr>
            </a:solidFill>
            <a:ln w="9525">
              <a:noFill/>
              <a:round/>
              <a:headEnd/>
              <a:tailEnd/>
            </a:ln>
          </p:spPr>
          <p:txBody>
            <a:bodyPr wrap="none" anchor="ctr"/>
            <a:lstStyle/>
            <a:p>
              <a:endParaRPr lang="en-US">
                <a:solidFill>
                  <a:srgbClr val="4C4D4F"/>
                </a:solidFill>
              </a:endParaRPr>
            </a:p>
          </p:txBody>
        </p:sp>
        <p:grpSp>
          <p:nvGrpSpPr>
            <p:cNvPr id="3" name="Group 35"/>
            <p:cNvGrpSpPr>
              <a:grpSpLocks/>
            </p:cNvGrpSpPr>
            <p:nvPr/>
          </p:nvGrpSpPr>
          <p:grpSpPr bwMode="auto">
            <a:xfrm>
              <a:off x="4459" y="1533"/>
              <a:ext cx="977" cy="782"/>
              <a:chOff x="4459" y="1533"/>
              <a:chExt cx="977" cy="782"/>
            </a:xfrm>
          </p:grpSpPr>
          <p:grpSp>
            <p:nvGrpSpPr>
              <p:cNvPr id="4" name="Group 61"/>
              <p:cNvGrpSpPr>
                <a:grpSpLocks/>
              </p:cNvGrpSpPr>
              <p:nvPr/>
            </p:nvGrpSpPr>
            <p:grpSpPr bwMode="auto">
              <a:xfrm>
                <a:off x="4571" y="1533"/>
                <a:ext cx="759" cy="782"/>
                <a:chOff x="1436" y="1229"/>
                <a:chExt cx="461" cy="461"/>
              </a:xfrm>
            </p:grpSpPr>
            <p:sp>
              <p:nvSpPr>
                <p:cNvPr id="70718" name="Oval 62"/>
                <p:cNvSpPr>
                  <a:spLocks noChangeArrowheads="1"/>
                </p:cNvSpPr>
                <p:nvPr/>
              </p:nvSpPr>
              <p:spPr bwMode="auto">
                <a:xfrm>
                  <a:off x="1436" y="1229"/>
                  <a:ext cx="461" cy="461"/>
                </a:xfrm>
                <a:prstGeom prst="ellipse">
                  <a:avLst/>
                </a:prstGeom>
                <a:gradFill rotWithShape="1">
                  <a:gsLst>
                    <a:gs pos="0">
                      <a:schemeClr val="accent2"/>
                    </a:gs>
                    <a:gs pos="100000">
                      <a:schemeClr val="accent2">
                        <a:gamma/>
                        <a:shade val="46275"/>
                        <a:invGamma/>
                      </a:schemeClr>
                    </a:gs>
                  </a:gsLst>
                  <a:lin ang="5400000" scaled="1"/>
                </a:gradFill>
                <a:ln w="22225">
                  <a:solidFill>
                    <a:srgbClr val="8AB2D0"/>
                  </a:solidFill>
                  <a:round/>
                  <a:headEnd/>
                  <a:tailEnd/>
                </a:ln>
                <a:effectLst/>
              </p:spPr>
              <p:txBody>
                <a:bodyPr wrap="none" anchor="ctr" anchorCtr="1"/>
                <a:lstStyle/>
                <a:p>
                  <a:pPr>
                    <a:defRPr/>
                  </a:pPr>
                  <a:endParaRPr lang="en-US" sz="3600">
                    <a:solidFill>
                      <a:srgbClr val="4C4D4F"/>
                    </a:solidFill>
                    <a:latin typeface="Arial" charset="0"/>
                    <a:ea typeface="MS PGothic" charset="0"/>
                  </a:endParaRPr>
                </a:p>
              </p:txBody>
            </p:sp>
            <p:sp>
              <p:nvSpPr>
                <p:cNvPr id="70719" name="Oval 63"/>
                <p:cNvSpPr>
                  <a:spLocks noChangeArrowheads="1"/>
                </p:cNvSpPr>
                <p:nvPr/>
              </p:nvSpPr>
              <p:spPr bwMode="auto">
                <a:xfrm>
                  <a:off x="1520" y="1263"/>
                  <a:ext cx="293" cy="192"/>
                </a:xfrm>
                <a:prstGeom prst="ellipse">
                  <a:avLst/>
                </a:prstGeom>
                <a:gradFill rotWithShape="1">
                  <a:gsLst>
                    <a:gs pos="0">
                      <a:schemeClr val="bg1">
                        <a:alpha val="30000"/>
                      </a:schemeClr>
                    </a:gs>
                    <a:gs pos="100000">
                      <a:schemeClr val="bg1">
                        <a:gamma/>
                        <a:shade val="46275"/>
                        <a:invGamma/>
                        <a:alpha val="0"/>
                      </a:schemeClr>
                    </a:gs>
                  </a:gsLst>
                  <a:lin ang="2700000" scaled="1"/>
                </a:gradFill>
                <a:ln w="9525">
                  <a:noFill/>
                  <a:round/>
                  <a:headEnd/>
                  <a:tailEnd/>
                </a:ln>
                <a:effectLst/>
              </p:spPr>
              <p:txBody>
                <a:bodyPr wrap="none" anchor="ctr" anchorCtr="1"/>
                <a:lstStyle/>
                <a:p>
                  <a:pPr>
                    <a:defRPr/>
                  </a:pPr>
                  <a:endParaRPr lang="en-US" sz="2800">
                    <a:solidFill>
                      <a:srgbClr val="4C4D4F"/>
                    </a:solidFill>
                    <a:latin typeface="Arial" charset="0"/>
                    <a:ea typeface="MS PGothic" charset="0"/>
                  </a:endParaRPr>
                </a:p>
              </p:txBody>
            </p:sp>
          </p:grpSp>
          <p:sp>
            <p:nvSpPr>
              <p:cNvPr id="25616" name="Text Box 64"/>
              <p:cNvSpPr txBox="1">
                <a:spLocks noChangeArrowheads="1"/>
              </p:cNvSpPr>
              <p:nvPr/>
            </p:nvSpPr>
            <p:spPr bwMode="auto">
              <a:xfrm>
                <a:off x="4459" y="1731"/>
                <a:ext cx="977" cy="388"/>
              </a:xfrm>
              <a:prstGeom prst="rect">
                <a:avLst/>
              </a:prstGeom>
              <a:noFill/>
              <a:ln w="9525">
                <a:noFill/>
                <a:miter lim="800000"/>
                <a:headEnd/>
                <a:tailEnd/>
              </a:ln>
            </p:spPr>
            <p:txBody>
              <a:bodyPr wrap="none" anchor="ctr" anchorCtr="1">
                <a:spAutoFit/>
              </a:bodyPr>
              <a:lstStyle/>
              <a:p>
                <a:pPr algn="ctr">
                  <a:lnSpc>
                    <a:spcPct val="85000"/>
                  </a:lnSpc>
                </a:pPr>
                <a:r>
                  <a:rPr lang="ru-RU" sz="2000" dirty="0" smtClean="0">
                    <a:solidFill>
                      <a:srgbClr val="FFFFFF"/>
                    </a:solidFill>
                  </a:rPr>
                  <a:t>Критичные </a:t>
                </a:r>
              </a:p>
              <a:p>
                <a:pPr algn="ctr">
                  <a:lnSpc>
                    <a:spcPct val="85000"/>
                  </a:lnSpc>
                </a:pPr>
                <a:r>
                  <a:rPr lang="ru-RU" sz="2000" dirty="0" smtClean="0">
                    <a:solidFill>
                      <a:srgbClr val="FFFFFF"/>
                    </a:solidFill>
                  </a:rPr>
                  <a:t>системы</a:t>
                </a:r>
                <a:endParaRPr lang="en-US" sz="2000" dirty="0">
                  <a:solidFill>
                    <a:srgbClr val="FFFFFF"/>
                  </a:solidFill>
                </a:endParaRPr>
              </a:p>
            </p:txBody>
          </p:sp>
        </p:grpSp>
      </p:grpSp>
      <p:sp>
        <p:nvSpPr>
          <p:cNvPr id="25608" name="Rectangle 3"/>
          <p:cNvSpPr txBox="1">
            <a:spLocks noChangeArrowheads="1"/>
          </p:cNvSpPr>
          <p:nvPr/>
        </p:nvSpPr>
        <p:spPr bwMode="auto">
          <a:xfrm>
            <a:off x="403225" y="1585913"/>
            <a:ext cx="6326188" cy="4714875"/>
          </a:xfrm>
          <a:prstGeom prst="rect">
            <a:avLst/>
          </a:prstGeom>
          <a:noFill/>
          <a:ln w="9525">
            <a:noFill/>
            <a:miter lim="800000"/>
            <a:headEnd/>
            <a:tailEnd/>
          </a:ln>
        </p:spPr>
        <p:txBody>
          <a:bodyPr/>
          <a:lstStyle/>
          <a:p>
            <a:pPr marL="173038" indent="-173038">
              <a:spcBef>
                <a:spcPct val="20000"/>
              </a:spcBef>
              <a:buFontTx/>
              <a:buChar char="•"/>
            </a:pPr>
            <a:r>
              <a:rPr lang="ru-RU" sz="1800" dirty="0" smtClean="0"/>
              <a:t>Необходимость защиты от неавторизованного изменения</a:t>
            </a:r>
            <a:endParaRPr lang="en-US" sz="1800" dirty="0"/>
          </a:p>
          <a:p>
            <a:pPr marL="569913" lvl="1" indent="-223838">
              <a:spcBef>
                <a:spcPct val="20000"/>
              </a:spcBef>
              <a:buFontTx/>
              <a:buChar char="–"/>
            </a:pPr>
            <a:r>
              <a:rPr lang="en-US" sz="1800" dirty="0" smtClean="0"/>
              <a:t>SCADA </a:t>
            </a:r>
            <a:r>
              <a:rPr lang="ru-RU" sz="1800" dirty="0" smtClean="0"/>
              <a:t>системы, медицинское оборудование </a:t>
            </a:r>
            <a:r>
              <a:rPr lang="ru-RU" sz="1800" dirty="0" err="1" smtClean="0"/>
              <a:t>итд</a:t>
            </a:r>
            <a:endParaRPr lang="en-US" sz="1800" dirty="0"/>
          </a:p>
          <a:p>
            <a:pPr marL="569913" lvl="1" indent="-223838">
              <a:spcBef>
                <a:spcPct val="20000"/>
              </a:spcBef>
              <a:buFontTx/>
              <a:buChar char="–"/>
            </a:pPr>
            <a:r>
              <a:rPr lang="en-US" sz="1800" dirty="0"/>
              <a:t> </a:t>
            </a:r>
            <a:r>
              <a:rPr lang="ru-RU" sz="1800" dirty="0" smtClean="0"/>
              <a:t>высокая степень надежности</a:t>
            </a:r>
            <a:endParaRPr lang="en-US" sz="1800" dirty="0"/>
          </a:p>
          <a:p>
            <a:pPr marL="569913" lvl="1" indent="-223838">
              <a:spcBef>
                <a:spcPct val="20000"/>
              </a:spcBef>
              <a:buFontTx/>
              <a:buChar char="–"/>
            </a:pPr>
            <a:endParaRPr lang="en-US" sz="1800" dirty="0"/>
          </a:p>
          <a:p>
            <a:pPr marL="173038" indent="-173038">
              <a:spcBef>
                <a:spcPct val="20000"/>
              </a:spcBef>
              <a:buFontTx/>
              <a:buChar char="•"/>
              <a:defRPr/>
            </a:pPr>
            <a:r>
              <a:rPr lang="ru-RU" sz="1800" kern="0" dirty="0"/>
              <a:t>«Легкий» агент, для снижения влияния на </a:t>
            </a:r>
            <a:r>
              <a:rPr lang="ru-RU" sz="1800" kern="0" dirty="0" smtClean="0"/>
              <a:t>систему, отсутствие  «лишних» движений</a:t>
            </a:r>
            <a:endParaRPr lang="en-US" sz="1800" kern="0" dirty="0"/>
          </a:p>
          <a:p>
            <a:pPr marL="569913" lvl="1" indent="-223838">
              <a:spcBef>
                <a:spcPct val="20000"/>
              </a:spcBef>
              <a:buFontTx/>
              <a:buChar char="–"/>
            </a:pPr>
            <a:r>
              <a:rPr lang="ru-RU" sz="1800" dirty="0" smtClean="0"/>
              <a:t>Установка </a:t>
            </a:r>
            <a:r>
              <a:rPr lang="ru-RU" sz="1800" dirty="0" err="1" smtClean="0"/>
              <a:t>патчей</a:t>
            </a:r>
            <a:r>
              <a:rPr lang="ru-RU" sz="1800" dirty="0" smtClean="0"/>
              <a:t>(ОС, приложений) может быть невозможным</a:t>
            </a:r>
            <a:endParaRPr lang="en-US" sz="1800" dirty="0" smtClean="0"/>
          </a:p>
          <a:p>
            <a:pPr marL="173038" indent="-173038">
              <a:spcBef>
                <a:spcPct val="20000"/>
              </a:spcBef>
            </a:pPr>
            <a:endParaRPr lang="en-US" sz="1800" dirty="0"/>
          </a:p>
        </p:txBody>
      </p:sp>
      <p:pic>
        <p:nvPicPr>
          <p:cNvPr id="25612" name="Picture 23" descr="wind turbine2(1).jpg"/>
          <p:cNvPicPr>
            <a:picLocks noChangeAspect="1"/>
          </p:cNvPicPr>
          <p:nvPr/>
        </p:nvPicPr>
        <p:blipFill>
          <a:blip r:embed="rId4" cstate="print"/>
          <a:srcRect/>
          <a:stretch>
            <a:fillRect/>
          </a:stretch>
        </p:blipFill>
        <p:spPr bwMode="auto">
          <a:xfrm>
            <a:off x="5041900" y="4037013"/>
            <a:ext cx="2625725" cy="2276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6" name="Rectangle 4"/>
          <p:cNvSpPr>
            <a:spLocks noChangeArrowheads="1"/>
          </p:cNvSpPr>
          <p:nvPr/>
        </p:nvSpPr>
        <p:spPr bwMode="auto">
          <a:xfrm>
            <a:off x="0" y="5121275"/>
            <a:ext cx="2886075" cy="1219200"/>
          </a:xfrm>
          <a:prstGeom prst="rect">
            <a:avLst/>
          </a:prstGeom>
          <a:solidFill>
            <a:schemeClr val="bg1"/>
          </a:solidFill>
          <a:ln w="9525">
            <a:noFill/>
            <a:miter lim="800000"/>
            <a:headEnd/>
            <a:tailEnd/>
          </a:ln>
        </p:spPr>
        <p:txBody>
          <a:bodyPr wrap="none" anchor="ctr"/>
          <a:lstStyle/>
          <a:p>
            <a:endParaRPr lang="en-US">
              <a:solidFill>
                <a:srgbClr val="4C4D4F"/>
              </a:solidFill>
            </a:endParaRPr>
          </a:p>
        </p:txBody>
      </p:sp>
      <p:sp>
        <p:nvSpPr>
          <p:cNvPr id="28675" name="Rectangle 9"/>
          <p:cNvSpPr>
            <a:spLocks noChangeArrowheads="1"/>
          </p:cNvSpPr>
          <p:nvPr/>
        </p:nvSpPr>
        <p:spPr bwMode="auto">
          <a:xfrm>
            <a:off x="222250" y="1582738"/>
            <a:ext cx="7551738" cy="2836862"/>
          </a:xfrm>
          <a:prstGeom prst="rect">
            <a:avLst/>
          </a:prstGeom>
          <a:solidFill>
            <a:schemeClr val="bg2">
              <a:alpha val="67058"/>
            </a:schemeClr>
          </a:solidFill>
          <a:ln w="9525">
            <a:noFill/>
            <a:miter lim="800000"/>
            <a:headEnd/>
            <a:tailEnd/>
          </a:ln>
        </p:spPr>
        <p:txBody>
          <a:bodyPr wrap="none" anchor="ctr"/>
          <a:lstStyle/>
          <a:p>
            <a:endParaRPr lang="en-US">
              <a:solidFill>
                <a:srgbClr val="4C4D4F"/>
              </a:solidFill>
            </a:endParaRPr>
          </a:p>
        </p:txBody>
      </p:sp>
      <p:sp>
        <p:nvSpPr>
          <p:cNvPr id="28676" name="Freeform 10"/>
          <p:cNvSpPr>
            <a:spLocks/>
          </p:cNvSpPr>
          <p:nvPr/>
        </p:nvSpPr>
        <p:spPr bwMode="auto">
          <a:xfrm>
            <a:off x="6324600" y="1562100"/>
            <a:ext cx="2389188" cy="2857500"/>
          </a:xfrm>
          <a:custGeom>
            <a:avLst/>
            <a:gdLst>
              <a:gd name="T0" fmla="*/ 0 w 1104"/>
              <a:gd name="T1" fmla="*/ 2147483647 h 1320"/>
              <a:gd name="T2" fmla="*/ 2147483647 w 1104"/>
              <a:gd name="T3" fmla="*/ 2147483647 h 1320"/>
              <a:gd name="T4" fmla="*/ 2147483647 w 1104"/>
              <a:gd name="T5" fmla="*/ 0 h 1320"/>
              <a:gd name="T6" fmla="*/ 2147483647 w 1104"/>
              <a:gd name="T7" fmla="*/ 0 h 1320"/>
              <a:gd name="T8" fmla="*/ 0 w 1104"/>
              <a:gd name="T9" fmla="*/ 2147483647 h 1320"/>
              <a:gd name="T10" fmla="*/ 0 60000 65536"/>
              <a:gd name="T11" fmla="*/ 0 60000 65536"/>
              <a:gd name="T12" fmla="*/ 0 60000 65536"/>
              <a:gd name="T13" fmla="*/ 0 60000 65536"/>
              <a:gd name="T14" fmla="*/ 0 60000 65536"/>
              <a:gd name="T15" fmla="*/ 0 w 1104"/>
              <a:gd name="T16" fmla="*/ 0 h 1320"/>
              <a:gd name="T17" fmla="*/ 1104 w 1104"/>
              <a:gd name="T18" fmla="*/ 1320 h 1320"/>
            </a:gdLst>
            <a:ahLst/>
            <a:cxnLst>
              <a:cxn ang="T10">
                <a:pos x="T0" y="T1"/>
              </a:cxn>
              <a:cxn ang="T11">
                <a:pos x="T2" y="T3"/>
              </a:cxn>
              <a:cxn ang="T12">
                <a:pos x="T4" y="T5"/>
              </a:cxn>
              <a:cxn ang="T13">
                <a:pos x="T6" y="T7"/>
              </a:cxn>
              <a:cxn ang="T14">
                <a:pos x="T8" y="T9"/>
              </a:cxn>
            </a:cxnLst>
            <a:rect l="T15" t="T16" r="T17" b="T18"/>
            <a:pathLst>
              <a:path w="1104" h="1320">
                <a:moveTo>
                  <a:pt x="0" y="1320"/>
                </a:moveTo>
                <a:lnTo>
                  <a:pt x="660" y="1320"/>
                </a:lnTo>
                <a:lnTo>
                  <a:pt x="1104" y="0"/>
                </a:lnTo>
                <a:lnTo>
                  <a:pt x="462" y="0"/>
                </a:lnTo>
                <a:lnTo>
                  <a:pt x="0" y="1320"/>
                </a:lnTo>
                <a:close/>
              </a:path>
            </a:pathLst>
          </a:custGeom>
          <a:solidFill>
            <a:srgbClr val="FEFEFE"/>
          </a:solidFill>
          <a:ln w="9525">
            <a:noFill/>
            <a:round/>
            <a:headEnd/>
            <a:tailEnd/>
          </a:ln>
        </p:spPr>
        <p:txBody>
          <a:bodyPr/>
          <a:lstStyle/>
          <a:p>
            <a:endParaRPr lang="en-US"/>
          </a:p>
        </p:txBody>
      </p:sp>
      <p:sp>
        <p:nvSpPr>
          <p:cNvPr id="617483" name="Freeform 11"/>
          <p:cNvSpPr>
            <a:spLocks/>
          </p:cNvSpPr>
          <p:nvPr/>
        </p:nvSpPr>
        <p:spPr bwMode="auto">
          <a:xfrm>
            <a:off x="6400800" y="1562100"/>
            <a:ext cx="2389188" cy="2857500"/>
          </a:xfrm>
          <a:custGeom>
            <a:avLst/>
            <a:gdLst/>
            <a:ahLst/>
            <a:cxnLst>
              <a:cxn ang="0">
                <a:pos x="0" y="1320"/>
              </a:cxn>
              <a:cxn ang="0">
                <a:pos x="660" y="1320"/>
              </a:cxn>
              <a:cxn ang="0">
                <a:pos x="1104" y="0"/>
              </a:cxn>
              <a:cxn ang="0">
                <a:pos x="462" y="0"/>
              </a:cxn>
              <a:cxn ang="0">
                <a:pos x="0" y="1320"/>
              </a:cxn>
            </a:cxnLst>
            <a:rect l="0" t="0" r="r" b="b"/>
            <a:pathLst>
              <a:path w="1104" h="1320">
                <a:moveTo>
                  <a:pt x="0" y="1320"/>
                </a:moveTo>
                <a:lnTo>
                  <a:pt x="660" y="1320"/>
                </a:lnTo>
                <a:lnTo>
                  <a:pt x="1104" y="0"/>
                </a:lnTo>
                <a:lnTo>
                  <a:pt x="462" y="0"/>
                </a:lnTo>
                <a:lnTo>
                  <a:pt x="0" y="1320"/>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a:lstStyle/>
          <a:p>
            <a:pPr>
              <a:defRPr/>
            </a:pPr>
            <a:endParaRPr lang="en-US">
              <a:solidFill>
                <a:srgbClr val="4C4D4F"/>
              </a:solidFill>
              <a:latin typeface="Arial" charset="0"/>
              <a:ea typeface="MS PGothic" charset="0"/>
            </a:endParaRPr>
          </a:p>
        </p:txBody>
      </p:sp>
      <p:sp>
        <p:nvSpPr>
          <p:cNvPr id="28678" name="Rectangle 2"/>
          <p:cNvSpPr>
            <a:spLocks noGrp="1" noChangeArrowheads="1"/>
          </p:cNvSpPr>
          <p:nvPr>
            <p:ph type="title" idx="4294967295"/>
          </p:nvPr>
        </p:nvSpPr>
        <p:spPr/>
        <p:txBody>
          <a:bodyPr/>
          <a:lstStyle/>
          <a:p>
            <a:r>
              <a:rPr lang="ru-RU" dirty="0" smtClean="0"/>
              <a:t>Защита серверов</a:t>
            </a:r>
            <a:r>
              <a:rPr lang="en-US" dirty="0" smtClean="0"/>
              <a:t> DNS </a:t>
            </a:r>
            <a:r>
              <a:rPr lang="ru-RU" dirty="0" smtClean="0"/>
              <a:t>и Контролеров домена</a:t>
            </a:r>
            <a:r>
              <a:rPr lang="en-US" dirty="0" smtClean="0"/>
              <a:t> </a:t>
            </a:r>
            <a:br>
              <a:rPr lang="en-US" dirty="0" smtClean="0"/>
            </a:br>
            <a:r>
              <a:rPr lang="ru-RU" dirty="0" smtClean="0"/>
              <a:t>С помощью</a:t>
            </a:r>
            <a:r>
              <a:rPr lang="en-US" dirty="0" smtClean="0"/>
              <a:t> Critical System Protection</a:t>
            </a:r>
          </a:p>
        </p:txBody>
      </p:sp>
      <p:grpSp>
        <p:nvGrpSpPr>
          <p:cNvPr id="2" name="Group 36"/>
          <p:cNvGrpSpPr>
            <a:grpSpLocks/>
          </p:cNvGrpSpPr>
          <p:nvPr/>
        </p:nvGrpSpPr>
        <p:grpSpPr bwMode="auto">
          <a:xfrm>
            <a:off x="7067550" y="2265363"/>
            <a:ext cx="1571625" cy="1571625"/>
            <a:chOff x="4452" y="1427"/>
            <a:chExt cx="990" cy="990"/>
          </a:xfrm>
        </p:grpSpPr>
        <p:sp>
          <p:nvSpPr>
            <p:cNvPr id="28685" name="Oval 15"/>
            <p:cNvSpPr>
              <a:spLocks noChangeArrowheads="1"/>
            </p:cNvSpPr>
            <p:nvPr/>
          </p:nvSpPr>
          <p:spPr bwMode="auto">
            <a:xfrm>
              <a:off x="4452" y="1427"/>
              <a:ext cx="990" cy="990"/>
            </a:xfrm>
            <a:prstGeom prst="ellipse">
              <a:avLst/>
            </a:prstGeom>
            <a:solidFill>
              <a:schemeClr val="tx2">
                <a:alpha val="10196"/>
              </a:schemeClr>
            </a:solidFill>
            <a:ln w="9525">
              <a:noFill/>
              <a:round/>
              <a:headEnd/>
              <a:tailEnd/>
            </a:ln>
          </p:spPr>
          <p:txBody>
            <a:bodyPr wrap="none" anchor="ctr"/>
            <a:lstStyle/>
            <a:p>
              <a:endParaRPr lang="en-US">
                <a:solidFill>
                  <a:srgbClr val="4C4D4F"/>
                </a:solidFill>
              </a:endParaRPr>
            </a:p>
          </p:txBody>
        </p:sp>
        <p:grpSp>
          <p:nvGrpSpPr>
            <p:cNvPr id="3" name="Group 35"/>
            <p:cNvGrpSpPr>
              <a:grpSpLocks/>
            </p:cNvGrpSpPr>
            <p:nvPr/>
          </p:nvGrpSpPr>
          <p:grpSpPr bwMode="auto">
            <a:xfrm>
              <a:off x="4540" y="1533"/>
              <a:ext cx="817" cy="782"/>
              <a:chOff x="4540" y="1533"/>
              <a:chExt cx="817" cy="782"/>
            </a:xfrm>
          </p:grpSpPr>
          <p:grpSp>
            <p:nvGrpSpPr>
              <p:cNvPr id="4" name="Group 61"/>
              <p:cNvGrpSpPr>
                <a:grpSpLocks/>
              </p:cNvGrpSpPr>
              <p:nvPr/>
            </p:nvGrpSpPr>
            <p:grpSpPr bwMode="auto">
              <a:xfrm>
                <a:off x="4571" y="1533"/>
                <a:ext cx="759" cy="782"/>
                <a:chOff x="1436" y="1229"/>
                <a:chExt cx="461" cy="461"/>
              </a:xfrm>
            </p:grpSpPr>
            <p:sp>
              <p:nvSpPr>
                <p:cNvPr id="70718" name="Oval 62"/>
                <p:cNvSpPr>
                  <a:spLocks noChangeArrowheads="1"/>
                </p:cNvSpPr>
                <p:nvPr/>
              </p:nvSpPr>
              <p:spPr bwMode="auto">
                <a:xfrm>
                  <a:off x="1436" y="1229"/>
                  <a:ext cx="461" cy="461"/>
                </a:xfrm>
                <a:prstGeom prst="ellipse">
                  <a:avLst/>
                </a:prstGeom>
                <a:gradFill rotWithShape="1">
                  <a:gsLst>
                    <a:gs pos="0">
                      <a:schemeClr val="accent2"/>
                    </a:gs>
                    <a:gs pos="100000">
                      <a:schemeClr val="accent2">
                        <a:gamma/>
                        <a:shade val="46275"/>
                        <a:invGamma/>
                      </a:schemeClr>
                    </a:gs>
                  </a:gsLst>
                  <a:lin ang="5400000" scaled="1"/>
                </a:gradFill>
                <a:ln w="22225">
                  <a:solidFill>
                    <a:srgbClr val="8AB2D0"/>
                  </a:solidFill>
                  <a:round/>
                  <a:headEnd/>
                  <a:tailEnd/>
                </a:ln>
                <a:effectLst/>
              </p:spPr>
              <p:txBody>
                <a:bodyPr wrap="none" anchor="ctr" anchorCtr="1"/>
                <a:lstStyle/>
                <a:p>
                  <a:pPr>
                    <a:defRPr/>
                  </a:pPr>
                  <a:endParaRPr lang="en-US" sz="3600">
                    <a:solidFill>
                      <a:srgbClr val="4C4D4F"/>
                    </a:solidFill>
                    <a:latin typeface="Arial" charset="0"/>
                    <a:ea typeface="MS PGothic" charset="0"/>
                  </a:endParaRPr>
                </a:p>
              </p:txBody>
            </p:sp>
            <p:sp>
              <p:nvSpPr>
                <p:cNvPr id="70719" name="Oval 63"/>
                <p:cNvSpPr>
                  <a:spLocks noChangeArrowheads="1"/>
                </p:cNvSpPr>
                <p:nvPr/>
              </p:nvSpPr>
              <p:spPr bwMode="auto">
                <a:xfrm>
                  <a:off x="1520" y="1263"/>
                  <a:ext cx="293" cy="192"/>
                </a:xfrm>
                <a:prstGeom prst="ellipse">
                  <a:avLst/>
                </a:prstGeom>
                <a:gradFill rotWithShape="1">
                  <a:gsLst>
                    <a:gs pos="0">
                      <a:schemeClr val="bg1">
                        <a:alpha val="30000"/>
                      </a:schemeClr>
                    </a:gs>
                    <a:gs pos="100000">
                      <a:schemeClr val="bg1">
                        <a:gamma/>
                        <a:shade val="46275"/>
                        <a:invGamma/>
                        <a:alpha val="0"/>
                      </a:schemeClr>
                    </a:gs>
                  </a:gsLst>
                  <a:lin ang="2700000" scaled="1"/>
                </a:gradFill>
                <a:ln w="9525">
                  <a:noFill/>
                  <a:round/>
                  <a:headEnd/>
                  <a:tailEnd/>
                </a:ln>
                <a:effectLst/>
              </p:spPr>
              <p:txBody>
                <a:bodyPr wrap="none" anchor="ctr" anchorCtr="1"/>
                <a:lstStyle/>
                <a:p>
                  <a:pPr>
                    <a:defRPr/>
                  </a:pPr>
                  <a:endParaRPr lang="en-US" sz="2800">
                    <a:solidFill>
                      <a:srgbClr val="4C4D4F"/>
                    </a:solidFill>
                    <a:latin typeface="Arial" charset="0"/>
                    <a:ea typeface="MS PGothic" charset="0"/>
                  </a:endParaRPr>
                </a:p>
              </p:txBody>
            </p:sp>
          </p:grpSp>
          <p:sp>
            <p:nvSpPr>
              <p:cNvPr id="28688" name="Text Box 64"/>
              <p:cNvSpPr txBox="1">
                <a:spLocks noChangeArrowheads="1"/>
              </p:cNvSpPr>
              <p:nvPr/>
            </p:nvSpPr>
            <p:spPr bwMode="auto">
              <a:xfrm>
                <a:off x="4540" y="1813"/>
                <a:ext cx="817" cy="223"/>
              </a:xfrm>
              <a:prstGeom prst="rect">
                <a:avLst/>
              </a:prstGeom>
              <a:noFill/>
              <a:ln w="9525">
                <a:noFill/>
                <a:miter lim="800000"/>
                <a:headEnd/>
                <a:tailEnd/>
              </a:ln>
            </p:spPr>
            <p:txBody>
              <a:bodyPr wrap="none" anchor="ctr" anchorCtr="1">
                <a:spAutoFit/>
              </a:bodyPr>
              <a:lstStyle/>
              <a:p>
                <a:pPr algn="ctr">
                  <a:lnSpc>
                    <a:spcPct val="85000"/>
                  </a:lnSpc>
                </a:pPr>
                <a:r>
                  <a:rPr lang="ru-RU" sz="2000" dirty="0" smtClean="0">
                    <a:solidFill>
                      <a:srgbClr val="FFFFFF"/>
                    </a:solidFill>
                  </a:rPr>
                  <a:t>Контроль</a:t>
                </a:r>
                <a:endParaRPr lang="en-US" sz="2000" dirty="0">
                  <a:solidFill>
                    <a:srgbClr val="FFFFFF"/>
                  </a:solidFill>
                </a:endParaRPr>
              </a:p>
            </p:txBody>
          </p:sp>
        </p:grpSp>
      </p:grpSp>
      <p:sp>
        <p:nvSpPr>
          <p:cNvPr id="18" name="Rectangle 3"/>
          <p:cNvSpPr txBox="1">
            <a:spLocks noChangeArrowheads="1"/>
          </p:cNvSpPr>
          <p:nvPr/>
        </p:nvSpPr>
        <p:spPr bwMode="auto">
          <a:xfrm>
            <a:off x="503238" y="1577975"/>
            <a:ext cx="5429250" cy="4559300"/>
          </a:xfrm>
          <a:prstGeom prst="rect">
            <a:avLst/>
          </a:prstGeom>
          <a:noFill/>
          <a:ln w="9525">
            <a:noFill/>
            <a:miter lim="800000"/>
            <a:headEnd/>
            <a:tailEnd/>
          </a:ln>
        </p:spPr>
        <p:txBody>
          <a:bodyPr/>
          <a:lstStyle/>
          <a:p>
            <a:pPr marL="173038" indent="-173038" eaLnBrk="1" hangingPunct="1">
              <a:spcBef>
                <a:spcPct val="20000"/>
              </a:spcBef>
              <a:buFontTx/>
              <a:buChar char="•"/>
              <a:defRPr/>
            </a:pPr>
            <a:r>
              <a:rPr lang="ru-RU" sz="2000" b="1" kern="0" dirty="0" smtClean="0">
                <a:latin typeface="+mn-lt"/>
                <a:ea typeface="+mn-ea"/>
              </a:rPr>
              <a:t>Безопасность</a:t>
            </a:r>
            <a:endParaRPr lang="en-US" sz="2000" b="1" kern="0" dirty="0">
              <a:latin typeface="+mn-lt"/>
              <a:ea typeface="+mn-ea"/>
            </a:endParaRPr>
          </a:p>
          <a:p>
            <a:pPr marL="569913" lvl="1" indent="-223838">
              <a:spcBef>
                <a:spcPct val="20000"/>
              </a:spcBef>
              <a:buFontTx/>
              <a:buChar char="–"/>
              <a:defRPr/>
            </a:pPr>
            <a:r>
              <a:rPr lang="ru-RU" sz="1800" kern="0" dirty="0" smtClean="0">
                <a:latin typeface="+mn-lt"/>
                <a:ea typeface="+mn-ea"/>
              </a:rPr>
              <a:t>Блокировка </a:t>
            </a:r>
            <a:r>
              <a:rPr lang="ru-RU" sz="1800" kern="0" dirty="0" err="1" smtClean="0">
                <a:latin typeface="+mn-lt"/>
                <a:ea typeface="+mn-ea"/>
              </a:rPr>
              <a:t>недоверенных</a:t>
            </a:r>
            <a:r>
              <a:rPr lang="ru-RU" sz="1800" kern="0" dirty="0" smtClean="0">
                <a:latin typeface="+mn-lt"/>
                <a:ea typeface="+mn-ea"/>
              </a:rPr>
              <a:t> приложений</a:t>
            </a:r>
            <a:endParaRPr lang="en-US" sz="1800" kern="0" dirty="0">
              <a:latin typeface="+mn-lt"/>
              <a:ea typeface="+mn-ea"/>
            </a:endParaRPr>
          </a:p>
          <a:p>
            <a:pPr marL="569913" lvl="1" indent="-223838">
              <a:spcBef>
                <a:spcPct val="20000"/>
              </a:spcBef>
              <a:buFontTx/>
              <a:buChar char="–"/>
              <a:defRPr/>
            </a:pPr>
            <a:r>
              <a:rPr lang="ru-RU" sz="1600" kern="0" dirty="0" smtClean="0">
                <a:latin typeface="+mn-lt"/>
                <a:ea typeface="+mn-ea"/>
              </a:rPr>
              <a:t>Сохранение систем в состоянии «золотого» образа</a:t>
            </a:r>
            <a:endParaRPr lang="en-US" sz="1600" kern="0" dirty="0">
              <a:latin typeface="+mn-lt"/>
              <a:ea typeface="+mn-ea"/>
            </a:endParaRPr>
          </a:p>
          <a:p>
            <a:pPr marL="173038" indent="-173038">
              <a:spcBef>
                <a:spcPct val="20000"/>
              </a:spcBef>
              <a:buFontTx/>
              <a:buChar char="•"/>
              <a:defRPr/>
            </a:pPr>
            <a:r>
              <a:rPr lang="ru-RU" sz="2000" b="1" kern="0" dirty="0" smtClean="0">
                <a:latin typeface="+mn-lt"/>
                <a:ea typeface="+mn-ea"/>
              </a:rPr>
              <a:t>Доступность</a:t>
            </a:r>
            <a:endParaRPr lang="en-US" sz="2000" b="1" kern="0" dirty="0">
              <a:latin typeface="+mn-lt"/>
              <a:ea typeface="+mn-ea"/>
            </a:endParaRPr>
          </a:p>
          <a:p>
            <a:pPr marL="569913" lvl="1" indent="-223838" eaLnBrk="1" hangingPunct="1">
              <a:spcBef>
                <a:spcPct val="20000"/>
              </a:spcBef>
              <a:buFontTx/>
              <a:buChar char="–"/>
              <a:defRPr/>
            </a:pPr>
            <a:r>
              <a:rPr lang="ru-RU" sz="1800" kern="0" dirty="0" smtClean="0">
                <a:latin typeface="+mn-lt"/>
                <a:ea typeface="+mn-ea"/>
              </a:rPr>
              <a:t>Снижение влияния на системы</a:t>
            </a:r>
            <a:endParaRPr lang="en-US" sz="1800" kern="0" dirty="0">
              <a:latin typeface="+mn-lt"/>
              <a:ea typeface="+mn-ea"/>
            </a:endParaRPr>
          </a:p>
          <a:p>
            <a:pPr marL="915988" lvl="2" indent="-173038">
              <a:spcBef>
                <a:spcPct val="20000"/>
              </a:spcBef>
              <a:buFontTx/>
              <a:buChar char="•"/>
              <a:defRPr/>
            </a:pPr>
            <a:r>
              <a:rPr lang="ru-RU" sz="1600" kern="0" dirty="0">
                <a:latin typeface="+mn-lt"/>
                <a:ea typeface="+mn-ea"/>
              </a:rPr>
              <a:t>б</a:t>
            </a:r>
            <a:r>
              <a:rPr lang="ru-RU" sz="1600" kern="0" dirty="0" smtClean="0">
                <a:latin typeface="+mn-lt"/>
                <a:ea typeface="+mn-ea"/>
              </a:rPr>
              <a:t>ез обновлений сигнатур</a:t>
            </a:r>
            <a:endParaRPr lang="en-US" sz="1600" kern="0" dirty="0">
              <a:latin typeface="+mn-lt"/>
              <a:ea typeface="+mn-ea"/>
            </a:endParaRPr>
          </a:p>
          <a:p>
            <a:pPr marL="346075" lvl="1" indent="0">
              <a:spcBef>
                <a:spcPct val="20000"/>
              </a:spcBef>
              <a:defRPr/>
            </a:pPr>
            <a:endParaRPr lang="en-US" sz="2000" kern="0" dirty="0">
              <a:latin typeface="+mn-lt"/>
              <a:ea typeface="+mn-ea"/>
            </a:endParaRPr>
          </a:p>
        </p:txBody>
      </p:sp>
      <p:pic>
        <p:nvPicPr>
          <p:cNvPr id="28684" name="Picture 16" descr="SERVER.jpg"/>
          <p:cNvPicPr>
            <a:picLocks noChangeAspect="1"/>
          </p:cNvPicPr>
          <p:nvPr/>
        </p:nvPicPr>
        <p:blipFill>
          <a:blip r:embed="rId3" cstate="print"/>
          <a:srcRect/>
          <a:stretch>
            <a:fillRect/>
          </a:stretch>
        </p:blipFill>
        <p:spPr bwMode="auto">
          <a:xfrm>
            <a:off x="2854325" y="4440238"/>
            <a:ext cx="1600200" cy="21955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6" name="Rectangle 4"/>
          <p:cNvSpPr>
            <a:spLocks noChangeArrowheads="1"/>
          </p:cNvSpPr>
          <p:nvPr/>
        </p:nvSpPr>
        <p:spPr bwMode="auto">
          <a:xfrm>
            <a:off x="0" y="5121275"/>
            <a:ext cx="2886075" cy="1219200"/>
          </a:xfrm>
          <a:prstGeom prst="rect">
            <a:avLst/>
          </a:prstGeom>
          <a:solidFill>
            <a:schemeClr val="bg1"/>
          </a:solidFill>
          <a:ln w="9525">
            <a:noFill/>
            <a:miter lim="800000"/>
            <a:headEnd/>
            <a:tailEnd/>
          </a:ln>
        </p:spPr>
        <p:txBody>
          <a:bodyPr wrap="none" anchor="ctr"/>
          <a:lstStyle/>
          <a:p>
            <a:endParaRPr lang="en-US">
              <a:solidFill>
                <a:srgbClr val="4C4D4F"/>
              </a:solidFill>
            </a:endParaRPr>
          </a:p>
        </p:txBody>
      </p:sp>
      <p:sp>
        <p:nvSpPr>
          <p:cNvPr id="28675" name="Rectangle 9"/>
          <p:cNvSpPr>
            <a:spLocks noChangeArrowheads="1"/>
          </p:cNvSpPr>
          <p:nvPr/>
        </p:nvSpPr>
        <p:spPr bwMode="auto">
          <a:xfrm>
            <a:off x="222250" y="1582737"/>
            <a:ext cx="7551738" cy="3592378"/>
          </a:xfrm>
          <a:prstGeom prst="rect">
            <a:avLst/>
          </a:prstGeom>
          <a:solidFill>
            <a:schemeClr val="bg2">
              <a:alpha val="67058"/>
            </a:schemeClr>
          </a:solidFill>
          <a:ln w="9525">
            <a:noFill/>
            <a:miter lim="800000"/>
            <a:headEnd/>
            <a:tailEnd/>
          </a:ln>
        </p:spPr>
        <p:txBody>
          <a:bodyPr wrap="none" anchor="ctr"/>
          <a:lstStyle/>
          <a:p>
            <a:endParaRPr lang="en-US">
              <a:solidFill>
                <a:srgbClr val="4C4D4F"/>
              </a:solidFill>
            </a:endParaRPr>
          </a:p>
        </p:txBody>
      </p:sp>
      <p:sp>
        <p:nvSpPr>
          <p:cNvPr id="28676" name="Freeform 10"/>
          <p:cNvSpPr>
            <a:spLocks/>
          </p:cNvSpPr>
          <p:nvPr/>
        </p:nvSpPr>
        <p:spPr bwMode="auto">
          <a:xfrm>
            <a:off x="6324600" y="1562100"/>
            <a:ext cx="2389188" cy="2857500"/>
          </a:xfrm>
          <a:custGeom>
            <a:avLst/>
            <a:gdLst>
              <a:gd name="T0" fmla="*/ 0 w 1104"/>
              <a:gd name="T1" fmla="*/ 2147483647 h 1320"/>
              <a:gd name="T2" fmla="*/ 2147483647 w 1104"/>
              <a:gd name="T3" fmla="*/ 2147483647 h 1320"/>
              <a:gd name="T4" fmla="*/ 2147483647 w 1104"/>
              <a:gd name="T5" fmla="*/ 0 h 1320"/>
              <a:gd name="T6" fmla="*/ 2147483647 w 1104"/>
              <a:gd name="T7" fmla="*/ 0 h 1320"/>
              <a:gd name="T8" fmla="*/ 0 w 1104"/>
              <a:gd name="T9" fmla="*/ 2147483647 h 1320"/>
              <a:gd name="T10" fmla="*/ 0 60000 65536"/>
              <a:gd name="T11" fmla="*/ 0 60000 65536"/>
              <a:gd name="T12" fmla="*/ 0 60000 65536"/>
              <a:gd name="T13" fmla="*/ 0 60000 65536"/>
              <a:gd name="T14" fmla="*/ 0 60000 65536"/>
              <a:gd name="T15" fmla="*/ 0 w 1104"/>
              <a:gd name="T16" fmla="*/ 0 h 1320"/>
              <a:gd name="T17" fmla="*/ 1104 w 1104"/>
              <a:gd name="T18" fmla="*/ 1320 h 1320"/>
            </a:gdLst>
            <a:ahLst/>
            <a:cxnLst>
              <a:cxn ang="T10">
                <a:pos x="T0" y="T1"/>
              </a:cxn>
              <a:cxn ang="T11">
                <a:pos x="T2" y="T3"/>
              </a:cxn>
              <a:cxn ang="T12">
                <a:pos x="T4" y="T5"/>
              </a:cxn>
              <a:cxn ang="T13">
                <a:pos x="T6" y="T7"/>
              </a:cxn>
              <a:cxn ang="T14">
                <a:pos x="T8" y="T9"/>
              </a:cxn>
            </a:cxnLst>
            <a:rect l="T15" t="T16" r="T17" b="T18"/>
            <a:pathLst>
              <a:path w="1104" h="1320">
                <a:moveTo>
                  <a:pt x="0" y="1320"/>
                </a:moveTo>
                <a:lnTo>
                  <a:pt x="660" y="1320"/>
                </a:lnTo>
                <a:lnTo>
                  <a:pt x="1104" y="0"/>
                </a:lnTo>
                <a:lnTo>
                  <a:pt x="462" y="0"/>
                </a:lnTo>
                <a:lnTo>
                  <a:pt x="0" y="1320"/>
                </a:lnTo>
                <a:close/>
              </a:path>
            </a:pathLst>
          </a:custGeom>
          <a:solidFill>
            <a:srgbClr val="FEFEFE"/>
          </a:solidFill>
          <a:ln w="9525">
            <a:noFill/>
            <a:round/>
            <a:headEnd/>
            <a:tailEnd/>
          </a:ln>
        </p:spPr>
        <p:txBody>
          <a:bodyPr/>
          <a:lstStyle/>
          <a:p>
            <a:endParaRPr lang="en-US"/>
          </a:p>
        </p:txBody>
      </p:sp>
      <p:sp>
        <p:nvSpPr>
          <p:cNvPr id="28678" name="Rectangle 2"/>
          <p:cNvSpPr>
            <a:spLocks noGrp="1" noChangeArrowheads="1"/>
          </p:cNvSpPr>
          <p:nvPr>
            <p:ph type="title" idx="4294967295"/>
          </p:nvPr>
        </p:nvSpPr>
        <p:spPr/>
        <p:txBody>
          <a:bodyPr/>
          <a:lstStyle/>
          <a:p>
            <a:r>
              <a:rPr lang="ru-RU" dirty="0" smtClean="0"/>
              <a:t>Защита</a:t>
            </a:r>
            <a:r>
              <a:rPr lang="en-US" dirty="0" smtClean="0"/>
              <a:t> vSphere 5.0 </a:t>
            </a:r>
          </a:p>
        </p:txBody>
      </p:sp>
      <p:sp>
        <p:nvSpPr>
          <p:cNvPr id="18" name="Rectangle 3"/>
          <p:cNvSpPr txBox="1">
            <a:spLocks noChangeArrowheads="1"/>
          </p:cNvSpPr>
          <p:nvPr/>
        </p:nvSpPr>
        <p:spPr bwMode="auto">
          <a:xfrm>
            <a:off x="503238" y="1577975"/>
            <a:ext cx="5429250" cy="4559300"/>
          </a:xfrm>
          <a:prstGeom prst="rect">
            <a:avLst/>
          </a:prstGeom>
          <a:noFill/>
          <a:ln w="9525">
            <a:noFill/>
            <a:miter lim="800000"/>
            <a:headEnd/>
            <a:tailEnd/>
          </a:ln>
        </p:spPr>
        <p:txBody>
          <a:bodyPr/>
          <a:lstStyle/>
          <a:p>
            <a:pPr marL="173038" indent="-173038" eaLnBrk="1" hangingPunct="1">
              <a:spcBef>
                <a:spcPct val="20000"/>
              </a:spcBef>
              <a:buFontTx/>
              <a:buChar char="•"/>
              <a:defRPr/>
            </a:pPr>
            <a:r>
              <a:rPr lang="ru-RU" sz="2000" b="1" kern="0" dirty="0" smtClean="0">
                <a:latin typeface="+mn-lt"/>
                <a:ea typeface="+mn-ea"/>
              </a:rPr>
              <a:t>Безопасность</a:t>
            </a:r>
            <a:endParaRPr lang="en-US" sz="2000" b="1" kern="0" dirty="0">
              <a:latin typeface="+mn-lt"/>
              <a:ea typeface="+mn-ea"/>
            </a:endParaRPr>
          </a:p>
          <a:p>
            <a:pPr marL="569913" lvl="1" indent="-223838">
              <a:spcBef>
                <a:spcPct val="20000"/>
              </a:spcBef>
              <a:buFontTx/>
              <a:buChar char="–"/>
              <a:defRPr/>
            </a:pPr>
            <a:r>
              <a:rPr lang="ru-RU" sz="1800" kern="0" dirty="0" smtClean="0">
                <a:latin typeface="+mn-lt"/>
                <a:ea typeface="+mn-ea"/>
              </a:rPr>
              <a:t>Защита</a:t>
            </a:r>
            <a:r>
              <a:rPr lang="en-US" sz="1800" kern="0" dirty="0" smtClean="0">
                <a:latin typeface="+mn-lt"/>
                <a:ea typeface="+mn-ea"/>
              </a:rPr>
              <a:t> </a:t>
            </a:r>
            <a:r>
              <a:rPr lang="ru-RU" sz="1800" kern="0" dirty="0" smtClean="0">
                <a:latin typeface="+mn-lt"/>
                <a:ea typeface="+mn-ea"/>
              </a:rPr>
              <a:t>сервера </a:t>
            </a:r>
            <a:r>
              <a:rPr lang="en-US" sz="1800" kern="0" dirty="0" err="1" smtClean="0">
                <a:latin typeface="+mn-lt"/>
                <a:ea typeface="+mn-ea"/>
              </a:rPr>
              <a:t>vCenter</a:t>
            </a:r>
            <a:r>
              <a:rPr lang="en-US" sz="1800" kern="0" dirty="0" smtClean="0">
                <a:latin typeface="+mn-lt"/>
                <a:ea typeface="+mn-ea"/>
              </a:rPr>
              <a:t> , </a:t>
            </a:r>
            <a:r>
              <a:rPr lang="ru-RU" sz="1800" kern="0" dirty="0" smtClean="0">
                <a:latin typeface="+mn-lt"/>
                <a:ea typeface="+mn-ea"/>
              </a:rPr>
              <a:t>Гостевую систему</a:t>
            </a:r>
            <a:endParaRPr lang="en-US" sz="1800" kern="0" dirty="0">
              <a:latin typeface="+mn-lt"/>
              <a:ea typeface="+mn-ea"/>
            </a:endParaRPr>
          </a:p>
          <a:p>
            <a:pPr marL="569913" lvl="1" indent="-223838">
              <a:spcBef>
                <a:spcPct val="20000"/>
              </a:spcBef>
              <a:buFontTx/>
              <a:buChar char="–"/>
              <a:defRPr/>
            </a:pPr>
            <a:r>
              <a:rPr lang="ru-RU" sz="1600" kern="0" dirty="0" smtClean="0">
                <a:latin typeface="+mn-lt"/>
                <a:ea typeface="+mn-ea"/>
              </a:rPr>
              <a:t>Контроль сетевого доступа и изменения компонентов </a:t>
            </a:r>
            <a:r>
              <a:rPr lang="en-US" sz="1600" kern="0" dirty="0" err="1" smtClean="0">
                <a:latin typeface="+mn-lt"/>
                <a:ea typeface="+mn-ea"/>
              </a:rPr>
              <a:t>vSphere</a:t>
            </a:r>
            <a:r>
              <a:rPr lang="en-US" sz="1600" kern="0" dirty="0" smtClean="0">
                <a:latin typeface="+mn-lt"/>
                <a:ea typeface="+mn-ea"/>
              </a:rPr>
              <a:t> </a:t>
            </a:r>
            <a:endParaRPr lang="en-US" sz="1600" kern="0" dirty="0">
              <a:latin typeface="+mn-lt"/>
              <a:ea typeface="+mn-ea"/>
            </a:endParaRPr>
          </a:p>
          <a:p>
            <a:pPr marL="173038" indent="-173038">
              <a:spcBef>
                <a:spcPct val="20000"/>
              </a:spcBef>
              <a:buFontTx/>
              <a:buChar char="•"/>
              <a:defRPr/>
            </a:pPr>
            <a:r>
              <a:rPr lang="ru-RU" sz="2000" b="1" kern="0" dirty="0" smtClean="0">
                <a:latin typeface="+mn-lt"/>
                <a:ea typeface="+mn-ea"/>
              </a:rPr>
              <a:t>Увеличение видимости</a:t>
            </a:r>
            <a:endParaRPr lang="en-US" sz="2000" b="1" kern="0" dirty="0">
              <a:latin typeface="+mn-lt"/>
              <a:ea typeface="+mn-ea"/>
            </a:endParaRPr>
          </a:p>
          <a:p>
            <a:pPr marL="569913" lvl="1" indent="-223838" eaLnBrk="1" hangingPunct="1">
              <a:spcBef>
                <a:spcPct val="20000"/>
              </a:spcBef>
              <a:buFontTx/>
              <a:buChar char="–"/>
              <a:defRPr/>
            </a:pPr>
            <a:r>
              <a:rPr lang="ru-RU" sz="1800" kern="0" dirty="0" smtClean="0">
                <a:latin typeface="+mn-lt"/>
                <a:ea typeface="+mn-ea"/>
              </a:rPr>
              <a:t>Обеспечение мониторинга </a:t>
            </a:r>
            <a:r>
              <a:rPr lang="en-US" sz="1800" kern="0" dirty="0" err="1" smtClean="0">
                <a:latin typeface="+mn-lt"/>
                <a:ea typeface="+mn-ea"/>
              </a:rPr>
              <a:t>ESXi</a:t>
            </a:r>
            <a:r>
              <a:rPr lang="en-US" sz="1800" kern="0" dirty="0" smtClean="0">
                <a:latin typeface="+mn-lt"/>
                <a:ea typeface="+mn-ea"/>
              </a:rPr>
              <a:t> Host, Guest</a:t>
            </a:r>
            <a:r>
              <a:rPr lang="ru-RU" sz="1800" kern="0" dirty="0" smtClean="0">
                <a:latin typeface="+mn-lt"/>
                <a:ea typeface="+mn-ea"/>
              </a:rPr>
              <a:t> и</a:t>
            </a:r>
            <a:r>
              <a:rPr lang="en-US" sz="1800" kern="0" dirty="0" smtClean="0">
                <a:latin typeface="+mn-lt"/>
                <a:ea typeface="+mn-ea"/>
              </a:rPr>
              <a:t> vCenter</a:t>
            </a:r>
            <a:endParaRPr lang="en-US" sz="1800" kern="0" dirty="0">
              <a:latin typeface="+mn-lt"/>
              <a:ea typeface="+mn-ea"/>
            </a:endParaRPr>
          </a:p>
          <a:p>
            <a:pPr marL="915988" lvl="2" indent="-173038">
              <a:spcBef>
                <a:spcPct val="20000"/>
              </a:spcBef>
              <a:buFontTx/>
              <a:buChar char="•"/>
              <a:defRPr/>
            </a:pPr>
            <a:r>
              <a:rPr lang="ru-RU" sz="1600" kern="0" dirty="0" smtClean="0">
                <a:latin typeface="+mn-lt"/>
                <a:ea typeface="+mn-ea"/>
              </a:rPr>
              <a:t>Конфигурационные файлы</a:t>
            </a:r>
            <a:endParaRPr lang="en-US" sz="1600" kern="0" dirty="0" smtClean="0">
              <a:latin typeface="+mn-lt"/>
              <a:ea typeface="+mn-ea"/>
            </a:endParaRPr>
          </a:p>
          <a:p>
            <a:pPr marL="915988" lvl="2" indent="-173038">
              <a:spcBef>
                <a:spcPct val="20000"/>
              </a:spcBef>
              <a:buFontTx/>
              <a:buChar char="•"/>
              <a:defRPr/>
            </a:pPr>
            <a:r>
              <a:rPr lang="ru-RU" sz="1600" kern="0" dirty="0" smtClean="0">
                <a:latin typeface="+mn-lt"/>
                <a:ea typeface="+mn-ea"/>
              </a:rPr>
              <a:t>Журналы(</a:t>
            </a:r>
            <a:r>
              <a:rPr lang="ru-RU" sz="1600" kern="0" dirty="0" err="1" smtClean="0">
                <a:latin typeface="+mn-lt"/>
                <a:ea typeface="+mn-ea"/>
              </a:rPr>
              <a:t>логи</a:t>
            </a:r>
            <a:r>
              <a:rPr lang="ru-RU" sz="1600" kern="0" dirty="0" smtClean="0">
                <a:latin typeface="+mn-lt"/>
                <a:ea typeface="+mn-ea"/>
              </a:rPr>
              <a:t>)</a:t>
            </a:r>
            <a:endParaRPr lang="en-US" sz="1600" kern="0" dirty="0">
              <a:latin typeface="+mn-lt"/>
              <a:ea typeface="+mn-ea"/>
            </a:endParaRPr>
          </a:p>
          <a:p>
            <a:pPr marL="569913" lvl="1" indent="-223838">
              <a:spcBef>
                <a:spcPct val="20000"/>
              </a:spcBef>
              <a:defRPr/>
            </a:pPr>
            <a:endParaRPr lang="en-US" sz="2000" kern="0" dirty="0">
              <a:latin typeface="+mn-lt"/>
              <a:ea typeface="+mn-ea"/>
            </a:endParaRPr>
          </a:p>
        </p:txBody>
      </p:sp>
      <p:sp>
        <p:nvSpPr>
          <p:cNvPr id="16" name="Line 83"/>
          <p:cNvSpPr>
            <a:spLocks noChangeShapeType="1"/>
          </p:cNvSpPr>
          <p:nvPr/>
        </p:nvSpPr>
        <p:spPr bwMode="auto">
          <a:xfrm>
            <a:off x="6786968" y="5000862"/>
            <a:ext cx="941387" cy="274637"/>
          </a:xfrm>
          <a:prstGeom prst="line">
            <a:avLst/>
          </a:prstGeom>
          <a:noFill/>
          <a:ln w="15875">
            <a:solidFill>
              <a:schemeClr val="accent6"/>
            </a:solidFill>
            <a:round/>
            <a:headEnd/>
            <a:tailEnd/>
          </a:ln>
        </p:spPr>
        <p:txBody>
          <a:bodyPr>
            <a:prstTxWarp prst="textNoShape">
              <a:avLst/>
            </a:prstTxWarp>
          </a:bodyPr>
          <a:lstStyle/>
          <a:p>
            <a:endParaRPr lang="en-US"/>
          </a:p>
        </p:txBody>
      </p:sp>
      <p:sp>
        <p:nvSpPr>
          <p:cNvPr id="17" name="Line 82"/>
          <p:cNvSpPr>
            <a:spLocks noChangeShapeType="1"/>
          </p:cNvSpPr>
          <p:nvPr/>
        </p:nvSpPr>
        <p:spPr bwMode="auto">
          <a:xfrm flipV="1">
            <a:off x="7028268" y="5389799"/>
            <a:ext cx="763587" cy="55563"/>
          </a:xfrm>
          <a:prstGeom prst="line">
            <a:avLst/>
          </a:prstGeom>
          <a:noFill/>
          <a:ln w="15875">
            <a:solidFill>
              <a:schemeClr val="accent6"/>
            </a:solidFill>
            <a:round/>
            <a:headEnd/>
            <a:tailEnd/>
          </a:ln>
        </p:spPr>
        <p:txBody>
          <a:bodyPr>
            <a:prstTxWarp prst="textNoShape">
              <a:avLst/>
            </a:prstTxWarp>
          </a:bodyPr>
          <a:lstStyle/>
          <a:p>
            <a:endParaRPr lang="en-US"/>
          </a:p>
        </p:txBody>
      </p:sp>
      <p:sp>
        <p:nvSpPr>
          <p:cNvPr id="19" name="Line 78"/>
          <p:cNvSpPr>
            <a:spLocks noChangeShapeType="1"/>
          </p:cNvSpPr>
          <p:nvPr/>
        </p:nvSpPr>
        <p:spPr bwMode="auto">
          <a:xfrm flipV="1">
            <a:off x="4270780" y="5275499"/>
            <a:ext cx="2139950" cy="579438"/>
          </a:xfrm>
          <a:prstGeom prst="line">
            <a:avLst/>
          </a:prstGeom>
          <a:noFill/>
          <a:ln w="15875">
            <a:solidFill>
              <a:schemeClr val="accent6"/>
            </a:solidFill>
            <a:round/>
            <a:headEnd/>
            <a:tailEnd/>
          </a:ln>
        </p:spPr>
        <p:txBody>
          <a:bodyPr>
            <a:prstTxWarp prst="textNoShape">
              <a:avLst/>
            </a:prstTxWarp>
          </a:bodyPr>
          <a:lstStyle/>
          <a:p>
            <a:endParaRPr lang="en-US"/>
          </a:p>
        </p:txBody>
      </p:sp>
      <p:sp>
        <p:nvSpPr>
          <p:cNvPr id="20" name="Line 79"/>
          <p:cNvSpPr>
            <a:spLocks noChangeShapeType="1"/>
          </p:cNvSpPr>
          <p:nvPr/>
        </p:nvSpPr>
        <p:spPr bwMode="auto">
          <a:xfrm flipV="1">
            <a:off x="4286655" y="5681899"/>
            <a:ext cx="2298700" cy="157163"/>
          </a:xfrm>
          <a:prstGeom prst="line">
            <a:avLst/>
          </a:prstGeom>
          <a:noFill/>
          <a:ln w="15875">
            <a:solidFill>
              <a:schemeClr val="accent6"/>
            </a:solidFill>
            <a:round/>
            <a:headEnd/>
            <a:tailEnd/>
          </a:ln>
        </p:spPr>
        <p:txBody>
          <a:bodyPr>
            <a:prstTxWarp prst="textNoShape">
              <a:avLst/>
            </a:prstTxWarp>
          </a:bodyPr>
          <a:lstStyle/>
          <a:p>
            <a:endParaRPr lang="en-US"/>
          </a:p>
        </p:txBody>
      </p:sp>
      <p:sp>
        <p:nvSpPr>
          <p:cNvPr id="21" name="Line 80"/>
          <p:cNvSpPr>
            <a:spLocks noChangeShapeType="1"/>
          </p:cNvSpPr>
          <p:nvPr/>
        </p:nvSpPr>
        <p:spPr bwMode="auto">
          <a:xfrm>
            <a:off x="4248555" y="5839062"/>
            <a:ext cx="2667000" cy="211137"/>
          </a:xfrm>
          <a:prstGeom prst="line">
            <a:avLst/>
          </a:prstGeom>
          <a:noFill/>
          <a:ln w="15875">
            <a:solidFill>
              <a:schemeClr val="accent6"/>
            </a:solidFill>
            <a:round/>
            <a:headEnd/>
            <a:tailEnd/>
          </a:ln>
        </p:spPr>
        <p:txBody>
          <a:bodyPr>
            <a:prstTxWarp prst="textNoShape">
              <a:avLst/>
            </a:prstTxWarp>
          </a:bodyPr>
          <a:lstStyle/>
          <a:p>
            <a:endParaRPr lang="en-US"/>
          </a:p>
        </p:txBody>
      </p:sp>
      <p:sp>
        <p:nvSpPr>
          <p:cNvPr id="22" name="Line 81"/>
          <p:cNvSpPr>
            <a:spLocks noChangeShapeType="1"/>
          </p:cNvSpPr>
          <p:nvPr/>
        </p:nvSpPr>
        <p:spPr bwMode="auto">
          <a:xfrm flipV="1">
            <a:off x="7320368" y="5529499"/>
            <a:ext cx="407987" cy="461963"/>
          </a:xfrm>
          <a:prstGeom prst="line">
            <a:avLst/>
          </a:prstGeom>
          <a:noFill/>
          <a:ln w="15875">
            <a:solidFill>
              <a:schemeClr val="accent6"/>
            </a:solidFill>
            <a:round/>
            <a:headEnd/>
            <a:tailEnd/>
          </a:ln>
        </p:spPr>
        <p:txBody>
          <a:bodyPr>
            <a:prstTxWarp prst="textNoShape">
              <a:avLst/>
            </a:prstTxWarp>
          </a:bodyPr>
          <a:lstStyle/>
          <a:p>
            <a:endParaRPr lang="en-US"/>
          </a:p>
        </p:txBody>
      </p:sp>
      <p:sp>
        <p:nvSpPr>
          <p:cNvPr id="23" name="Text Box 7"/>
          <p:cNvSpPr txBox="1">
            <a:spLocks noChangeArrowheads="1"/>
          </p:cNvSpPr>
          <p:nvPr/>
        </p:nvSpPr>
        <p:spPr bwMode="auto">
          <a:xfrm>
            <a:off x="454353" y="5847970"/>
            <a:ext cx="2749550" cy="284162"/>
          </a:xfrm>
          <a:prstGeom prst="rect">
            <a:avLst/>
          </a:prstGeom>
          <a:noFill/>
          <a:ln w="9525">
            <a:noFill/>
            <a:miter lim="800000"/>
            <a:headEnd/>
            <a:tailEnd/>
          </a:ln>
        </p:spPr>
        <p:txBody>
          <a:bodyPr>
            <a:prstTxWarp prst="textNoShape">
              <a:avLst/>
            </a:prstTxWarp>
            <a:spAutoFit/>
          </a:bodyPr>
          <a:lstStyle/>
          <a:p>
            <a:pPr algn="l">
              <a:lnSpc>
                <a:spcPct val="87000"/>
              </a:lnSpc>
              <a:buClr>
                <a:schemeClr val="tx2"/>
              </a:buClr>
              <a:buSzPct val="80000"/>
            </a:pPr>
            <a:r>
              <a:rPr lang="en-US" sz="1400" dirty="0"/>
              <a:t>vSphere Client</a:t>
            </a:r>
          </a:p>
        </p:txBody>
      </p:sp>
      <p:grpSp>
        <p:nvGrpSpPr>
          <p:cNvPr id="2" name="Group 81"/>
          <p:cNvGrpSpPr/>
          <p:nvPr/>
        </p:nvGrpSpPr>
        <p:grpSpPr>
          <a:xfrm>
            <a:off x="805191" y="4821668"/>
            <a:ext cx="974725" cy="819150"/>
            <a:chOff x="808038" y="1477963"/>
            <a:chExt cx="974725" cy="819150"/>
          </a:xfrm>
        </p:grpSpPr>
        <p:pic>
          <p:nvPicPr>
            <p:cNvPr id="25" name="Picture 50"/>
            <p:cNvPicPr>
              <a:picLocks noChangeAspect="1" noChangeArrowheads="1"/>
            </p:cNvPicPr>
            <p:nvPr/>
          </p:nvPicPr>
          <p:blipFill>
            <a:blip r:embed="rId3" cstate="print"/>
            <a:srcRect/>
            <a:stretch>
              <a:fillRect/>
            </a:stretch>
          </p:blipFill>
          <p:spPr bwMode="auto">
            <a:xfrm>
              <a:off x="808038" y="1477963"/>
              <a:ext cx="850900" cy="639762"/>
            </a:xfrm>
            <a:prstGeom prst="rect">
              <a:avLst/>
            </a:prstGeom>
            <a:noFill/>
            <a:ln w="9525">
              <a:noFill/>
              <a:miter lim="800000"/>
              <a:headEnd/>
              <a:tailEnd/>
            </a:ln>
          </p:spPr>
        </p:pic>
        <p:sp>
          <p:nvSpPr>
            <p:cNvPr id="26" name="Freeform 81"/>
            <p:cNvSpPr>
              <a:spLocks/>
            </p:cNvSpPr>
            <p:nvPr/>
          </p:nvSpPr>
          <p:spPr bwMode="auto">
            <a:xfrm>
              <a:off x="1649413" y="1484313"/>
              <a:ext cx="133350" cy="812800"/>
            </a:xfrm>
            <a:custGeom>
              <a:avLst/>
              <a:gdLst>
                <a:gd name="T0" fmla="*/ 0 w 84"/>
                <a:gd name="T1" fmla="*/ 0 h 512"/>
                <a:gd name="T2" fmla="*/ 2147483647 w 84"/>
                <a:gd name="T3" fmla="*/ 2147483647 h 512"/>
                <a:gd name="T4" fmla="*/ 2147483647 w 84"/>
                <a:gd name="T5" fmla="*/ 2147483647 h 512"/>
                <a:gd name="T6" fmla="*/ 0 w 84"/>
                <a:gd name="T7" fmla="*/ 0 h 512"/>
                <a:gd name="T8" fmla="*/ 0 60000 65536"/>
                <a:gd name="T9" fmla="*/ 0 60000 65536"/>
                <a:gd name="T10" fmla="*/ 0 60000 65536"/>
                <a:gd name="T11" fmla="*/ 0 60000 65536"/>
                <a:gd name="T12" fmla="*/ 0 w 84"/>
                <a:gd name="T13" fmla="*/ 0 h 512"/>
                <a:gd name="T14" fmla="*/ 84 w 84"/>
                <a:gd name="T15" fmla="*/ 512 h 512"/>
              </a:gdLst>
              <a:ahLst/>
              <a:cxnLst>
                <a:cxn ang="T8">
                  <a:pos x="T0" y="T1"/>
                </a:cxn>
                <a:cxn ang="T9">
                  <a:pos x="T2" y="T3"/>
                </a:cxn>
                <a:cxn ang="T10">
                  <a:pos x="T4" y="T5"/>
                </a:cxn>
                <a:cxn ang="T11">
                  <a:pos x="T6" y="T7"/>
                </a:cxn>
              </a:cxnLst>
              <a:rect l="T12" t="T13" r="T14" b="T15"/>
              <a:pathLst>
                <a:path w="84" h="512">
                  <a:moveTo>
                    <a:pt x="0" y="0"/>
                  </a:moveTo>
                  <a:lnTo>
                    <a:pt x="84" y="512"/>
                  </a:lnTo>
                  <a:lnTo>
                    <a:pt x="2" y="394"/>
                  </a:lnTo>
                  <a:lnTo>
                    <a:pt x="0" y="0"/>
                  </a:lnTo>
                  <a:close/>
                </a:path>
              </a:pathLst>
            </a:custGeom>
            <a:solidFill>
              <a:schemeClr val="bg2"/>
            </a:solidFill>
            <a:ln w="9525">
              <a:noFill/>
              <a:round/>
              <a:headEnd/>
              <a:tailEnd/>
            </a:ln>
          </p:spPr>
          <p:txBody>
            <a:bodyPr>
              <a:prstTxWarp prst="textNoShape">
                <a:avLst/>
              </a:prstTxWarp>
            </a:bodyPr>
            <a:lstStyle/>
            <a:p>
              <a:endParaRPr lang="en-US"/>
            </a:p>
          </p:txBody>
        </p:sp>
      </p:grpSp>
      <p:sp>
        <p:nvSpPr>
          <p:cNvPr id="27" name="Freeform 82"/>
          <p:cNvSpPr>
            <a:spLocks/>
          </p:cNvSpPr>
          <p:nvPr/>
        </p:nvSpPr>
        <p:spPr bwMode="auto">
          <a:xfrm>
            <a:off x="794040" y="5445516"/>
            <a:ext cx="987425" cy="187325"/>
          </a:xfrm>
          <a:custGeom>
            <a:avLst/>
            <a:gdLst>
              <a:gd name="T0" fmla="*/ 2147483647 w 622"/>
              <a:gd name="T1" fmla="*/ 2147483647 h 118"/>
              <a:gd name="T2" fmla="*/ 2147483647 w 622"/>
              <a:gd name="T3" fmla="*/ 2147483647 h 118"/>
              <a:gd name="T4" fmla="*/ 0 w 622"/>
              <a:gd name="T5" fmla="*/ 0 h 118"/>
              <a:gd name="T6" fmla="*/ 2147483647 w 622"/>
              <a:gd name="T7" fmla="*/ 2147483647 h 118"/>
              <a:gd name="T8" fmla="*/ 0 60000 65536"/>
              <a:gd name="T9" fmla="*/ 0 60000 65536"/>
              <a:gd name="T10" fmla="*/ 0 60000 65536"/>
              <a:gd name="T11" fmla="*/ 0 60000 65536"/>
              <a:gd name="T12" fmla="*/ 0 w 622"/>
              <a:gd name="T13" fmla="*/ 0 h 118"/>
              <a:gd name="T14" fmla="*/ 622 w 622"/>
              <a:gd name="T15" fmla="*/ 118 h 118"/>
            </a:gdLst>
            <a:ahLst/>
            <a:cxnLst>
              <a:cxn ang="T8">
                <a:pos x="T0" y="T1"/>
              </a:cxn>
              <a:cxn ang="T9">
                <a:pos x="T2" y="T3"/>
              </a:cxn>
              <a:cxn ang="T10">
                <a:pos x="T4" y="T5"/>
              </a:cxn>
              <a:cxn ang="T11">
                <a:pos x="T6" y="T7"/>
              </a:cxn>
            </a:cxnLst>
            <a:rect l="T12" t="T13" r="T14" b="T15"/>
            <a:pathLst>
              <a:path w="622" h="118">
                <a:moveTo>
                  <a:pt x="622" y="118"/>
                </a:moveTo>
                <a:lnTo>
                  <a:pt x="532" y="4"/>
                </a:lnTo>
                <a:lnTo>
                  <a:pt x="0" y="0"/>
                </a:lnTo>
                <a:lnTo>
                  <a:pt x="622" y="118"/>
                </a:lnTo>
                <a:close/>
              </a:path>
            </a:pathLst>
          </a:custGeom>
          <a:solidFill>
            <a:schemeClr val="tx2"/>
          </a:solidFill>
          <a:ln w="9525">
            <a:noFill/>
            <a:round/>
            <a:headEnd/>
            <a:tailEnd/>
          </a:ln>
        </p:spPr>
        <p:txBody>
          <a:bodyPr>
            <a:prstTxWarp prst="textNoShape">
              <a:avLst/>
            </a:prstTxWarp>
          </a:bodyPr>
          <a:lstStyle/>
          <a:p>
            <a:endParaRPr lang="en-US"/>
          </a:p>
        </p:txBody>
      </p:sp>
      <p:sp>
        <p:nvSpPr>
          <p:cNvPr id="28" name="Text Box 37"/>
          <p:cNvSpPr txBox="1">
            <a:spLocks noChangeArrowheads="1"/>
          </p:cNvSpPr>
          <p:nvPr/>
        </p:nvSpPr>
        <p:spPr bwMode="auto">
          <a:xfrm>
            <a:off x="3880255" y="5916849"/>
            <a:ext cx="2190750" cy="284163"/>
          </a:xfrm>
          <a:prstGeom prst="rect">
            <a:avLst/>
          </a:prstGeom>
          <a:noFill/>
          <a:ln w="9525">
            <a:noFill/>
            <a:miter lim="800000"/>
            <a:headEnd/>
            <a:tailEnd/>
          </a:ln>
        </p:spPr>
        <p:txBody>
          <a:bodyPr>
            <a:prstTxWarp prst="textNoShape">
              <a:avLst/>
            </a:prstTxWarp>
            <a:spAutoFit/>
          </a:bodyPr>
          <a:lstStyle/>
          <a:p>
            <a:pPr>
              <a:lnSpc>
                <a:spcPct val="87000"/>
              </a:lnSpc>
              <a:buClr>
                <a:schemeClr val="tx2"/>
              </a:buClr>
              <a:buSzPct val="80000"/>
            </a:pPr>
            <a:r>
              <a:rPr lang="en-US" sz="1400"/>
              <a:t>vCenter Server</a:t>
            </a:r>
            <a:endParaRPr lang="en-US" sz="1200" i="1"/>
          </a:p>
        </p:txBody>
      </p:sp>
      <p:sp>
        <p:nvSpPr>
          <p:cNvPr id="29" name="Text Box 18"/>
          <p:cNvSpPr txBox="1">
            <a:spLocks noChangeArrowheads="1"/>
          </p:cNvSpPr>
          <p:nvPr/>
        </p:nvSpPr>
        <p:spPr bwMode="auto">
          <a:xfrm>
            <a:off x="4446993" y="5031024"/>
            <a:ext cx="1238250" cy="417513"/>
          </a:xfrm>
          <a:prstGeom prst="rect">
            <a:avLst/>
          </a:prstGeom>
          <a:noFill/>
          <a:ln w="9525">
            <a:noFill/>
            <a:miter lim="800000"/>
            <a:headEnd/>
            <a:tailEnd/>
          </a:ln>
        </p:spPr>
        <p:txBody>
          <a:bodyPr>
            <a:prstTxWarp prst="textNoShape">
              <a:avLst/>
            </a:prstTxWarp>
            <a:spAutoFit/>
          </a:bodyPr>
          <a:lstStyle/>
          <a:p>
            <a:pPr>
              <a:lnSpc>
                <a:spcPct val="87000"/>
              </a:lnSpc>
              <a:buClr>
                <a:schemeClr val="tx2"/>
              </a:buClr>
              <a:buSzPct val="80000"/>
            </a:pPr>
            <a:r>
              <a:rPr lang="en-US" sz="1200"/>
              <a:t>vCenter Database</a:t>
            </a:r>
          </a:p>
        </p:txBody>
      </p:sp>
      <p:sp>
        <p:nvSpPr>
          <p:cNvPr id="30" name="Line 74"/>
          <p:cNvSpPr>
            <a:spLocks noChangeShapeType="1"/>
          </p:cNvSpPr>
          <p:nvPr/>
        </p:nvSpPr>
        <p:spPr bwMode="auto">
          <a:xfrm flipH="1">
            <a:off x="4154893" y="5404087"/>
            <a:ext cx="192087" cy="277812"/>
          </a:xfrm>
          <a:prstGeom prst="line">
            <a:avLst/>
          </a:prstGeom>
          <a:noFill/>
          <a:ln w="15875">
            <a:solidFill>
              <a:schemeClr val="accent6"/>
            </a:solidFill>
            <a:round/>
            <a:headEnd/>
            <a:tailEnd/>
          </a:ln>
        </p:spPr>
        <p:txBody>
          <a:bodyPr>
            <a:prstTxWarp prst="textNoShape">
              <a:avLst/>
            </a:prstTxWarp>
          </a:bodyPr>
          <a:lstStyle/>
          <a:p>
            <a:endParaRPr lang="en-US"/>
          </a:p>
        </p:txBody>
      </p:sp>
      <p:pic>
        <p:nvPicPr>
          <p:cNvPr id="31" name="Picture 10" descr="DGRM_Server_VMs_basic_6_VMware_Q408.png"/>
          <p:cNvPicPr>
            <a:picLocks noChangeAspect="1"/>
          </p:cNvPicPr>
          <p:nvPr/>
        </p:nvPicPr>
        <p:blipFill>
          <a:blip r:embed="rId4" cstate="print"/>
          <a:srcRect/>
          <a:stretch>
            <a:fillRect/>
          </a:stretch>
        </p:blipFill>
        <p:spPr bwMode="auto">
          <a:xfrm>
            <a:off x="6412318" y="4723049"/>
            <a:ext cx="708025" cy="760413"/>
          </a:xfrm>
          <a:prstGeom prst="rect">
            <a:avLst/>
          </a:prstGeom>
          <a:noFill/>
          <a:ln w="9525">
            <a:noFill/>
            <a:miter lim="800000"/>
            <a:headEnd/>
            <a:tailEnd/>
          </a:ln>
        </p:spPr>
      </p:pic>
      <p:pic>
        <p:nvPicPr>
          <p:cNvPr id="32" name="Picture 10" descr="DGRM_Server_VMs_basic_6_VMware_Q408.png"/>
          <p:cNvPicPr>
            <a:picLocks noChangeAspect="1"/>
          </p:cNvPicPr>
          <p:nvPr/>
        </p:nvPicPr>
        <p:blipFill>
          <a:blip r:embed="rId4" cstate="print"/>
          <a:srcRect/>
          <a:stretch>
            <a:fillRect/>
          </a:stretch>
        </p:blipFill>
        <p:spPr bwMode="auto">
          <a:xfrm>
            <a:off x="6534555" y="5078649"/>
            <a:ext cx="708025" cy="760413"/>
          </a:xfrm>
          <a:prstGeom prst="rect">
            <a:avLst/>
          </a:prstGeom>
          <a:noFill/>
          <a:ln w="9525">
            <a:noFill/>
            <a:miter lim="800000"/>
            <a:headEnd/>
            <a:tailEnd/>
          </a:ln>
        </p:spPr>
      </p:pic>
      <p:pic>
        <p:nvPicPr>
          <p:cNvPr id="33" name="Picture 10" descr="DGRM_Server_VMs_basic_6_VMware_Q408.png"/>
          <p:cNvPicPr>
            <a:picLocks noChangeAspect="1"/>
          </p:cNvPicPr>
          <p:nvPr/>
        </p:nvPicPr>
        <p:blipFill>
          <a:blip r:embed="rId4" cstate="print"/>
          <a:srcRect/>
          <a:stretch>
            <a:fillRect/>
          </a:stretch>
        </p:blipFill>
        <p:spPr bwMode="auto">
          <a:xfrm>
            <a:off x="6764743" y="5462824"/>
            <a:ext cx="708025" cy="760413"/>
          </a:xfrm>
          <a:prstGeom prst="rect">
            <a:avLst/>
          </a:prstGeom>
          <a:noFill/>
          <a:ln w="9525">
            <a:noFill/>
            <a:miter lim="800000"/>
            <a:headEnd/>
            <a:tailEnd/>
          </a:ln>
        </p:spPr>
      </p:pic>
      <p:grpSp>
        <p:nvGrpSpPr>
          <p:cNvPr id="3" name="Group 88"/>
          <p:cNvGrpSpPr>
            <a:grpSpLocks/>
          </p:cNvGrpSpPr>
          <p:nvPr/>
        </p:nvGrpSpPr>
        <p:grpSpPr bwMode="auto">
          <a:xfrm>
            <a:off x="7647393" y="4991337"/>
            <a:ext cx="887412" cy="568325"/>
            <a:chOff x="4695" y="3274"/>
            <a:chExt cx="559" cy="358"/>
          </a:xfrm>
        </p:grpSpPr>
        <p:pic>
          <p:nvPicPr>
            <p:cNvPr id="35" name="Storagesmall" descr="ICON_Storage_1up_blue_Q308"/>
            <p:cNvPicPr>
              <a:picLocks noChangeAspect="1" noChangeArrowheads="1"/>
            </p:cNvPicPr>
            <p:nvPr/>
          </p:nvPicPr>
          <p:blipFill>
            <a:blip r:embed="rId5" cstate="print"/>
            <a:srcRect/>
            <a:stretch>
              <a:fillRect/>
            </a:stretch>
          </p:blipFill>
          <p:spPr bwMode="auto">
            <a:xfrm>
              <a:off x="4695" y="3374"/>
              <a:ext cx="210" cy="258"/>
            </a:xfrm>
            <a:prstGeom prst="rect">
              <a:avLst/>
            </a:prstGeom>
            <a:noFill/>
            <a:ln w="9525">
              <a:noFill/>
              <a:miter lim="800000"/>
              <a:headEnd/>
              <a:tailEnd/>
            </a:ln>
          </p:spPr>
        </p:pic>
        <p:pic>
          <p:nvPicPr>
            <p:cNvPr id="36" name="Storagesmall" descr="ICON_Storage_1up_blue_Q308"/>
            <p:cNvPicPr>
              <a:picLocks noChangeAspect="1" noChangeArrowheads="1"/>
            </p:cNvPicPr>
            <p:nvPr/>
          </p:nvPicPr>
          <p:blipFill>
            <a:blip r:embed="rId5" cstate="print"/>
            <a:srcRect/>
            <a:stretch>
              <a:fillRect/>
            </a:stretch>
          </p:blipFill>
          <p:spPr bwMode="auto">
            <a:xfrm>
              <a:off x="4834" y="3274"/>
              <a:ext cx="210" cy="258"/>
            </a:xfrm>
            <a:prstGeom prst="rect">
              <a:avLst/>
            </a:prstGeom>
            <a:noFill/>
            <a:ln w="9525">
              <a:noFill/>
              <a:miter lim="800000"/>
              <a:headEnd/>
              <a:tailEnd/>
            </a:ln>
          </p:spPr>
        </p:pic>
        <p:pic>
          <p:nvPicPr>
            <p:cNvPr id="37" name="Storagesmall" descr="ICON_Storage_1up_blue_Q308"/>
            <p:cNvPicPr>
              <a:picLocks noChangeAspect="1" noChangeArrowheads="1"/>
            </p:cNvPicPr>
            <p:nvPr/>
          </p:nvPicPr>
          <p:blipFill>
            <a:blip r:embed="rId5" cstate="print"/>
            <a:srcRect/>
            <a:stretch>
              <a:fillRect/>
            </a:stretch>
          </p:blipFill>
          <p:spPr bwMode="auto">
            <a:xfrm>
              <a:off x="5044" y="3274"/>
              <a:ext cx="210" cy="258"/>
            </a:xfrm>
            <a:prstGeom prst="rect">
              <a:avLst/>
            </a:prstGeom>
            <a:noFill/>
            <a:ln w="9525">
              <a:noFill/>
              <a:miter lim="800000"/>
              <a:headEnd/>
              <a:tailEnd/>
            </a:ln>
          </p:spPr>
        </p:pic>
        <p:pic>
          <p:nvPicPr>
            <p:cNvPr id="38" name="Storagesmall" descr="ICON_Storage_1up_blue_Q308"/>
            <p:cNvPicPr>
              <a:picLocks noChangeAspect="1" noChangeArrowheads="1"/>
            </p:cNvPicPr>
            <p:nvPr/>
          </p:nvPicPr>
          <p:blipFill>
            <a:blip r:embed="rId5" cstate="print"/>
            <a:srcRect/>
            <a:stretch>
              <a:fillRect/>
            </a:stretch>
          </p:blipFill>
          <p:spPr bwMode="auto">
            <a:xfrm>
              <a:off x="4939" y="3374"/>
              <a:ext cx="210" cy="258"/>
            </a:xfrm>
            <a:prstGeom prst="rect">
              <a:avLst/>
            </a:prstGeom>
            <a:noFill/>
            <a:ln w="9525">
              <a:noFill/>
              <a:miter lim="800000"/>
              <a:headEnd/>
              <a:tailEnd/>
            </a:ln>
          </p:spPr>
        </p:pic>
      </p:grpSp>
      <p:pic>
        <p:nvPicPr>
          <p:cNvPr id="39" name="Picture 13" descr="ICON_Storage_1up_Q308.png"/>
          <p:cNvPicPr>
            <a:picLocks noChangeAspect="1"/>
          </p:cNvPicPr>
          <p:nvPr/>
        </p:nvPicPr>
        <p:blipFill>
          <a:blip r:embed="rId6" cstate="print"/>
          <a:srcRect/>
          <a:stretch>
            <a:fillRect/>
          </a:stretch>
        </p:blipFill>
        <p:spPr bwMode="auto">
          <a:xfrm>
            <a:off x="4270780" y="5024674"/>
            <a:ext cx="390525" cy="476250"/>
          </a:xfrm>
          <a:prstGeom prst="rect">
            <a:avLst/>
          </a:prstGeom>
          <a:noFill/>
          <a:ln w="9525">
            <a:noFill/>
            <a:miter lim="800000"/>
            <a:headEnd/>
            <a:tailEnd/>
          </a:ln>
        </p:spPr>
      </p:pic>
      <p:pic>
        <p:nvPicPr>
          <p:cNvPr id="40" name="Picture 384" descr="ICON_Server_Rack_Q308"/>
          <p:cNvPicPr>
            <a:picLocks noChangeAspect="1" noChangeArrowheads="1"/>
          </p:cNvPicPr>
          <p:nvPr/>
        </p:nvPicPr>
        <p:blipFill>
          <a:blip r:embed="rId7" cstate="print"/>
          <a:srcRect/>
          <a:stretch>
            <a:fillRect/>
          </a:stretch>
        </p:blipFill>
        <p:spPr bwMode="auto">
          <a:xfrm>
            <a:off x="3792943" y="5508862"/>
            <a:ext cx="708025" cy="557212"/>
          </a:xfrm>
          <a:prstGeom prst="rect">
            <a:avLst/>
          </a:prstGeom>
          <a:noFill/>
          <a:ln w="9525">
            <a:noFill/>
            <a:miter lim="800000"/>
            <a:headEnd/>
            <a:tailEnd/>
          </a:ln>
        </p:spPr>
      </p:pic>
      <p:pic>
        <p:nvPicPr>
          <p:cNvPr id="41" name="Picture 16" descr="lock2"/>
          <p:cNvPicPr>
            <a:picLocks noChangeAspect="1" noChangeArrowheads="1"/>
          </p:cNvPicPr>
          <p:nvPr/>
        </p:nvPicPr>
        <p:blipFill>
          <a:blip r:embed="rId8" cstate="print"/>
          <a:srcRect/>
          <a:stretch>
            <a:fillRect/>
          </a:stretch>
        </p:blipFill>
        <p:spPr bwMode="auto">
          <a:xfrm>
            <a:off x="1789014" y="5385617"/>
            <a:ext cx="284163" cy="419100"/>
          </a:xfrm>
          <a:prstGeom prst="rect">
            <a:avLst/>
          </a:prstGeom>
          <a:noFill/>
          <a:ln w="9525">
            <a:noFill/>
            <a:miter lim="800000"/>
            <a:headEnd/>
            <a:tailEnd/>
          </a:ln>
        </p:spPr>
      </p:pic>
      <p:pic>
        <p:nvPicPr>
          <p:cNvPr id="42" name="Picture 1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999146" y="4592344"/>
            <a:ext cx="639717" cy="691673"/>
          </a:xfrm>
          <a:prstGeom prst="rect">
            <a:avLst/>
          </a:prstGeom>
          <a:noFill/>
          <a:ln w="9525">
            <a:noFill/>
            <a:miter lim="800000"/>
            <a:headEnd/>
            <a:tailEnd/>
          </a:ln>
        </p:spPr>
      </p:pic>
      <p:sp>
        <p:nvSpPr>
          <p:cNvPr id="43" name="Line 99"/>
          <p:cNvSpPr>
            <a:spLocks noChangeShapeType="1"/>
          </p:cNvSpPr>
          <p:nvPr/>
        </p:nvSpPr>
        <p:spPr bwMode="auto">
          <a:xfrm flipV="1">
            <a:off x="2004372" y="5168787"/>
            <a:ext cx="118947" cy="327103"/>
          </a:xfrm>
          <a:prstGeom prst="line">
            <a:avLst/>
          </a:prstGeom>
          <a:noFill/>
          <a:ln w="15875">
            <a:solidFill>
              <a:schemeClr val="accent6"/>
            </a:solidFill>
            <a:round/>
            <a:headEnd/>
            <a:tailEnd/>
          </a:ln>
        </p:spPr>
        <p:txBody>
          <a:bodyPr>
            <a:prstTxWarp prst="textNoShape">
              <a:avLst/>
            </a:prstTxWarp>
          </a:bodyPr>
          <a:lstStyle/>
          <a:p>
            <a:endParaRPr lang="en-US"/>
          </a:p>
        </p:txBody>
      </p:sp>
      <p:pic>
        <p:nvPicPr>
          <p:cNvPr id="44" name="Picture 16" descr="lock2"/>
          <p:cNvPicPr>
            <a:picLocks noChangeAspect="1" noChangeArrowheads="1"/>
          </p:cNvPicPr>
          <p:nvPr/>
        </p:nvPicPr>
        <p:blipFill>
          <a:blip r:embed="rId8" cstate="print"/>
          <a:srcRect/>
          <a:stretch>
            <a:fillRect/>
          </a:stretch>
        </p:blipFill>
        <p:spPr bwMode="auto">
          <a:xfrm>
            <a:off x="3922613" y="5500846"/>
            <a:ext cx="284163" cy="419100"/>
          </a:xfrm>
          <a:prstGeom prst="rect">
            <a:avLst/>
          </a:prstGeom>
          <a:noFill/>
          <a:ln w="9525">
            <a:noFill/>
            <a:miter lim="800000"/>
            <a:headEnd/>
            <a:tailEnd/>
          </a:ln>
        </p:spPr>
      </p:pic>
      <p:pic>
        <p:nvPicPr>
          <p:cNvPr id="45" name="Picture 16" descr="lock2"/>
          <p:cNvPicPr>
            <a:picLocks noChangeAspect="1" noChangeArrowheads="1"/>
          </p:cNvPicPr>
          <p:nvPr/>
        </p:nvPicPr>
        <p:blipFill>
          <a:blip r:embed="rId8" cstate="print"/>
          <a:srcRect/>
          <a:stretch>
            <a:fillRect/>
          </a:stretch>
        </p:blipFill>
        <p:spPr bwMode="auto">
          <a:xfrm>
            <a:off x="6974330" y="5519431"/>
            <a:ext cx="284163" cy="419100"/>
          </a:xfrm>
          <a:prstGeom prst="rect">
            <a:avLst/>
          </a:prstGeom>
          <a:noFill/>
          <a:ln w="9525">
            <a:noFill/>
            <a:miter lim="800000"/>
            <a:headEnd/>
            <a:tailEnd/>
          </a:ln>
        </p:spPr>
      </p:pic>
      <p:pic>
        <p:nvPicPr>
          <p:cNvPr id="46" name="Picture 16" descr="lock2"/>
          <p:cNvPicPr>
            <a:picLocks noChangeAspect="1" noChangeArrowheads="1"/>
          </p:cNvPicPr>
          <p:nvPr/>
        </p:nvPicPr>
        <p:blipFill>
          <a:blip r:embed="rId8" cstate="print"/>
          <a:srcRect/>
          <a:stretch>
            <a:fillRect/>
          </a:stretch>
        </p:blipFill>
        <p:spPr bwMode="auto">
          <a:xfrm>
            <a:off x="6695549" y="5073383"/>
            <a:ext cx="284163" cy="419100"/>
          </a:xfrm>
          <a:prstGeom prst="rect">
            <a:avLst/>
          </a:prstGeom>
          <a:noFill/>
          <a:ln w="9525">
            <a:noFill/>
            <a:miter lim="800000"/>
            <a:headEnd/>
            <a:tailEnd/>
          </a:ln>
        </p:spPr>
      </p:pic>
      <p:pic>
        <p:nvPicPr>
          <p:cNvPr id="47" name="Picture 16" descr="lock2"/>
          <p:cNvPicPr>
            <a:picLocks noChangeAspect="1" noChangeArrowheads="1"/>
          </p:cNvPicPr>
          <p:nvPr/>
        </p:nvPicPr>
        <p:blipFill>
          <a:blip r:embed="rId8" cstate="print"/>
          <a:srcRect/>
          <a:stretch>
            <a:fillRect/>
          </a:stretch>
        </p:blipFill>
        <p:spPr bwMode="auto">
          <a:xfrm>
            <a:off x="6584038" y="4683090"/>
            <a:ext cx="284163" cy="419100"/>
          </a:xfrm>
          <a:prstGeom prst="rect">
            <a:avLst/>
          </a:prstGeom>
          <a:noFill/>
          <a:ln w="9525">
            <a:noFill/>
            <a:miter lim="800000"/>
            <a:headEnd/>
            <a:tailEnd/>
          </a:ln>
        </p:spPr>
      </p:pic>
      <p:sp>
        <p:nvSpPr>
          <p:cNvPr id="48" name="Line 99"/>
          <p:cNvSpPr>
            <a:spLocks noChangeShapeType="1"/>
          </p:cNvSpPr>
          <p:nvPr/>
        </p:nvSpPr>
        <p:spPr bwMode="auto">
          <a:xfrm flipH="1" flipV="1">
            <a:off x="2074127" y="5602183"/>
            <a:ext cx="1661294" cy="137136"/>
          </a:xfrm>
          <a:prstGeom prst="line">
            <a:avLst/>
          </a:prstGeom>
          <a:noFill/>
          <a:ln w="15875">
            <a:solidFill>
              <a:schemeClr val="accent6"/>
            </a:solidFill>
            <a:round/>
            <a:headEnd/>
            <a:tailEnd/>
          </a:ln>
        </p:spPr>
        <p:txBody>
          <a:bodyPr>
            <a:prstTxWarp prst="textNoShape">
              <a:avLst/>
            </a:prstTxWarp>
          </a:bodyPr>
          <a:lstStyle/>
          <a:p>
            <a:endParaRPr lang="en-US"/>
          </a:p>
        </p:txBody>
      </p:sp>
      <p:grpSp>
        <p:nvGrpSpPr>
          <p:cNvPr id="4" name="Group 11"/>
          <p:cNvGrpSpPr>
            <a:grpSpLocks/>
          </p:cNvGrpSpPr>
          <p:nvPr/>
        </p:nvGrpSpPr>
        <p:grpSpPr bwMode="auto">
          <a:xfrm>
            <a:off x="5737696" y="1515894"/>
            <a:ext cx="2884488" cy="3124200"/>
            <a:chOff x="5562600" y="1905000"/>
            <a:chExt cx="2883711" cy="3124200"/>
          </a:xfrm>
        </p:grpSpPr>
        <p:pic>
          <p:nvPicPr>
            <p:cNvPr id="50" name="Picture 8" descr="DGRM_Server_VMs_detail_6_VMware_Q408.png"/>
            <p:cNvPicPr>
              <a:picLocks noChangeAspect="1"/>
            </p:cNvPicPr>
            <p:nvPr/>
          </p:nvPicPr>
          <p:blipFill>
            <a:blip r:embed="rId10" cstate="print"/>
            <a:srcRect/>
            <a:stretch>
              <a:fillRect/>
            </a:stretch>
          </p:blipFill>
          <p:spPr bwMode="auto">
            <a:xfrm>
              <a:off x="5562600" y="1905000"/>
              <a:ext cx="2883711" cy="3124200"/>
            </a:xfrm>
            <a:prstGeom prst="rect">
              <a:avLst/>
            </a:prstGeom>
            <a:noFill/>
            <a:ln w="9525">
              <a:noFill/>
              <a:miter lim="800000"/>
              <a:headEnd/>
              <a:tailEnd/>
            </a:ln>
          </p:spPr>
        </p:pic>
        <p:pic>
          <p:nvPicPr>
            <p:cNvPr id="51" name="Picture 23" descr="ICON_Lock_Q308"/>
            <p:cNvPicPr>
              <a:picLocks noChangeAspect="1" noChangeArrowheads="1"/>
            </p:cNvPicPr>
            <p:nvPr/>
          </p:nvPicPr>
          <p:blipFill>
            <a:blip r:embed="rId11" cstate="print"/>
            <a:srcRect/>
            <a:stretch>
              <a:fillRect/>
            </a:stretch>
          </p:blipFill>
          <p:spPr bwMode="auto">
            <a:xfrm>
              <a:off x="7467600" y="3657600"/>
              <a:ext cx="467379" cy="83820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6" name="Rectangle 4"/>
          <p:cNvSpPr>
            <a:spLocks noChangeArrowheads="1"/>
          </p:cNvSpPr>
          <p:nvPr/>
        </p:nvSpPr>
        <p:spPr bwMode="auto">
          <a:xfrm>
            <a:off x="0" y="5121275"/>
            <a:ext cx="2886075" cy="1219200"/>
          </a:xfrm>
          <a:prstGeom prst="rect">
            <a:avLst/>
          </a:prstGeom>
          <a:solidFill>
            <a:schemeClr val="bg1"/>
          </a:solidFill>
          <a:ln w="9525">
            <a:noFill/>
            <a:miter lim="800000"/>
            <a:headEnd/>
            <a:tailEnd/>
          </a:ln>
        </p:spPr>
        <p:txBody>
          <a:bodyPr wrap="none" anchor="ctr"/>
          <a:lstStyle/>
          <a:p>
            <a:endParaRPr lang="en-US">
              <a:solidFill>
                <a:srgbClr val="4C4D4F"/>
              </a:solidFill>
            </a:endParaRPr>
          </a:p>
        </p:txBody>
      </p:sp>
      <p:sp>
        <p:nvSpPr>
          <p:cNvPr id="28675" name="Rectangle 9"/>
          <p:cNvSpPr>
            <a:spLocks noChangeArrowheads="1"/>
          </p:cNvSpPr>
          <p:nvPr/>
        </p:nvSpPr>
        <p:spPr bwMode="auto">
          <a:xfrm>
            <a:off x="222250" y="1582737"/>
            <a:ext cx="7551738" cy="3592378"/>
          </a:xfrm>
          <a:prstGeom prst="rect">
            <a:avLst/>
          </a:prstGeom>
          <a:solidFill>
            <a:schemeClr val="bg2">
              <a:alpha val="67058"/>
            </a:schemeClr>
          </a:solidFill>
          <a:ln w="9525">
            <a:noFill/>
            <a:miter lim="800000"/>
            <a:headEnd/>
            <a:tailEnd/>
          </a:ln>
        </p:spPr>
        <p:txBody>
          <a:bodyPr wrap="none" anchor="ctr"/>
          <a:lstStyle/>
          <a:p>
            <a:endParaRPr lang="en-US">
              <a:solidFill>
                <a:srgbClr val="4C4D4F"/>
              </a:solidFill>
            </a:endParaRPr>
          </a:p>
        </p:txBody>
      </p:sp>
      <p:sp>
        <p:nvSpPr>
          <p:cNvPr id="28676" name="Freeform 10"/>
          <p:cNvSpPr>
            <a:spLocks/>
          </p:cNvSpPr>
          <p:nvPr/>
        </p:nvSpPr>
        <p:spPr bwMode="auto">
          <a:xfrm>
            <a:off x="6324600" y="1562100"/>
            <a:ext cx="2389188" cy="2857500"/>
          </a:xfrm>
          <a:custGeom>
            <a:avLst/>
            <a:gdLst>
              <a:gd name="T0" fmla="*/ 0 w 1104"/>
              <a:gd name="T1" fmla="*/ 2147483647 h 1320"/>
              <a:gd name="T2" fmla="*/ 2147483647 w 1104"/>
              <a:gd name="T3" fmla="*/ 2147483647 h 1320"/>
              <a:gd name="T4" fmla="*/ 2147483647 w 1104"/>
              <a:gd name="T5" fmla="*/ 0 h 1320"/>
              <a:gd name="T6" fmla="*/ 2147483647 w 1104"/>
              <a:gd name="T7" fmla="*/ 0 h 1320"/>
              <a:gd name="T8" fmla="*/ 0 w 1104"/>
              <a:gd name="T9" fmla="*/ 2147483647 h 1320"/>
              <a:gd name="T10" fmla="*/ 0 60000 65536"/>
              <a:gd name="T11" fmla="*/ 0 60000 65536"/>
              <a:gd name="T12" fmla="*/ 0 60000 65536"/>
              <a:gd name="T13" fmla="*/ 0 60000 65536"/>
              <a:gd name="T14" fmla="*/ 0 60000 65536"/>
              <a:gd name="T15" fmla="*/ 0 w 1104"/>
              <a:gd name="T16" fmla="*/ 0 h 1320"/>
              <a:gd name="T17" fmla="*/ 1104 w 1104"/>
              <a:gd name="T18" fmla="*/ 1320 h 1320"/>
            </a:gdLst>
            <a:ahLst/>
            <a:cxnLst>
              <a:cxn ang="T10">
                <a:pos x="T0" y="T1"/>
              </a:cxn>
              <a:cxn ang="T11">
                <a:pos x="T2" y="T3"/>
              </a:cxn>
              <a:cxn ang="T12">
                <a:pos x="T4" y="T5"/>
              </a:cxn>
              <a:cxn ang="T13">
                <a:pos x="T6" y="T7"/>
              </a:cxn>
              <a:cxn ang="T14">
                <a:pos x="T8" y="T9"/>
              </a:cxn>
            </a:cxnLst>
            <a:rect l="T15" t="T16" r="T17" b="T18"/>
            <a:pathLst>
              <a:path w="1104" h="1320">
                <a:moveTo>
                  <a:pt x="0" y="1320"/>
                </a:moveTo>
                <a:lnTo>
                  <a:pt x="660" y="1320"/>
                </a:lnTo>
                <a:lnTo>
                  <a:pt x="1104" y="0"/>
                </a:lnTo>
                <a:lnTo>
                  <a:pt x="462" y="0"/>
                </a:lnTo>
                <a:lnTo>
                  <a:pt x="0" y="1320"/>
                </a:lnTo>
                <a:close/>
              </a:path>
            </a:pathLst>
          </a:custGeom>
          <a:solidFill>
            <a:srgbClr val="FEFEFE"/>
          </a:solidFill>
          <a:ln w="9525">
            <a:noFill/>
            <a:round/>
            <a:headEnd/>
            <a:tailEnd/>
          </a:ln>
        </p:spPr>
        <p:txBody>
          <a:bodyPr/>
          <a:lstStyle/>
          <a:p>
            <a:endParaRPr lang="en-US"/>
          </a:p>
        </p:txBody>
      </p:sp>
      <p:sp>
        <p:nvSpPr>
          <p:cNvPr id="28678" name="Rectangle 2"/>
          <p:cNvSpPr>
            <a:spLocks noGrp="1" noChangeArrowheads="1"/>
          </p:cNvSpPr>
          <p:nvPr>
            <p:ph type="title" idx="4294967295"/>
          </p:nvPr>
        </p:nvSpPr>
        <p:spPr/>
        <p:txBody>
          <a:bodyPr/>
          <a:lstStyle/>
          <a:p>
            <a:r>
              <a:rPr lang="en-US" dirty="0" smtClean="0"/>
              <a:t>Payment Card Industry (PCI) </a:t>
            </a:r>
          </a:p>
        </p:txBody>
      </p:sp>
      <p:sp>
        <p:nvSpPr>
          <p:cNvPr id="18" name="Rectangle 3"/>
          <p:cNvSpPr txBox="1">
            <a:spLocks noChangeArrowheads="1"/>
          </p:cNvSpPr>
          <p:nvPr/>
        </p:nvSpPr>
        <p:spPr bwMode="auto">
          <a:xfrm>
            <a:off x="503238" y="1577975"/>
            <a:ext cx="5429250" cy="4559300"/>
          </a:xfrm>
          <a:prstGeom prst="rect">
            <a:avLst/>
          </a:prstGeom>
          <a:noFill/>
          <a:ln w="9525">
            <a:noFill/>
            <a:miter lim="800000"/>
            <a:headEnd/>
            <a:tailEnd/>
          </a:ln>
        </p:spPr>
        <p:txBody>
          <a:bodyPr/>
          <a:lstStyle/>
          <a:p>
            <a:pPr marL="173038" indent="-173038" eaLnBrk="1" hangingPunct="1">
              <a:spcBef>
                <a:spcPct val="20000"/>
              </a:spcBef>
              <a:buFontTx/>
              <a:buChar char="•"/>
              <a:defRPr/>
            </a:pPr>
            <a:r>
              <a:rPr lang="ru-RU" sz="2000" b="1" kern="0" dirty="0" smtClean="0">
                <a:latin typeface="+mn-lt"/>
                <a:ea typeface="+mn-ea"/>
              </a:rPr>
              <a:t>Безопасность</a:t>
            </a:r>
            <a:endParaRPr lang="en-US" sz="2000" b="1" kern="0" dirty="0">
              <a:latin typeface="+mn-lt"/>
              <a:ea typeface="+mn-ea"/>
            </a:endParaRPr>
          </a:p>
          <a:p>
            <a:pPr marL="569913" lvl="1" indent="-223838">
              <a:spcBef>
                <a:spcPct val="20000"/>
              </a:spcBef>
              <a:buFontTx/>
              <a:buChar char="–"/>
              <a:defRPr/>
            </a:pPr>
            <a:r>
              <a:rPr lang="en-US" sz="1600" kern="0" dirty="0" smtClean="0">
                <a:latin typeface="+mn-lt"/>
                <a:ea typeface="+mn-ea"/>
              </a:rPr>
              <a:t>Protects PCI card data </a:t>
            </a:r>
          </a:p>
          <a:p>
            <a:pPr marL="569913" lvl="1" indent="-223838">
              <a:spcBef>
                <a:spcPct val="20000"/>
              </a:spcBef>
              <a:buFontTx/>
              <a:buChar char="–"/>
              <a:defRPr/>
            </a:pPr>
            <a:r>
              <a:rPr lang="en-US" sz="1600" kern="0" dirty="0" smtClean="0">
                <a:latin typeface="+mn-lt"/>
                <a:ea typeface="+mn-ea"/>
              </a:rPr>
              <a:t>Protects PCI servers from compromise (</a:t>
            </a:r>
            <a:r>
              <a:rPr lang="en-US" sz="1600" kern="0" dirty="0" err="1" smtClean="0">
                <a:latin typeface="+mn-lt"/>
                <a:ea typeface="+mn-ea"/>
              </a:rPr>
              <a:t>Req</a:t>
            </a:r>
            <a:r>
              <a:rPr lang="en-US" sz="1600" kern="0" dirty="0" smtClean="0">
                <a:latin typeface="+mn-lt"/>
                <a:ea typeface="+mn-ea"/>
              </a:rPr>
              <a:t> 5, 11)</a:t>
            </a:r>
            <a:endParaRPr lang="en-US" sz="1600" kern="0" dirty="0">
              <a:latin typeface="+mn-lt"/>
              <a:ea typeface="+mn-ea"/>
            </a:endParaRPr>
          </a:p>
          <a:p>
            <a:pPr marL="569913" lvl="1" indent="-223838">
              <a:spcBef>
                <a:spcPct val="20000"/>
              </a:spcBef>
              <a:buFontTx/>
              <a:buChar char="–"/>
              <a:defRPr/>
            </a:pPr>
            <a:r>
              <a:rPr lang="en-US" sz="1600" kern="0" dirty="0" smtClean="0">
                <a:latin typeface="+mn-lt"/>
                <a:ea typeface="+mn-ea"/>
              </a:rPr>
              <a:t>Controls network access to PCI devices (</a:t>
            </a:r>
            <a:r>
              <a:rPr lang="en-US" sz="1600" kern="0" dirty="0" err="1" smtClean="0">
                <a:latin typeface="+mn-lt"/>
                <a:ea typeface="+mn-ea"/>
              </a:rPr>
              <a:t>Req</a:t>
            </a:r>
            <a:r>
              <a:rPr lang="en-US" sz="1600" kern="0" dirty="0" smtClean="0">
                <a:latin typeface="+mn-lt"/>
                <a:ea typeface="+mn-ea"/>
              </a:rPr>
              <a:t> 1)</a:t>
            </a:r>
          </a:p>
          <a:p>
            <a:pPr marL="569913" lvl="1" indent="-223838">
              <a:spcBef>
                <a:spcPct val="20000"/>
              </a:spcBef>
              <a:buFontTx/>
              <a:buChar char="–"/>
              <a:defRPr/>
            </a:pPr>
            <a:r>
              <a:rPr lang="en-US" sz="1600" dirty="0" smtClean="0">
                <a:latin typeface="+mn-lt"/>
              </a:rPr>
              <a:t>Limit access to system components</a:t>
            </a:r>
            <a:r>
              <a:rPr lang="en-US" sz="1600" kern="0" dirty="0" smtClean="0">
                <a:latin typeface="+mn-lt"/>
                <a:ea typeface="+mn-ea"/>
              </a:rPr>
              <a:t>  (</a:t>
            </a:r>
            <a:r>
              <a:rPr lang="en-US" sz="1600" kern="0" dirty="0" err="1" smtClean="0">
                <a:latin typeface="+mn-lt"/>
                <a:ea typeface="+mn-ea"/>
              </a:rPr>
              <a:t>Req</a:t>
            </a:r>
            <a:r>
              <a:rPr lang="en-US" sz="1600" kern="0" dirty="0" smtClean="0">
                <a:latin typeface="+mn-lt"/>
                <a:ea typeface="+mn-ea"/>
              </a:rPr>
              <a:t> 7)</a:t>
            </a:r>
            <a:endParaRPr lang="en-US" sz="1600" kern="0" dirty="0">
              <a:latin typeface="+mn-lt"/>
              <a:ea typeface="+mn-ea"/>
            </a:endParaRPr>
          </a:p>
          <a:p>
            <a:pPr marL="173038" indent="-173038">
              <a:spcBef>
                <a:spcPct val="20000"/>
              </a:spcBef>
              <a:buFontTx/>
              <a:buChar char="•"/>
              <a:defRPr/>
            </a:pPr>
            <a:r>
              <a:rPr lang="ru-RU" sz="2000" b="1" kern="0" dirty="0" smtClean="0">
                <a:latin typeface="+mn-lt"/>
                <a:ea typeface="+mn-ea"/>
              </a:rPr>
              <a:t>Видимость</a:t>
            </a:r>
            <a:endParaRPr lang="en-US" sz="2000" b="1" kern="0" dirty="0">
              <a:latin typeface="+mn-lt"/>
              <a:ea typeface="+mn-ea"/>
            </a:endParaRPr>
          </a:p>
          <a:p>
            <a:pPr marL="569913" lvl="1" indent="-223838" eaLnBrk="1" hangingPunct="1">
              <a:spcBef>
                <a:spcPct val="20000"/>
              </a:spcBef>
              <a:buFontTx/>
              <a:buChar char="–"/>
              <a:defRPr/>
            </a:pPr>
            <a:r>
              <a:rPr lang="en-US" sz="1600" kern="0" dirty="0" smtClean="0">
                <a:latin typeface="+mn-lt"/>
                <a:ea typeface="+mn-ea"/>
              </a:rPr>
              <a:t>Track and monitor user access (</a:t>
            </a:r>
            <a:r>
              <a:rPr lang="en-US" sz="1600" kern="0" dirty="0" err="1" smtClean="0">
                <a:latin typeface="+mn-lt"/>
                <a:ea typeface="+mn-ea"/>
              </a:rPr>
              <a:t>Req</a:t>
            </a:r>
            <a:r>
              <a:rPr lang="en-US" sz="1600" kern="0" dirty="0" smtClean="0">
                <a:latin typeface="+mn-lt"/>
                <a:ea typeface="+mn-ea"/>
              </a:rPr>
              <a:t> 10)</a:t>
            </a:r>
          </a:p>
          <a:p>
            <a:pPr marL="569913" lvl="1" indent="-223838" eaLnBrk="1" hangingPunct="1">
              <a:spcBef>
                <a:spcPct val="20000"/>
              </a:spcBef>
              <a:buFontTx/>
              <a:buChar char="–"/>
              <a:defRPr/>
            </a:pPr>
            <a:r>
              <a:rPr lang="en-US" sz="1600" kern="0" dirty="0" smtClean="0">
                <a:latin typeface="+mn-lt"/>
                <a:ea typeface="+mn-ea"/>
              </a:rPr>
              <a:t> </a:t>
            </a:r>
            <a:r>
              <a:rPr lang="en-US" sz="1600" dirty="0" smtClean="0">
                <a:latin typeface="+mn-lt"/>
              </a:rPr>
              <a:t>Use file integrity monitoring (</a:t>
            </a:r>
            <a:r>
              <a:rPr lang="en-US" sz="1600" dirty="0" err="1" smtClean="0">
                <a:latin typeface="+mn-lt"/>
              </a:rPr>
              <a:t>Req</a:t>
            </a:r>
            <a:r>
              <a:rPr lang="en-US" sz="1600" dirty="0" smtClean="0">
                <a:latin typeface="+mn-lt"/>
              </a:rPr>
              <a:t> 13)</a:t>
            </a:r>
          </a:p>
          <a:p>
            <a:pPr marL="569913" lvl="1" indent="-223838" eaLnBrk="1" hangingPunct="1">
              <a:spcBef>
                <a:spcPct val="20000"/>
              </a:spcBef>
              <a:buFontTx/>
              <a:buChar char="–"/>
              <a:defRPr/>
            </a:pPr>
            <a:endParaRPr lang="en-US" sz="1600" kern="0" dirty="0">
              <a:latin typeface="+mn-lt"/>
              <a:ea typeface="+mn-ea"/>
            </a:endParaRPr>
          </a:p>
          <a:p>
            <a:pPr marL="569913" lvl="1" indent="-223838">
              <a:spcBef>
                <a:spcPct val="20000"/>
              </a:spcBef>
              <a:defRPr/>
            </a:pPr>
            <a:endParaRPr lang="en-US" sz="2000" kern="0" dirty="0">
              <a:latin typeface="+mn-lt"/>
              <a:ea typeface="+mn-ea"/>
            </a:endParaRPr>
          </a:p>
        </p:txBody>
      </p:sp>
      <p:pic>
        <p:nvPicPr>
          <p:cNvPr id="52" name="Picture 51" descr="pci1.jpg"/>
          <p:cNvPicPr>
            <a:picLocks noChangeAspect="1"/>
          </p:cNvPicPr>
          <p:nvPr/>
        </p:nvPicPr>
        <p:blipFill>
          <a:blip r:embed="rId3" cstate="print"/>
          <a:stretch>
            <a:fillRect/>
          </a:stretch>
        </p:blipFill>
        <p:spPr>
          <a:xfrm>
            <a:off x="5662612" y="1952625"/>
            <a:ext cx="3252788" cy="2381249"/>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94091" y="210207"/>
            <a:ext cx="8645109" cy="838200"/>
          </a:xfrm>
          <a:prstGeom prst="rect">
            <a:avLst/>
          </a:prstGeom>
        </p:spPr>
        <p:txBody>
          <a:bodyPr/>
          <a:lstStyle/>
          <a:p>
            <a:pPr eaLnBrk="1" hangingPunct="1"/>
            <a:r>
              <a:rPr lang="en-US" dirty="0" smtClean="0"/>
              <a:t>End of Presentation</a:t>
            </a:r>
          </a:p>
        </p:txBody>
      </p:sp>
      <p:sp>
        <p:nvSpPr>
          <p:cNvPr id="46083" name="Rectangle 3"/>
          <p:cNvSpPr>
            <a:spLocks noChangeArrowheads="1"/>
          </p:cNvSpPr>
          <p:nvPr/>
        </p:nvSpPr>
        <p:spPr bwMode="auto">
          <a:xfrm>
            <a:off x="0" y="0"/>
            <a:ext cx="9144000" cy="6858000"/>
          </a:xfrm>
          <a:prstGeom prst="rect">
            <a:avLst/>
          </a:prstGeom>
          <a:solidFill>
            <a:schemeClr val="bg1"/>
          </a:solidFill>
          <a:ln w="9525" algn="ctr">
            <a:noFill/>
            <a:miter lim="800000"/>
            <a:headEnd/>
            <a:tailEnd/>
          </a:ln>
        </p:spPr>
        <p:txBody>
          <a:bodyPr wrap="none" anchor="ctr"/>
          <a:lstStyle/>
          <a:p>
            <a:endParaRPr lang="en-GB" dirty="0"/>
          </a:p>
        </p:txBody>
      </p:sp>
      <p:sp>
        <p:nvSpPr>
          <p:cNvPr id="46084" name="Text Box 4"/>
          <p:cNvSpPr txBox="1">
            <a:spLocks noChangeArrowheads="1"/>
          </p:cNvSpPr>
          <p:nvPr/>
        </p:nvSpPr>
        <p:spPr bwMode="auto">
          <a:xfrm>
            <a:off x="2114550" y="2085975"/>
            <a:ext cx="4600575" cy="336550"/>
          </a:xfrm>
          <a:prstGeom prst="rect">
            <a:avLst/>
          </a:prstGeom>
          <a:noFill/>
          <a:ln w="9525">
            <a:noFill/>
            <a:miter lim="800000"/>
            <a:headEnd/>
            <a:tailEnd/>
          </a:ln>
        </p:spPr>
        <p:txBody>
          <a:bodyPr>
            <a:spAutoFit/>
          </a:bodyPr>
          <a:lstStyle/>
          <a:p>
            <a:pPr>
              <a:spcBef>
                <a:spcPct val="50000"/>
              </a:spcBef>
            </a:pPr>
            <a:endParaRPr lang="en-GB" sz="1600" dirty="0"/>
          </a:p>
        </p:txBody>
      </p:sp>
      <p:pic>
        <p:nvPicPr>
          <p:cNvPr id="46085" name="Picture 7" descr="SYM_Horiz_RGB"/>
          <p:cNvPicPr>
            <a:picLocks noChangeAspect="1" noChangeArrowheads="1"/>
          </p:cNvPicPr>
          <p:nvPr/>
        </p:nvPicPr>
        <p:blipFill>
          <a:blip r:embed="rId3" cstate="print"/>
          <a:srcRect/>
          <a:stretch>
            <a:fillRect/>
          </a:stretch>
        </p:blipFill>
        <p:spPr bwMode="auto">
          <a:xfrm>
            <a:off x="2586147" y="2906044"/>
            <a:ext cx="3971706" cy="1045912"/>
          </a:xfrm>
          <a:prstGeom prst="rect">
            <a:avLst/>
          </a:prstGeom>
          <a:solidFill>
            <a:schemeClr val="bg1"/>
          </a:solidFill>
          <a:ln w="9525">
            <a:noFill/>
            <a:miter lim="800000"/>
            <a:headEnd/>
            <a:tailEnd/>
          </a:ln>
        </p:spPr>
      </p:pic>
      <p:sp>
        <p:nvSpPr>
          <p:cNvPr id="6" name="Slide Number Placeholder 5"/>
          <p:cNvSpPr>
            <a:spLocks noGrp="1"/>
          </p:cNvSpPr>
          <p:nvPr>
            <p:ph type="sldNum" sz="quarter" idx="11"/>
          </p:nvPr>
        </p:nvSpPr>
        <p:spPr/>
        <p:txBody>
          <a:bodyPr/>
          <a:lstStyle/>
          <a:p>
            <a:fld id="{033B193C-9945-6349-96A0-4C354687EFF5}" type="slidenum">
              <a:rPr lang="en-US" smtClean="0"/>
              <a:pPr/>
              <a:t>36</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6" descr="C:\Documents and Settings\garyl\Desktop\RSA Preso\• Other Presentations\graphics\web 2.0.png"/>
          <p:cNvPicPr>
            <a:picLocks noChangeAspect="1" noChangeArrowheads="1"/>
          </p:cNvPicPr>
          <p:nvPr/>
        </p:nvPicPr>
        <p:blipFill>
          <a:blip r:embed="rId3" cstate="print"/>
          <a:srcRect/>
          <a:stretch>
            <a:fillRect/>
          </a:stretch>
        </p:blipFill>
        <p:spPr bwMode="auto">
          <a:xfrm>
            <a:off x="314661" y="1097280"/>
            <a:ext cx="3429000" cy="4341612"/>
          </a:xfrm>
          <a:prstGeom prst="rect">
            <a:avLst/>
          </a:prstGeom>
          <a:noFill/>
          <a:ln w="38100">
            <a:solidFill>
              <a:schemeClr val="accent2">
                <a:lumMod val="60000"/>
                <a:lumOff val="40000"/>
              </a:schemeClr>
            </a:solidFill>
            <a:miter lim="800000"/>
            <a:headEnd/>
            <a:tailEnd/>
          </a:ln>
        </p:spPr>
      </p:pic>
      <p:sp>
        <p:nvSpPr>
          <p:cNvPr id="3" name="Rectangle 2"/>
          <p:cNvSpPr/>
          <p:nvPr/>
        </p:nvSpPr>
        <p:spPr>
          <a:xfrm>
            <a:off x="228600" y="273735"/>
            <a:ext cx="8442064" cy="542584"/>
          </a:xfrm>
          <a:prstGeom prst="rect">
            <a:avLst/>
          </a:prstGeom>
        </p:spPr>
        <p:txBody>
          <a:bodyPr wrap="square">
            <a:spAutoFit/>
          </a:bodyPr>
          <a:lstStyle/>
          <a:p>
            <a:pPr marL="233363" lvl="1" indent="-233363">
              <a:lnSpc>
                <a:spcPct val="110000"/>
              </a:lnSpc>
              <a:spcBef>
                <a:spcPts val="1200"/>
              </a:spcBef>
            </a:pPr>
            <a:r>
              <a:rPr lang="ru-RU" sz="2800" b="1" dirty="0">
                <a:latin typeface="+mj-lt"/>
              </a:rPr>
              <a:t>Проблемы защиты серверов</a:t>
            </a:r>
            <a:r>
              <a:rPr lang="en-US" sz="2800" b="1" dirty="0">
                <a:latin typeface="+mj-lt"/>
              </a:rPr>
              <a:t> </a:t>
            </a:r>
          </a:p>
        </p:txBody>
      </p:sp>
      <p:sp>
        <p:nvSpPr>
          <p:cNvPr id="7" name="Rectangle 6"/>
          <p:cNvSpPr/>
          <p:nvPr/>
        </p:nvSpPr>
        <p:spPr bwMode="auto">
          <a:xfrm>
            <a:off x="3910989" y="935916"/>
            <a:ext cx="4961381" cy="842082"/>
          </a:xfrm>
          <a:prstGeom prst="rect">
            <a:avLst/>
          </a:prstGeom>
          <a:solidFill>
            <a:schemeClr val="accent2">
              <a:lumMod val="60000"/>
              <a:lumOff val="40000"/>
              <a:alpha val="30000"/>
            </a:schemeClr>
          </a:solidFill>
          <a:ln w="381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0">
              <a:lnSpc>
                <a:spcPct val="110000"/>
              </a:lnSpc>
              <a:spcBef>
                <a:spcPts val="1200"/>
              </a:spcBef>
            </a:pPr>
            <a:r>
              <a:rPr lang="ru-RU" sz="2000" dirty="0"/>
              <a:t>риски отсутствия обновлений для приложений</a:t>
            </a:r>
            <a:endParaRPr lang="en-US" sz="2000" dirty="0"/>
          </a:p>
        </p:txBody>
      </p:sp>
      <p:sp>
        <p:nvSpPr>
          <p:cNvPr id="8" name="Rectangle 7"/>
          <p:cNvSpPr/>
          <p:nvPr/>
        </p:nvSpPr>
        <p:spPr bwMode="auto">
          <a:xfrm>
            <a:off x="3910989" y="1932192"/>
            <a:ext cx="4961382" cy="1064396"/>
          </a:xfrm>
          <a:prstGeom prst="rect">
            <a:avLst/>
          </a:prstGeom>
          <a:solidFill>
            <a:schemeClr val="accent2">
              <a:lumMod val="60000"/>
              <a:lumOff val="40000"/>
              <a:alpha val="30000"/>
            </a:schemeClr>
          </a:solidFill>
          <a:ln w="381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0">
              <a:lnSpc>
                <a:spcPct val="110000"/>
              </a:lnSpc>
              <a:spcBef>
                <a:spcPts val="1200"/>
              </a:spcBef>
            </a:pPr>
            <a:r>
              <a:rPr lang="ru-RU" sz="2000" dirty="0" smtClean="0"/>
              <a:t>предотвращение атак </a:t>
            </a:r>
            <a:r>
              <a:rPr lang="ru-RU" sz="2000" dirty="0"/>
              <a:t>нулевого дня и целенаправленных вирусных атак</a:t>
            </a:r>
            <a:endParaRPr lang="en-US" sz="2000" dirty="0"/>
          </a:p>
        </p:txBody>
      </p:sp>
      <p:sp>
        <p:nvSpPr>
          <p:cNvPr id="9" name="Rectangle 8"/>
          <p:cNvSpPr/>
          <p:nvPr/>
        </p:nvSpPr>
        <p:spPr bwMode="auto">
          <a:xfrm>
            <a:off x="3910988" y="3136782"/>
            <a:ext cx="4961380" cy="939789"/>
          </a:xfrm>
          <a:prstGeom prst="rect">
            <a:avLst/>
          </a:prstGeom>
          <a:solidFill>
            <a:schemeClr val="accent2">
              <a:lumMod val="60000"/>
              <a:lumOff val="40000"/>
              <a:alpha val="30000"/>
            </a:schemeClr>
          </a:solidFill>
          <a:ln w="381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0">
              <a:lnSpc>
                <a:spcPct val="110000"/>
              </a:lnSpc>
              <a:spcBef>
                <a:spcPts val="1200"/>
              </a:spcBef>
            </a:pPr>
            <a:r>
              <a:rPr lang="ru-RU" sz="2000" dirty="0"/>
              <a:t>контроль</a:t>
            </a:r>
            <a:r>
              <a:rPr lang="en-US" sz="2000" dirty="0"/>
              <a:t> “</a:t>
            </a:r>
            <a:r>
              <a:rPr lang="ru-RU" sz="2000" dirty="0"/>
              <a:t>неконтролируемых  администраторов</a:t>
            </a:r>
            <a:r>
              <a:rPr lang="en-US" sz="2000" dirty="0"/>
              <a:t>”</a:t>
            </a:r>
          </a:p>
        </p:txBody>
      </p:sp>
      <p:sp>
        <p:nvSpPr>
          <p:cNvPr id="10" name="Rectangle 9"/>
          <p:cNvSpPr/>
          <p:nvPr/>
        </p:nvSpPr>
        <p:spPr bwMode="auto">
          <a:xfrm>
            <a:off x="3910988" y="4261589"/>
            <a:ext cx="4961380" cy="728083"/>
          </a:xfrm>
          <a:prstGeom prst="rect">
            <a:avLst/>
          </a:prstGeom>
          <a:solidFill>
            <a:schemeClr val="accent2">
              <a:lumMod val="60000"/>
              <a:lumOff val="40000"/>
              <a:alpha val="30000"/>
            </a:schemeClr>
          </a:solidFill>
          <a:ln w="381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0">
              <a:lnSpc>
                <a:spcPct val="110000"/>
              </a:lnSpc>
              <a:spcBef>
                <a:spcPts val="1200"/>
              </a:spcBef>
            </a:pPr>
            <a:r>
              <a:rPr lang="ru-RU" sz="2000" dirty="0"/>
              <a:t>неконтролируемые изменения</a:t>
            </a:r>
            <a:endParaRPr lang="en-US" sz="2000" dirty="0"/>
          </a:p>
        </p:txBody>
      </p:sp>
      <p:sp>
        <p:nvSpPr>
          <p:cNvPr id="11" name="Rectangle 10"/>
          <p:cNvSpPr/>
          <p:nvPr/>
        </p:nvSpPr>
        <p:spPr bwMode="auto">
          <a:xfrm>
            <a:off x="3910988" y="5174255"/>
            <a:ext cx="4961377" cy="861152"/>
          </a:xfrm>
          <a:prstGeom prst="rect">
            <a:avLst/>
          </a:prstGeom>
          <a:solidFill>
            <a:schemeClr val="accent2">
              <a:lumMod val="60000"/>
              <a:lumOff val="40000"/>
              <a:alpha val="30000"/>
            </a:schemeClr>
          </a:solidFill>
          <a:ln w="381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indent="0">
              <a:lnSpc>
                <a:spcPct val="110000"/>
              </a:lnSpc>
              <a:spcBef>
                <a:spcPts val="1200"/>
              </a:spcBef>
            </a:pPr>
            <a:r>
              <a:rPr lang="ru-RU" sz="2000" dirty="0"/>
              <a:t>актуальная отчетность и критерии безопасности</a:t>
            </a:r>
            <a:endParaRPr lang="en-US" sz="20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445" y="89829"/>
            <a:ext cx="7701955" cy="609418"/>
          </a:xfrm>
        </p:spPr>
        <p:txBody>
          <a:bodyPr/>
          <a:lstStyle/>
          <a:p>
            <a:r>
              <a:rPr lang="ru-RU" dirty="0" smtClean="0"/>
              <a:t>Что за продукт нужен для защиты серверов?</a:t>
            </a:r>
            <a:endParaRPr lang="en-US" dirty="0"/>
          </a:p>
        </p:txBody>
      </p:sp>
      <p:sp>
        <p:nvSpPr>
          <p:cNvPr id="15" name="TextBox 14"/>
          <p:cNvSpPr txBox="1"/>
          <p:nvPr/>
        </p:nvSpPr>
        <p:spPr bwMode="ltGray">
          <a:xfrm>
            <a:off x="424327" y="745807"/>
            <a:ext cx="3354293" cy="402813"/>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000" b="1" dirty="0" smtClean="0">
                <a:solidFill>
                  <a:schemeClr val="bg2">
                    <a:lumMod val="50000"/>
                  </a:schemeClr>
                </a:solidFill>
                <a:latin typeface="Calibri" pitchFamily="34" charset="0"/>
              </a:rPr>
              <a:t>Host Intrusion Prevention</a:t>
            </a:r>
          </a:p>
        </p:txBody>
      </p:sp>
      <p:sp>
        <p:nvSpPr>
          <p:cNvPr id="4" name="Rectangle 3"/>
          <p:cNvSpPr/>
          <p:nvPr/>
        </p:nvSpPr>
        <p:spPr bwMode="auto">
          <a:xfrm>
            <a:off x="263560" y="729071"/>
            <a:ext cx="8514679" cy="2689412"/>
          </a:xfrm>
          <a:prstGeom prst="rect">
            <a:avLst/>
          </a:prstGeom>
          <a:noFill/>
          <a:ln w="381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ru-RU" sz="2400" i="0" u="none" strike="noStrike" cap="none" normalizeH="0" baseline="0" dirty="0" err="1" smtClean="0">
              <a:ln>
                <a:noFill/>
              </a:ln>
              <a:solidFill>
                <a:schemeClr val="bg1"/>
              </a:solidFill>
              <a:effectLst/>
              <a:latin typeface="+mn-lt"/>
            </a:endParaRPr>
          </a:p>
        </p:txBody>
      </p:sp>
      <p:sp>
        <p:nvSpPr>
          <p:cNvPr id="8" name="Rectangle 7"/>
          <p:cNvSpPr/>
          <p:nvPr/>
        </p:nvSpPr>
        <p:spPr>
          <a:xfrm>
            <a:off x="699244" y="1094771"/>
            <a:ext cx="4227757" cy="2139047"/>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600"/>
              </a:spcAft>
              <a:buClrTx/>
              <a:buSzTx/>
              <a:buFont typeface="Arial" pitchFamily="34" charset="0"/>
              <a:buChar char="•"/>
              <a:tabLst/>
              <a:defRPr/>
            </a:pPr>
            <a:r>
              <a:rPr lang="en-US" sz="1800" dirty="0"/>
              <a:t>Real-Time Proactive Enforcement</a:t>
            </a:r>
          </a:p>
          <a:p>
            <a:pPr marL="285750" marR="0" lvl="0" indent="-285750" defTabSz="914400" eaLnBrk="1" fontAlgn="auto" latinLnBrk="0" hangingPunct="1">
              <a:lnSpc>
                <a:spcPct val="100000"/>
              </a:lnSpc>
              <a:spcBef>
                <a:spcPts val="0"/>
              </a:spcBef>
              <a:spcAft>
                <a:spcPts val="600"/>
              </a:spcAft>
              <a:buClrTx/>
              <a:buSzTx/>
              <a:buFont typeface="Arial" pitchFamily="34" charset="0"/>
              <a:buChar char="•"/>
              <a:tabLst/>
              <a:defRPr/>
            </a:pPr>
            <a:r>
              <a:rPr lang="en-US" sz="1800" dirty="0" smtClean="0"/>
              <a:t>Intrusion/Malware </a:t>
            </a:r>
            <a:r>
              <a:rPr lang="en-US" sz="1800" dirty="0"/>
              <a:t>Prevention</a:t>
            </a:r>
          </a:p>
          <a:p>
            <a:pPr marL="285750" indent="-285750" eaLnBrk="1" fontAlgn="auto" hangingPunct="1">
              <a:spcBef>
                <a:spcPts val="0"/>
              </a:spcBef>
              <a:spcAft>
                <a:spcPts val="600"/>
              </a:spcAft>
              <a:buClrTx/>
              <a:buFont typeface="Arial" pitchFamily="34" charset="0"/>
              <a:buChar char="•"/>
            </a:pPr>
            <a:r>
              <a:rPr lang="en-US" sz="1800" dirty="0" smtClean="0"/>
              <a:t>System </a:t>
            </a:r>
            <a:r>
              <a:rPr lang="en-US" sz="1800" dirty="0"/>
              <a:t>Hardening</a:t>
            </a:r>
          </a:p>
          <a:p>
            <a:pPr marL="285750" marR="0" lvl="0" indent="-285750" defTabSz="914400" eaLnBrk="1" fontAlgn="auto" latinLnBrk="0" hangingPunct="1">
              <a:lnSpc>
                <a:spcPct val="100000"/>
              </a:lnSpc>
              <a:spcBef>
                <a:spcPts val="0"/>
              </a:spcBef>
              <a:spcAft>
                <a:spcPts val="600"/>
              </a:spcAft>
              <a:buClrTx/>
              <a:buSzTx/>
              <a:buFont typeface="Arial" pitchFamily="34" charset="0"/>
              <a:buChar char="•"/>
              <a:tabLst/>
              <a:defRPr/>
            </a:pPr>
            <a:r>
              <a:rPr lang="en-US" sz="1800" dirty="0" smtClean="0"/>
              <a:t>Application </a:t>
            </a:r>
            <a:r>
              <a:rPr lang="en-US" sz="1800" dirty="0"/>
              <a:t>Control</a:t>
            </a:r>
          </a:p>
          <a:p>
            <a:pPr marL="285750" marR="0" lvl="0" indent="-285750" defTabSz="914400" eaLnBrk="1" fontAlgn="auto" latinLnBrk="0" hangingPunct="1">
              <a:lnSpc>
                <a:spcPct val="100000"/>
              </a:lnSpc>
              <a:spcBef>
                <a:spcPts val="0"/>
              </a:spcBef>
              <a:spcAft>
                <a:spcPts val="600"/>
              </a:spcAft>
              <a:buClrTx/>
              <a:buSzTx/>
              <a:buFont typeface="Arial" pitchFamily="34" charset="0"/>
              <a:buChar char="•"/>
              <a:tabLst/>
              <a:defRPr/>
            </a:pPr>
            <a:r>
              <a:rPr lang="en-US" sz="1800" dirty="0" smtClean="0"/>
              <a:t>Privileged </a:t>
            </a:r>
            <a:r>
              <a:rPr lang="en-US" sz="1800" dirty="0"/>
              <a:t>User access control</a:t>
            </a:r>
          </a:p>
          <a:p>
            <a:pPr marL="285750" marR="0" lvl="0" indent="-285750" defTabSz="914400" eaLnBrk="1" fontAlgn="auto" latinLnBrk="0" hangingPunct="1">
              <a:lnSpc>
                <a:spcPct val="100000"/>
              </a:lnSpc>
              <a:spcBef>
                <a:spcPts val="0"/>
              </a:spcBef>
              <a:spcAft>
                <a:spcPts val="600"/>
              </a:spcAft>
              <a:buClrTx/>
              <a:buSzTx/>
              <a:buFont typeface="Arial" pitchFamily="34" charset="0"/>
              <a:buChar char="•"/>
              <a:tabLst/>
              <a:defRPr/>
            </a:pPr>
            <a:r>
              <a:rPr lang="en-US" sz="1800" dirty="0" smtClean="0"/>
              <a:t>Vulnerability </a:t>
            </a:r>
            <a:r>
              <a:rPr lang="en-US" sz="1800" dirty="0"/>
              <a:t>&amp; Patch Mitigation</a:t>
            </a:r>
          </a:p>
        </p:txBody>
      </p:sp>
      <p:sp>
        <p:nvSpPr>
          <p:cNvPr id="14" name="TextBox 13"/>
          <p:cNvSpPr txBox="1"/>
          <p:nvPr/>
        </p:nvSpPr>
        <p:spPr bwMode="ltGray">
          <a:xfrm>
            <a:off x="424328" y="3520068"/>
            <a:ext cx="3354293" cy="402813"/>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000" b="1" dirty="0" smtClean="0">
                <a:solidFill>
                  <a:schemeClr val="bg2">
                    <a:lumMod val="50000"/>
                  </a:schemeClr>
                </a:solidFill>
                <a:latin typeface="Calibri" pitchFamily="34" charset="0"/>
              </a:rPr>
              <a:t>Host </a:t>
            </a:r>
            <a:r>
              <a:rPr lang="en-US" sz="2000" b="1" dirty="0">
                <a:solidFill>
                  <a:schemeClr val="bg2">
                    <a:lumMod val="50000"/>
                  </a:schemeClr>
                </a:solidFill>
                <a:latin typeface="Calibri" pitchFamily="34" charset="0"/>
              </a:rPr>
              <a:t>Intrusion Detection</a:t>
            </a:r>
            <a:endParaRPr lang="en-US" sz="2000" b="1" dirty="0" smtClean="0">
              <a:solidFill>
                <a:schemeClr val="bg2">
                  <a:lumMod val="50000"/>
                </a:schemeClr>
              </a:solidFill>
              <a:latin typeface="Calibri" pitchFamily="34" charset="0"/>
            </a:endParaRPr>
          </a:p>
        </p:txBody>
      </p:sp>
      <p:sp>
        <p:nvSpPr>
          <p:cNvPr id="17" name="Rectangle 16"/>
          <p:cNvSpPr/>
          <p:nvPr/>
        </p:nvSpPr>
        <p:spPr bwMode="auto">
          <a:xfrm>
            <a:off x="263561" y="3520068"/>
            <a:ext cx="8514679" cy="2672676"/>
          </a:xfrm>
          <a:prstGeom prst="rect">
            <a:avLst/>
          </a:prstGeom>
          <a:noFill/>
          <a:ln w="381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ru-RU" sz="2400" i="0" u="none" strike="noStrike" cap="none" normalizeH="0" baseline="0" dirty="0" err="1" smtClean="0">
              <a:ln>
                <a:noFill/>
              </a:ln>
              <a:solidFill>
                <a:schemeClr val="bg1"/>
              </a:solidFill>
              <a:effectLst/>
              <a:latin typeface="+mn-lt"/>
            </a:endParaRPr>
          </a:p>
        </p:txBody>
      </p:sp>
      <p:sp>
        <p:nvSpPr>
          <p:cNvPr id="18" name="Rectangle 17"/>
          <p:cNvSpPr/>
          <p:nvPr/>
        </p:nvSpPr>
        <p:spPr>
          <a:xfrm>
            <a:off x="699245" y="3869032"/>
            <a:ext cx="4776397" cy="2139047"/>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600"/>
              </a:spcAft>
              <a:buClrTx/>
              <a:buSzTx/>
              <a:buFont typeface="Arial" pitchFamily="34" charset="0"/>
              <a:buChar char="•"/>
              <a:tabLst/>
              <a:defRPr/>
            </a:pPr>
            <a:r>
              <a:rPr lang="en-US" sz="1800" dirty="0"/>
              <a:t>Real-time Monitoring &amp; Auditing</a:t>
            </a:r>
          </a:p>
          <a:p>
            <a:pPr marL="285750" marR="0" lvl="0" indent="-285750" defTabSz="914400" eaLnBrk="1" fontAlgn="auto" latinLnBrk="0" hangingPunct="1">
              <a:lnSpc>
                <a:spcPct val="100000"/>
              </a:lnSpc>
              <a:spcBef>
                <a:spcPts val="0"/>
              </a:spcBef>
              <a:spcAft>
                <a:spcPts val="600"/>
              </a:spcAft>
              <a:buClrTx/>
              <a:buSzTx/>
              <a:buFont typeface="Arial" pitchFamily="34" charset="0"/>
              <a:buChar char="•"/>
              <a:tabLst/>
              <a:defRPr/>
            </a:pPr>
            <a:r>
              <a:rPr lang="en-US" sz="1800" dirty="0"/>
              <a:t>Host Intrusion Detection</a:t>
            </a:r>
          </a:p>
          <a:p>
            <a:pPr marL="285750" marR="0" lvl="0" indent="-285750" defTabSz="914400" eaLnBrk="1" fontAlgn="auto" latinLnBrk="0" hangingPunct="1">
              <a:lnSpc>
                <a:spcPct val="100000"/>
              </a:lnSpc>
              <a:spcBef>
                <a:spcPts val="0"/>
              </a:spcBef>
              <a:spcAft>
                <a:spcPts val="600"/>
              </a:spcAft>
              <a:buClrTx/>
              <a:buSzTx/>
              <a:buFont typeface="Arial" pitchFamily="34" charset="0"/>
              <a:buChar char="•"/>
              <a:tabLst/>
              <a:defRPr/>
            </a:pPr>
            <a:r>
              <a:rPr lang="en-US" sz="1800" dirty="0"/>
              <a:t>File Integrity Monitoring</a:t>
            </a:r>
          </a:p>
          <a:p>
            <a:pPr marL="285750" marR="0" lvl="0" indent="-285750" defTabSz="914400" eaLnBrk="1" fontAlgn="auto" latinLnBrk="0" hangingPunct="1">
              <a:lnSpc>
                <a:spcPct val="100000"/>
              </a:lnSpc>
              <a:spcBef>
                <a:spcPts val="0"/>
              </a:spcBef>
              <a:spcAft>
                <a:spcPts val="600"/>
              </a:spcAft>
              <a:buClrTx/>
              <a:buSzTx/>
              <a:buFont typeface="Arial" pitchFamily="34" charset="0"/>
              <a:buChar char="•"/>
              <a:tabLst/>
              <a:defRPr/>
            </a:pPr>
            <a:r>
              <a:rPr lang="en-US" sz="1800" dirty="0"/>
              <a:t>Configuration Monitoring</a:t>
            </a:r>
          </a:p>
          <a:p>
            <a:pPr marL="285750" marR="0" lvl="0" indent="-285750" defTabSz="914400" eaLnBrk="1" fontAlgn="auto" latinLnBrk="0" hangingPunct="1">
              <a:lnSpc>
                <a:spcPct val="100000"/>
              </a:lnSpc>
              <a:spcBef>
                <a:spcPts val="0"/>
              </a:spcBef>
              <a:spcAft>
                <a:spcPts val="600"/>
              </a:spcAft>
              <a:buClrTx/>
              <a:buSzTx/>
              <a:buFont typeface="Arial" pitchFamily="34" charset="0"/>
              <a:buChar char="•"/>
              <a:tabLst/>
              <a:defRPr/>
            </a:pPr>
            <a:r>
              <a:rPr lang="en-US" sz="1800" dirty="0"/>
              <a:t>Track and Monitor user access</a:t>
            </a:r>
          </a:p>
          <a:p>
            <a:pPr marL="285750" marR="0" lvl="0" indent="-285750" defTabSz="914400" eaLnBrk="1" fontAlgn="auto" latinLnBrk="0" hangingPunct="1">
              <a:lnSpc>
                <a:spcPct val="100000"/>
              </a:lnSpc>
              <a:spcBef>
                <a:spcPts val="0"/>
              </a:spcBef>
              <a:spcAft>
                <a:spcPts val="600"/>
              </a:spcAft>
              <a:buClrTx/>
              <a:buSzTx/>
              <a:buFont typeface="Arial" pitchFamily="34" charset="0"/>
              <a:buChar char="•"/>
              <a:tabLst/>
              <a:defRPr/>
            </a:pPr>
            <a:r>
              <a:rPr lang="en-US" sz="1800" dirty="0"/>
              <a:t>Logging and Event Reporting</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585" y="3869031"/>
            <a:ext cx="1743777" cy="174377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5641" y="1040386"/>
            <a:ext cx="1950720" cy="1950720"/>
          </a:xfrm>
          <a:prstGeom prst="rect">
            <a:avLst/>
          </a:prstGeom>
        </p:spPr>
      </p:pic>
      <p:sp>
        <p:nvSpPr>
          <p:cNvPr id="11" name="Pentagon 10"/>
          <p:cNvSpPr/>
          <p:nvPr/>
        </p:nvSpPr>
        <p:spPr bwMode="auto">
          <a:xfrm rot="16200000">
            <a:off x="5707896" y="2959660"/>
            <a:ext cx="4803949" cy="965401"/>
          </a:xfrm>
          <a:prstGeom prst="homePlate">
            <a:avLst/>
          </a:prstGeom>
          <a:solidFill>
            <a:schemeClr val="accent2">
              <a:lumMod val="60000"/>
              <a:lumOff val="40000"/>
            </a:schemeClr>
          </a:solidFill>
          <a:ln w="381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Tx/>
              <a:buNone/>
              <a:tabLst/>
            </a:pPr>
            <a:r>
              <a:rPr lang="ru-RU" b="1" dirty="0" smtClean="0">
                <a:solidFill>
                  <a:srgbClr val="B25A0A"/>
                </a:solidFill>
                <a:latin typeface="Arial" pitchFamily="34" charset="0"/>
                <a:cs typeface="Arial" pitchFamily="34" charset="0"/>
              </a:rPr>
              <a:t>Безопаснее</a:t>
            </a:r>
            <a:endParaRPr kumimoji="0" lang="ru-RU" sz="2400" b="1" i="0" u="none" strike="noStrike" cap="none" normalizeH="0" baseline="0" dirty="0" smtClean="0">
              <a:ln>
                <a:noFill/>
              </a:ln>
              <a:solidFill>
                <a:srgbClr val="B25A0A"/>
              </a:solidFill>
              <a:effectLst/>
              <a:latin typeface="Arial" pitchFamily="34" charset="0"/>
              <a:cs typeface="Arial" pitchFamily="34" charset="0"/>
            </a:endParaRPr>
          </a:p>
        </p:txBody>
      </p:sp>
    </p:spTree>
    <p:extLst>
      <p:ext uri="{BB962C8B-B14F-4D97-AF65-F5344CB8AC3E}">
        <p14:creationId xmlns:p14="http://schemas.microsoft.com/office/powerpoint/2010/main" val="69538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182881" y="1523669"/>
            <a:ext cx="6569488" cy="390806"/>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sz="2000" b="1" dirty="0">
                <a:solidFill>
                  <a:srgbClr val="FFCC00"/>
                </a:solidFill>
                <a:latin typeface="+mn-lt"/>
              </a:rPr>
              <a:t>Prevention</a:t>
            </a:r>
          </a:p>
        </p:txBody>
      </p:sp>
      <p:sp>
        <p:nvSpPr>
          <p:cNvPr id="10" name="Rectangle 9"/>
          <p:cNvSpPr/>
          <p:nvPr/>
        </p:nvSpPr>
        <p:spPr bwMode="auto">
          <a:xfrm>
            <a:off x="182880" y="1993392"/>
            <a:ext cx="2135018" cy="4152137"/>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9" name="Rectangle 8"/>
          <p:cNvSpPr/>
          <p:nvPr/>
        </p:nvSpPr>
        <p:spPr bwMode="auto">
          <a:xfrm>
            <a:off x="182880" y="529501"/>
            <a:ext cx="2135018" cy="899160"/>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Поведенческий контроль</a:t>
            </a:r>
            <a:endParaRPr kumimoji="0" lang="en-US" sz="2000" b="1" i="0" u="none" strike="noStrike" cap="none" normalizeH="0" baseline="0" dirty="0" err="1" smtClean="0">
              <a:ln>
                <a:noFill/>
              </a:ln>
              <a:solidFill>
                <a:srgbClr val="FFCC00"/>
              </a:solidFill>
              <a:effectLst/>
              <a:latin typeface="+mn-lt"/>
            </a:endParaRPr>
          </a:p>
        </p:txBody>
      </p:sp>
      <p:sp>
        <p:nvSpPr>
          <p:cNvPr id="5" name="Content Placeholder 4"/>
          <p:cNvSpPr>
            <a:spLocks noGrp="1"/>
          </p:cNvSpPr>
          <p:nvPr>
            <p:ph idx="1"/>
          </p:nvPr>
        </p:nvSpPr>
        <p:spPr>
          <a:xfrm>
            <a:off x="182881" y="2176272"/>
            <a:ext cx="2135017" cy="3800322"/>
          </a:xfrm>
        </p:spPr>
        <p:txBody>
          <a:bodyPr>
            <a:normAutofit/>
          </a:bodyPr>
          <a:lstStyle/>
          <a:p>
            <a:r>
              <a:rPr lang="ru-RU" sz="1800" dirty="0" smtClean="0"/>
              <a:t>Ограничение приложений и ОС на основе поведения</a:t>
            </a:r>
            <a:endParaRPr lang="en-US" sz="1800" dirty="0" smtClean="0"/>
          </a:p>
          <a:p>
            <a:r>
              <a:rPr lang="en-US" sz="1800" dirty="0" smtClean="0"/>
              <a:t> </a:t>
            </a:r>
            <a:r>
              <a:rPr lang="ru-RU" sz="1800" dirty="0" smtClean="0"/>
              <a:t>Защита от переполнения буфера</a:t>
            </a:r>
            <a:endParaRPr lang="en-US" sz="1800" dirty="0" smtClean="0"/>
          </a:p>
          <a:p>
            <a:r>
              <a:rPr lang="ru-RU" sz="1800" dirty="0" smtClean="0"/>
              <a:t>Белые списки</a:t>
            </a:r>
            <a:endParaRPr lang="en-US" sz="1800" dirty="0" smtClean="0"/>
          </a:p>
          <a:p>
            <a:r>
              <a:rPr lang="ru-RU" sz="1800" dirty="0" smtClean="0"/>
              <a:t>Защита от атак нулевого дня</a:t>
            </a:r>
            <a:endParaRPr lang="en-US" sz="1800" dirty="0" smtClean="0"/>
          </a:p>
          <a:p>
            <a:r>
              <a:rPr lang="ru-RU" sz="1800" dirty="0" smtClean="0"/>
              <a:t>Защита от </a:t>
            </a:r>
            <a:r>
              <a:rPr lang="ru-RU" sz="1800" dirty="0" err="1" smtClean="0"/>
              <a:t>эксплойтов</a:t>
            </a:r>
            <a:endParaRPr lang="en-US" sz="1800" dirty="0"/>
          </a:p>
        </p:txBody>
      </p:sp>
      <p:sp>
        <p:nvSpPr>
          <p:cNvPr id="12" name="TextBox 11"/>
          <p:cNvSpPr txBox="1"/>
          <p:nvPr/>
        </p:nvSpPr>
        <p:spPr bwMode="ltGray">
          <a:xfrm>
            <a:off x="4856480" y="451104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smtClean="0">
              <a:solidFill>
                <a:schemeClr val="bg2">
                  <a:lumMod val="50000"/>
                </a:schemeClr>
              </a:solidFill>
              <a:latin typeface="Calibri" pitchFamily="34" charset="0"/>
            </a:endParaRPr>
          </a:p>
        </p:txBody>
      </p:sp>
      <p:sp>
        <p:nvSpPr>
          <p:cNvPr id="15" name="Rectangle 14"/>
          <p:cNvSpPr/>
          <p:nvPr/>
        </p:nvSpPr>
        <p:spPr bwMode="auto">
          <a:xfrm>
            <a:off x="2456594" y="1993391"/>
            <a:ext cx="2113280" cy="4162859"/>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lnSpc>
                <a:spcPct val="90000"/>
              </a:lnSpc>
            </a:pPr>
            <a:r>
              <a:rPr lang="en-US" dirty="0">
                <a:solidFill>
                  <a:schemeClr val="bg1"/>
                </a:solidFill>
                <a:latin typeface="+mn-lt"/>
              </a:rPr>
              <a:t>Re</a:t>
            </a:r>
          </a:p>
        </p:txBody>
      </p:sp>
      <p:sp>
        <p:nvSpPr>
          <p:cNvPr id="17" name="Content Placeholder 4"/>
          <p:cNvSpPr>
            <a:spLocks noGrp="1"/>
          </p:cNvSpPr>
          <p:nvPr>
            <p:ph idx="1"/>
          </p:nvPr>
        </p:nvSpPr>
        <p:spPr>
          <a:xfrm>
            <a:off x="2456594" y="2176272"/>
            <a:ext cx="2113280" cy="4087368"/>
          </a:xfrm>
        </p:spPr>
        <p:txBody>
          <a:bodyPr>
            <a:normAutofit/>
          </a:bodyPr>
          <a:lstStyle/>
          <a:p>
            <a:r>
              <a:rPr lang="ru-RU" sz="1800" dirty="0" smtClean="0"/>
              <a:t>Контроль файлов настроек</a:t>
            </a:r>
            <a:endParaRPr lang="en-US" sz="1800" dirty="0" smtClean="0"/>
          </a:p>
          <a:p>
            <a:r>
              <a:rPr lang="ru-RU" sz="1800" dirty="0" smtClean="0"/>
              <a:t>Применение политик безопасности</a:t>
            </a:r>
            <a:endParaRPr lang="en-US" sz="1800" dirty="0" smtClean="0"/>
          </a:p>
          <a:p>
            <a:r>
              <a:rPr lang="ru-RU" sz="1800" dirty="0" smtClean="0"/>
              <a:t>Понижение прав пользователей</a:t>
            </a:r>
            <a:endParaRPr lang="en-US" sz="1800" dirty="0" smtClean="0"/>
          </a:p>
          <a:p>
            <a:r>
              <a:rPr lang="ru-RU" sz="1800" dirty="0" smtClean="0"/>
              <a:t>Ограничение внешних носителей</a:t>
            </a:r>
            <a:endParaRPr lang="en-US" sz="1800" dirty="0" smtClean="0"/>
          </a:p>
          <a:p>
            <a:r>
              <a:rPr lang="ru-RU" sz="1800" dirty="0" smtClean="0"/>
              <a:t>Защита </a:t>
            </a:r>
            <a:r>
              <a:rPr lang="en-US" sz="1800" dirty="0" err="1" smtClean="0"/>
              <a:t>vSphere</a:t>
            </a:r>
            <a:endParaRPr lang="en-US" sz="1800" dirty="0"/>
          </a:p>
        </p:txBody>
      </p:sp>
      <p:sp>
        <p:nvSpPr>
          <p:cNvPr id="19" name="Rectangle 18"/>
          <p:cNvSpPr/>
          <p:nvPr/>
        </p:nvSpPr>
        <p:spPr bwMode="auto">
          <a:xfrm>
            <a:off x="4691793" y="1993392"/>
            <a:ext cx="2060575" cy="4152137"/>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lnSpc>
                <a:spcPct val="90000"/>
              </a:lnSpc>
            </a:pPr>
            <a:endParaRPr lang="en-US" dirty="0" err="1">
              <a:solidFill>
                <a:schemeClr val="bg1"/>
              </a:solidFill>
              <a:latin typeface="+mn-lt"/>
            </a:endParaRPr>
          </a:p>
        </p:txBody>
      </p:sp>
      <p:sp>
        <p:nvSpPr>
          <p:cNvPr id="21" name="Content Placeholder 4"/>
          <p:cNvSpPr>
            <a:spLocks noGrp="1"/>
          </p:cNvSpPr>
          <p:nvPr>
            <p:ph idx="1"/>
          </p:nvPr>
        </p:nvSpPr>
        <p:spPr>
          <a:xfrm>
            <a:off x="4735609" y="2176272"/>
            <a:ext cx="2016760" cy="3551894"/>
          </a:xfrm>
        </p:spPr>
        <p:txBody>
          <a:bodyPr>
            <a:normAutofit/>
          </a:bodyPr>
          <a:lstStyle/>
          <a:p>
            <a:r>
              <a:rPr lang="ru-RU" sz="1800" dirty="0" smtClean="0"/>
              <a:t>Ограничение доступа приложений в сеть</a:t>
            </a:r>
            <a:endParaRPr lang="en-US" sz="1800" dirty="0" smtClean="0"/>
          </a:p>
          <a:p>
            <a:r>
              <a:rPr lang="ru-RU" sz="1800" dirty="0" smtClean="0"/>
              <a:t>Ограничение исходящего и входящего трафика</a:t>
            </a:r>
            <a:endParaRPr lang="en-US" sz="1800" dirty="0" smtClean="0"/>
          </a:p>
          <a:p>
            <a:r>
              <a:rPr lang="ru-RU" sz="1800" dirty="0" smtClean="0"/>
              <a:t>Блокировка </a:t>
            </a:r>
            <a:r>
              <a:rPr lang="ru-RU" sz="1800" dirty="0" err="1" smtClean="0"/>
              <a:t>бекдоров</a:t>
            </a:r>
            <a:r>
              <a:rPr lang="ru-RU" sz="1800" dirty="0" smtClean="0"/>
              <a:t> </a:t>
            </a:r>
            <a:r>
              <a:rPr lang="en-US" sz="1800" dirty="0" smtClean="0"/>
              <a:t>(</a:t>
            </a:r>
            <a:r>
              <a:rPr lang="ru-RU" sz="1800" dirty="0" smtClean="0"/>
              <a:t>блокировка портов</a:t>
            </a:r>
            <a:r>
              <a:rPr lang="en-US" sz="1800" dirty="0" smtClean="0"/>
              <a:t>)</a:t>
            </a:r>
          </a:p>
        </p:txBody>
      </p:sp>
      <p:sp>
        <p:nvSpPr>
          <p:cNvPr id="25" name="Content Placeholder 4"/>
          <p:cNvSpPr>
            <a:spLocks noGrp="1"/>
          </p:cNvSpPr>
          <p:nvPr>
            <p:ph idx="1"/>
          </p:nvPr>
        </p:nvSpPr>
        <p:spPr>
          <a:xfrm>
            <a:off x="6888869" y="1993392"/>
            <a:ext cx="2060575" cy="4162858"/>
          </a:xfrm>
        </p:spPr>
        <p:txBody>
          <a:bodyPr>
            <a:normAutofit fontScale="92500"/>
          </a:bodyPr>
          <a:lstStyle/>
          <a:p>
            <a:r>
              <a:rPr lang="ru-RU" sz="1800" dirty="0" smtClean="0"/>
              <a:t>Мониторинг логов и событий безопасности</a:t>
            </a:r>
            <a:r>
              <a:rPr lang="en-US" sz="1800" dirty="0" smtClean="0"/>
              <a:t> </a:t>
            </a:r>
          </a:p>
          <a:p>
            <a:r>
              <a:rPr lang="ru-RU" sz="1800" dirty="0" smtClean="0"/>
              <a:t>Объединение логов и передача для хранения и отчетности</a:t>
            </a:r>
            <a:endParaRPr lang="en-US" sz="1800" dirty="0" smtClean="0"/>
          </a:p>
          <a:p>
            <a:r>
              <a:rPr lang="ru-RU" sz="1800" dirty="0" smtClean="0"/>
              <a:t>Мониторинг целостности файлов в режиме реального времени</a:t>
            </a:r>
            <a:endParaRPr lang="en-US" sz="1800" dirty="0" smtClean="0"/>
          </a:p>
          <a:p>
            <a:r>
              <a:rPr lang="ru-RU" sz="1800" dirty="0" smtClean="0"/>
              <a:t>Настройка действий по событиям</a:t>
            </a:r>
            <a:endParaRPr lang="en-US" sz="1800" dirty="0"/>
          </a:p>
        </p:txBody>
      </p:sp>
      <p:sp>
        <p:nvSpPr>
          <p:cNvPr id="41" name="Title 1"/>
          <p:cNvSpPr>
            <a:spLocks noGrp="1"/>
          </p:cNvSpPr>
          <p:nvPr>
            <p:ph type="title"/>
          </p:nvPr>
        </p:nvSpPr>
        <p:spPr>
          <a:xfrm>
            <a:off x="182880" y="142875"/>
            <a:ext cx="8489633" cy="365125"/>
          </a:xfrm>
        </p:spPr>
        <p:txBody>
          <a:bodyPr/>
          <a:lstStyle/>
          <a:p>
            <a:r>
              <a:rPr lang="ru-RU" dirty="0" smtClean="0"/>
              <a:t>Основные компоненты </a:t>
            </a:r>
            <a:r>
              <a:rPr lang="en-US" dirty="0" smtClean="0"/>
              <a:t>SCSP</a:t>
            </a:r>
            <a:endParaRPr lang="en-IE" dirty="0"/>
          </a:p>
        </p:txBody>
      </p:sp>
      <p:sp>
        <p:nvSpPr>
          <p:cNvPr id="29" name="Rectangle 28"/>
          <p:cNvSpPr/>
          <p:nvPr/>
        </p:nvSpPr>
        <p:spPr bwMode="auto">
          <a:xfrm>
            <a:off x="2434856" y="540842"/>
            <a:ext cx="2135018" cy="899160"/>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Контроль  системы</a:t>
            </a:r>
            <a:endParaRPr kumimoji="0" lang="en-US" sz="2000" b="1" i="0" u="none" strike="noStrike" cap="none" normalizeH="0" baseline="0" dirty="0" err="1" smtClean="0">
              <a:ln>
                <a:noFill/>
              </a:ln>
              <a:solidFill>
                <a:srgbClr val="FFCC00"/>
              </a:solidFill>
              <a:effectLst/>
              <a:latin typeface="+mn-lt"/>
            </a:endParaRPr>
          </a:p>
        </p:txBody>
      </p:sp>
      <p:sp>
        <p:nvSpPr>
          <p:cNvPr id="42" name="Rectangle 41"/>
          <p:cNvSpPr/>
          <p:nvPr/>
        </p:nvSpPr>
        <p:spPr bwMode="auto">
          <a:xfrm>
            <a:off x="4691793" y="532513"/>
            <a:ext cx="2060575" cy="899160"/>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Сетевая защита</a:t>
            </a:r>
            <a:endParaRPr kumimoji="0" lang="en-US" sz="2000" b="1" i="0" u="none" strike="noStrike" cap="none" normalizeH="0" baseline="0" dirty="0" err="1" smtClean="0">
              <a:ln>
                <a:noFill/>
              </a:ln>
              <a:solidFill>
                <a:srgbClr val="FFCC00"/>
              </a:solidFill>
              <a:effectLst/>
              <a:latin typeface="+mn-lt"/>
            </a:endParaRPr>
          </a:p>
        </p:txBody>
      </p:sp>
      <p:sp>
        <p:nvSpPr>
          <p:cNvPr id="43" name="Rectangle 42"/>
          <p:cNvSpPr/>
          <p:nvPr/>
        </p:nvSpPr>
        <p:spPr bwMode="auto">
          <a:xfrm>
            <a:off x="6888869" y="533041"/>
            <a:ext cx="2060575" cy="899160"/>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Аудит</a:t>
            </a:r>
            <a:br>
              <a:rPr lang="ru-RU" sz="2000" b="1" dirty="0" smtClean="0">
                <a:solidFill>
                  <a:srgbClr val="FFCC00"/>
                </a:solidFill>
                <a:latin typeface="+mn-lt"/>
              </a:rPr>
            </a:br>
            <a:r>
              <a:rPr lang="ru-RU" sz="2000" b="1" dirty="0" smtClean="0">
                <a:solidFill>
                  <a:srgbClr val="FFCC00"/>
                </a:solidFill>
                <a:latin typeface="+mn-lt"/>
              </a:rPr>
              <a:t>Оповещения</a:t>
            </a:r>
            <a:endParaRPr kumimoji="0" lang="en-US" sz="2000" b="1" i="0" u="none" strike="noStrike" cap="none" normalizeH="0" baseline="0" dirty="0" err="1" smtClean="0">
              <a:ln>
                <a:noFill/>
              </a:ln>
              <a:solidFill>
                <a:srgbClr val="FFCC00"/>
              </a:solidFill>
              <a:effectLst/>
              <a:latin typeface="+mn-lt"/>
            </a:endParaRPr>
          </a:p>
        </p:txBody>
      </p:sp>
      <p:sp>
        <p:nvSpPr>
          <p:cNvPr id="44" name="Rectangle 43"/>
          <p:cNvSpPr/>
          <p:nvPr/>
        </p:nvSpPr>
        <p:spPr bwMode="auto">
          <a:xfrm>
            <a:off x="6888869" y="1523669"/>
            <a:ext cx="2060575" cy="390806"/>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sz="2000" b="1" dirty="0" smtClean="0">
                <a:solidFill>
                  <a:srgbClr val="FFCC00"/>
                </a:solidFill>
                <a:latin typeface="+mn-lt"/>
              </a:rPr>
              <a:t>Detection</a:t>
            </a:r>
            <a:endParaRPr lang="en-US" sz="2000" b="1" dirty="0">
              <a:solidFill>
                <a:srgbClr val="FFCC00"/>
              </a:solidFill>
              <a:latin typeface="+mn-lt"/>
            </a:endParaRPr>
          </a:p>
        </p:txBody>
      </p:sp>
      <p:sp>
        <p:nvSpPr>
          <p:cNvPr id="45" name="Rectangle 44"/>
          <p:cNvSpPr/>
          <p:nvPr/>
        </p:nvSpPr>
        <p:spPr bwMode="auto">
          <a:xfrm>
            <a:off x="6888869" y="1993392"/>
            <a:ext cx="2060575" cy="4152137"/>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lnSpc>
                <a:spcPct val="90000"/>
              </a:lnSpc>
            </a:pPr>
            <a:endParaRPr lang="en-US" dirty="0" err="1">
              <a:solidFill>
                <a:schemeClr val="bg1"/>
              </a:solidFill>
              <a:latin typeface="+mn-lt"/>
            </a:endParaRPr>
          </a:p>
        </p:txBody>
      </p:sp>
    </p:spTree>
    <p:extLst>
      <p:ext uri="{BB962C8B-B14F-4D97-AF65-F5344CB8AC3E}">
        <p14:creationId xmlns:p14="http://schemas.microsoft.com/office/powerpoint/2010/main" val="915669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182881" y="1523669"/>
            <a:ext cx="6569488" cy="390806"/>
          </a:xfrm>
          <a:prstGeom prst="rect">
            <a:avLst/>
          </a:prstGeom>
          <a:solidFill>
            <a:schemeClr val="accent2">
              <a:lumMod val="60000"/>
              <a:lumOff val="40000"/>
              <a:alpha val="30000"/>
            </a:schemeClr>
          </a:solid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sz="2000" b="1" dirty="0">
                <a:solidFill>
                  <a:srgbClr val="FFCC00"/>
                </a:solidFill>
                <a:latin typeface="+mn-lt"/>
              </a:rPr>
              <a:t>Prevention</a:t>
            </a:r>
          </a:p>
        </p:txBody>
      </p:sp>
      <p:sp>
        <p:nvSpPr>
          <p:cNvPr id="10" name="Rectangle 9"/>
          <p:cNvSpPr/>
          <p:nvPr/>
        </p:nvSpPr>
        <p:spPr bwMode="auto">
          <a:xfrm>
            <a:off x="182880" y="1993392"/>
            <a:ext cx="2135018" cy="4152137"/>
          </a:xfrm>
          <a:prstGeom prst="rect">
            <a:avLst/>
          </a:prstGeom>
          <a:solidFill>
            <a:schemeClr val="accent2">
              <a:lumMod val="60000"/>
              <a:lumOff val="40000"/>
              <a:alpha val="50000"/>
            </a:schemeClr>
          </a:solid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9" name="Rectangle 8"/>
          <p:cNvSpPr/>
          <p:nvPr/>
        </p:nvSpPr>
        <p:spPr bwMode="auto">
          <a:xfrm>
            <a:off x="182880" y="529501"/>
            <a:ext cx="2135018" cy="899160"/>
          </a:xfrm>
          <a:prstGeom prst="rect">
            <a:avLst/>
          </a:prstGeom>
          <a:solidFill>
            <a:schemeClr val="accent2">
              <a:lumMod val="60000"/>
              <a:lumOff val="40000"/>
              <a:alpha val="30000"/>
            </a:schemeClr>
          </a:solid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Поведенческий контроль</a:t>
            </a:r>
            <a:endParaRPr kumimoji="0" lang="en-US" sz="2000" b="1" i="0" u="none" strike="noStrike" cap="none" normalizeH="0" baseline="0" dirty="0" err="1" smtClean="0">
              <a:ln>
                <a:noFill/>
              </a:ln>
              <a:solidFill>
                <a:srgbClr val="FFCC00"/>
              </a:solidFill>
              <a:effectLst/>
              <a:latin typeface="+mn-lt"/>
            </a:endParaRPr>
          </a:p>
        </p:txBody>
      </p:sp>
      <p:sp>
        <p:nvSpPr>
          <p:cNvPr id="5" name="Content Placeholder 4"/>
          <p:cNvSpPr>
            <a:spLocks noGrp="1"/>
          </p:cNvSpPr>
          <p:nvPr>
            <p:ph idx="1"/>
          </p:nvPr>
        </p:nvSpPr>
        <p:spPr>
          <a:xfrm>
            <a:off x="182881" y="2176272"/>
            <a:ext cx="2135017" cy="3800322"/>
          </a:xfrm>
        </p:spPr>
        <p:txBody>
          <a:bodyPr>
            <a:normAutofit/>
          </a:bodyPr>
          <a:lstStyle/>
          <a:p>
            <a:r>
              <a:rPr lang="ru-RU" sz="1800" dirty="0" smtClean="0"/>
              <a:t>Ограничение приложений и ОС на основе поведения</a:t>
            </a:r>
            <a:endParaRPr lang="en-US" sz="1800" dirty="0" smtClean="0"/>
          </a:p>
          <a:p>
            <a:r>
              <a:rPr lang="en-US" sz="1800" dirty="0" smtClean="0"/>
              <a:t> </a:t>
            </a:r>
            <a:r>
              <a:rPr lang="ru-RU" sz="1800" dirty="0" smtClean="0"/>
              <a:t>Защита от переполнения буфера</a:t>
            </a:r>
            <a:endParaRPr lang="en-US" sz="1800" dirty="0" smtClean="0"/>
          </a:p>
          <a:p>
            <a:r>
              <a:rPr lang="ru-RU" sz="1800" dirty="0" smtClean="0"/>
              <a:t>Белые списки</a:t>
            </a:r>
            <a:endParaRPr lang="en-US" sz="1800" dirty="0" smtClean="0"/>
          </a:p>
          <a:p>
            <a:r>
              <a:rPr lang="ru-RU" sz="1800" dirty="0" smtClean="0"/>
              <a:t>Защита от атак нулевого дня</a:t>
            </a:r>
            <a:endParaRPr lang="en-US" sz="1800" dirty="0" smtClean="0"/>
          </a:p>
          <a:p>
            <a:r>
              <a:rPr lang="ru-RU" sz="1800" dirty="0" smtClean="0"/>
              <a:t>Защита от </a:t>
            </a:r>
            <a:r>
              <a:rPr lang="ru-RU" sz="1800" dirty="0" err="1" smtClean="0"/>
              <a:t>эксплойтов</a:t>
            </a:r>
            <a:endParaRPr lang="en-US" sz="1800" dirty="0"/>
          </a:p>
        </p:txBody>
      </p:sp>
      <p:sp>
        <p:nvSpPr>
          <p:cNvPr id="12" name="TextBox 11"/>
          <p:cNvSpPr txBox="1"/>
          <p:nvPr/>
        </p:nvSpPr>
        <p:spPr bwMode="ltGray">
          <a:xfrm>
            <a:off x="4856480" y="451104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smtClean="0">
              <a:solidFill>
                <a:schemeClr val="bg2">
                  <a:lumMod val="50000"/>
                </a:schemeClr>
              </a:solidFill>
              <a:latin typeface="Calibri" pitchFamily="34" charset="0"/>
            </a:endParaRPr>
          </a:p>
        </p:txBody>
      </p:sp>
      <p:sp>
        <p:nvSpPr>
          <p:cNvPr id="15" name="Rectangle 14"/>
          <p:cNvSpPr/>
          <p:nvPr/>
        </p:nvSpPr>
        <p:spPr bwMode="auto">
          <a:xfrm>
            <a:off x="2456594" y="1993391"/>
            <a:ext cx="2113280" cy="4162859"/>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lnSpc>
                <a:spcPct val="90000"/>
              </a:lnSpc>
            </a:pPr>
            <a:r>
              <a:rPr lang="en-US" dirty="0">
                <a:solidFill>
                  <a:schemeClr val="bg1"/>
                </a:solidFill>
                <a:latin typeface="+mn-lt"/>
              </a:rPr>
              <a:t>Re</a:t>
            </a:r>
          </a:p>
        </p:txBody>
      </p:sp>
      <p:sp>
        <p:nvSpPr>
          <p:cNvPr id="17" name="Content Placeholder 4"/>
          <p:cNvSpPr>
            <a:spLocks noGrp="1"/>
          </p:cNvSpPr>
          <p:nvPr>
            <p:ph idx="1"/>
          </p:nvPr>
        </p:nvSpPr>
        <p:spPr>
          <a:xfrm>
            <a:off x="2456594" y="2176272"/>
            <a:ext cx="2113280" cy="4087368"/>
          </a:xfrm>
        </p:spPr>
        <p:txBody>
          <a:bodyPr>
            <a:normAutofit/>
          </a:bodyPr>
          <a:lstStyle/>
          <a:p>
            <a:r>
              <a:rPr lang="ru-RU" sz="1800" dirty="0" smtClean="0"/>
              <a:t>Контроль файлов настроек</a:t>
            </a:r>
            <a:endParaRPr lang="en-US" sz="1800" dirty="0" smtClean="0"/>
          </a:p>
          <a:p>
            <a:r>
              <a:rPr lang="ru-RU" sz="1800" dirty="0" smtClean="0"/>
              <a:t>Применение политик безопасности</a:t>
            </a:r>
            <a:endParaRPr lang="en-US" sz="1800" dirty="0" smtClean="0"/>
          </a:p>
          <a:p>
            <a:r>
              <a:rPr lang="ru-RU" sz="1800" dirty="0" smtClean="0"/>
              <a:t>Понижение прав пользователей</a:t>
            </a:r>
            <a:endParaRPr lang="en-US" sz="1800" dirty="0" smtClean="0"/>
          </a:p>
          <a:p>
            <a:r>
              <a:rPr lang="ru-RU" sz="1800" dirty="0" smtClean="0"/>
              <a:t>Ограничение внешних носителей</a:t>
            </a:r>
            <a:endParaRPr lang="en-US" sz="1800" dirty="0" smtClean="0"/>
          </a:p>
          <a:p>
            <a:r>
              <a:rPr lang="ru-RU" sz="1800" dirty="0" smtClean="0"/>
              <a:t>Защита </a:t>
            </a:r>
            <a:r>
              <a:rPr lang="en-US" sz="1800" dirty="0" err="1" smtClean="0"/>
              <a:t>vSphere</a:t>
            </a:r>
            <a:endParaRPr lang="en-US" sz="1800" dirty="0"/>
          </a:p>
        </p:txBody>
      </p:sp>
      <p:sp>
        <p:nvSpPr>
          <p:cNvPr id="19" name="Rectangle 18"/>
          <p:cNvSpPr/>
          <p:nvPr/>
        </p:nvSpPr>
        <p:spPr bwMode="auto">
          <a:xfrm>
            <a:off x="4691793" y="1993392"/>
            <a:ext cx="2060575" cy="4152137"/>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lnSpc>
                <a:spcPct val="90000"/>
              </a:lnSpc>
            </a:pPr>
            <a:endParaRPr lang="en-US" dirty="0" err="1">
              <a:solidFill>
                <a:schemeClr val="bg1"/>
              </a:solidFill>
              <a:latin typeface="+mn-lt"/>
            </a:endParaRPr>
          </a:p>
        </p:txBody>
      </p:sp>
      <p:sp>
        <p:nvSpPr>
          <p:cNvPr id="21" name="Content Placeholder 4"/>
          <p:cNvSpPr>
            <a:spLocks noGrp="1"/>
          </p:cNvSpPr>
          <p:nvPr>
            <p:ph idx="1"/>
          </p:nvPr>
        </p:nvSpPr>
        <p:spPr>
          <a:xfrm>
            <a:off x="4735609" y="2176272"/>
            <a:ext cx="2016760" cy="3551894"/>
          </a:xfrm>
        </p:spPr>
        <p:txBody>
          <a:bodyPr>
            <a:normAutofit/>
          </a:bodyPr>
          <a:lstStyle/>
          <a:p>
            <a:r>
              <a:rPr lang="ru-RU" sz="1800" dirty="0" smtClean="0"/>
              <a:t>Ограничение доступа приложений в сеть</a:t>
            </a:r>
            <a:endParaRPr lang="en-US" sz="1800" dirty="0" smtClean="0"/>
          </a:p>
          <a:p>
            <a:r>
              <a:rPr lang="ru-RU" sz="1800" dirty="0" smtClean="0"/>
              <a:t>Ограничение исходящего и входящего трафика</a:t>
            </a:r>
            <a:endParaRPr lang="en-US" sz="1800" dirty="0" smtClean="0"/>
          </a:p>
          <a:p>
            <a:r>
              <a:rPr lang="ru-RU" sz="1800" dirty="0" smtClean="0"/>
              <a:t>Блокировка </a:t>
            </a:r>
            <a:r>
              <a:rPr lang="ru-RU" sz="1800" dirty="0" err="1" smtClean="0"/>
              <a:t>бекдоров</a:t>
            </a:r>
            <a:r>
              <a:rPr lang="ru-RU" sz="1800" dirty="0" smtClean="0"/>
              <a:t> </a:t>
            </a:r>
            <a:r>
              <a:rPr lang="en-US" sz="1800" dirty="0" smtClean="0"/>
              <a:t>(</a:t>
            </a:r>
            <a:r>
              <a:rPr lang="ru-RU" sz="1800" dirty="0" smtClean="0"/>
              <a:t>блокировка портов</a:t>
            </a:r>
            <a:r>
              <a:rPr lang="en-US" sz="1800" dirty="0" smtClean="0"/>
              <a:t>)</a:t>
            </a:r>
          </a:p>
        </p:txBody>
      </p:sp>
      <p:sp>
        <p:nvSpPr>
          <p:cNvPr id="25" name="Content Placeholder 4"/>
          <p:cNvSpPr>
            <a:spLocks noGrp="1"/>
          </p:cNvSpPr>
          <p:nvPr>
            <p:ph idx="1"/>
          </p:nvPr>
        </p:nvSpPr>
        <p:spPr>
          <a:xfrm>
            <a:off x="6888869" y="1993392"/>
            <a:ext cx="2060575" cy="4162858"/>
          </a:xfrm>
        </p:spPr>
        <p:txBody>
          <a:bodyPr>
            <a:normAutofit fontScale="92500"/>
          </a:bodyPr>
          <a:lstStyle/>
          <a:p>
            <a:r>
              <a:rPr lang="ru-RU" sz="1800" dirty="0" smtClean="0"/>
              <a:t>Мониторинг логов и событий безопасности</a:t>
            </a:r>
            <a:r>
              <a:rPr lang="en-US" sz="1800" dirty="0" smtClean="0"/>
              <a:t> </a:t>
            </a:r>
          </a:p>
          <a:p>
            <a:r>
              <a:rPr lang="ru-RU" sz="1800" dirty="0" smtClean="0"/>
              <a:t>Объединение логов и передача для хранения и отчетности</a:t>
            </a:r>
            <a:endParaRPr lang="en-US" sz="1800" dirty="0" smtClean="0"/>
          </a:p>
          <a:p>
            <a:r>
              <a:rPr lang="ru-RU" sz="1800" dirty="0" smtClean="0"/>
              <a:t>Мониторинг целостности файлов в режиме реального времени</a:t>
            </a:r>
            <a:endParaRPr lang="en-US" sz="1800" dirty="0" smtClean="0"/>
          </a:p>
          <a:p>
            <a:r>
              <a:rPr lang="ru-RU" sz="1800" dirty="0" smtClean="0"/>
              <a:t>Настройка действий по событиям</a:t>
            </a:r>
            <a:endParaRPr lang="en-US" sz="1800" dirty="0"/>
          </a:p>
        </p:txBody>
      </p:sp>
      <p:sp>
        <p:nvSpPr>
          <p:cNvPr id="41" name="Title 1"/>
          <p:cNvSpPr>
            <a:spLocks noGrp="1"/>
          </p:cNvSpPr>
          <p:nvPr>
            <p:ph type="title"/>
          </p:nvPr>
        </p:nvSpPr>
        <p:spPr>
          <a:xfrm>
            <a:off x="182880" y="142875"/>
            <a:ext cx="8489633" cy="365125"/>
          </a:xfrm>
        </p:spPr>
        <p:txBody>
          <a:bodyPr/>
          <a:lstStyle/>
          <a:p>
            <a:r>
              <a:rPr lang="ru-RU" dirty="0" smtClean="0"/>
              <a:t>Основные компоненты </a:t>
            </a:r>
            <a:r>
              <a:rPr lang="en-US" dirty="0" smtClean="0"/>
              <a:t>SCSP</a:t>
            </a:r>
            <a:endParaRPr lang="en-IE" dirty="0"/>
          </a:p>
        </p:txBody>
      </p:sp>
      <p:sp>
        <p:nvSpPr>
          <p:cNvPr id="29" name="Rectangle 28"/>
          <p:cNvSpPr/>
          <p:nvPr/>
        </p:nvSpPr>
        <p:spPr bwMode="auto">
          <a:xfrm>
            <a:off x="2434856" y="540842"/>
            <a:ext cx="2135018" cy="899160"/>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Контроль  системы</a:t>
            </a:r>
            <a:endParaRPr kumimoji="0" lang="en-US" sz="2000" b="1" i="0" u="none" strike="noStrike" cap="none" normalizeH="0" baseline="0" dirty="0" err="1" smtClean="0">
              <a:ln>
                <a:noFill/>
              </a:ln>
              <a:solidFill>
                <a:srgbClr val="FFCC00"/>
              </a:solidFill>
              <a:effectLst/>
              <a:latin typeface="+mn-lt"/>
            </a:endParaRPr>
          </a:p>
        </p:txBody>
      </p:sp>
      <p:sp>
        <p:nvSpPr>
          <p:cNvPr id="42" name="Rectangle 41"/>
          <p:cNvSpPr/>
          <p:nvPr/>
        </p:nvSpPr>
        <p:spPr bwMode="auto">
          <a:xfrm>
            <a:off x="4691793" y="532513"/>
            <a:ext cx="2060575" cy="899160"/>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Сетевая защита</a:t>
            </a:r>
            <a:endParaRPr kumimoji="0" lang="en-US" sz="2000" b="1" i="0" u="none" strike="noStrike" cap="none" normalizeH="0" baseline="0" dirty="0" err="1" smtClean="0">
              <a:ln>
                <a:noFill/>
              </a:ln>
              <a:solidFill>
                <a:srgbClr val="FFCC00"/>
              </a:solidFill>
              <a:effectLst/>
              <a:latin typeface="+mn-lt"/>
            </a:endParaRPr>
          </a:p>
        </p:txBody>
      </p:sp>
      <p:sp>
        <p:nvSpPr>
          <p:cNvPr id="43" name="Rectangle 42"/>
          <p:cNvSpPr/>
          <p:nvPr/>
        </p:nvSpPr>
        <p:spPr bwMode="auto">
          <a:xfrm>
            <a:off x="6888869" y="533041"/>
            <a:ext cx="2060575" cy="899160"/>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ru-RU" sz="2000" b="1" dirty="0" smtClean="0">
                <a:solidFill>
                  <a:srgbClr val="FFCC00"/>
                </a:solidFill>
                <a:latin typeface="+mn-lt"/>
              </a:rPr>
              <a:t>Аудит</a:t>
            </a:r>
            <a:br>
              <a:rPr lang="ru-RU" sz="2000" b="1" dirty="0" smtClean="0">
                <a:solidFill>
                  <a:srgbClr val="FFCC00"/>
                </a:solidFill>
                <a:latin typeface="+mn-lt"/>
              </a:rPr>
            </a:br>
            <a:r>
              <a:rPr lang="ru-RU" sz="2000" b="1" dirty="0" smtClean="0">
                <a:solidFill>
                  <a:srgbClr val="FFCC00"/>
                </a:solidFill>
                <a:latin typeface="+mn-lt"/>
              </a:rPr>
              <a:t>Оповещения</a:t>
            </a:r>
            <a:endParaRPr kumimoji="0" lang="en-US" sz="2000" b="1" i="0" u="none" strike="noStrike" cap="none" normalizeH="0" baseline="0" dirty="0" err="1" smtClean="0">
              <a:ln>
                <a:noFill/>
              </a:ln>
              <a:solidFill>
                <a:srgbClr val="FFCC00"/>
              </a:solidFill>
              <a:effectLst/>
              <a:latin typeface="+mn-lt"/>
            </a:endParaRPr>
          </a:p>
        </p:txBody>
      </p:sp>
      <p:sp>
        <p:nvSpPr>
          <p:cNvPr id="44" name="Rectangle 43"/>
          <p:cNvSpPr/>
          <p:nvPr/>
        </p:nvSpPr>
        <p:spPr bwMode="auto">
          <a:xfrm>
            <a:off x="6888869" y="1523669"/>
            <a:ext cx="2060575" cy="390806"/>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US" sz="2000" b="1" dirty="0" smtClean="0">
                <a:solidFill>
                  <a:srgbClr val="FFCC00"/>
                </a:solidFill>
                <a:latin typeface="+mn-lt"/>
              </a:rPr>
              <a:t>Detection</a:t>
            </a:r>
            <a:endParaRPr lang="en-US" sz="2000" b="1" dirty="0">
              <a:solidFill>
                <a:srgbClr val="FFCC00"/>
              </a:solidFill>
              <a:latin typeface="+mn-lt"/>
            </a:endParaRPr>
          </a:p>
        </p:txBody>
      </p:sp>
      <p:sp>
        <p:nvSpPr>
          <p:cNvPr id="45" name="Rectangle 44"/>
          <p:cNvSpPr/>
          <p:nvPr/>
        </p:nvSpPr>
        <p:spPr bwMode="auto">
          <a:xfrm>
            <a:off x="6888869" y="1993392"/>
            <a:ext cx="2060575" cy="4152137"/>
          </a:xfrm>
          <a:prstGeom prst="rect">
            <a:avLst/>
          </a:prstGeom>
          <a:noFill/>
          <a:ln w="50800" cap="flat" cmpd="sng" algn="ctr">
            <a:solidFill>
              <a:srgbClr val="FFCC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lnSpc>
                <a:spcPct val="90000"/>
              </a:lnSpc>
            </a:pPr>
            <a:endParaRPr lang="en-US" dirty="0" err="1">
              <a:solidFill>
                <a:schemeClr val="bg1"/>
              </a:solidFill>
              <a:latin typeface="+mn-lt"/>
            </a:endParaRPr>
          </a:p>
        </p:txBody>
      </p:sp>
    </p:spTree>
    <p:extLst>
      <p:ext uri="{BB962C8B-B14F-4D97-AF65-F5344CB8AC3E}">
        <p14:creationId xmlns:p14="http://schemas.microsoft.com/office/powerpoint/2010/main" val="2918350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3B193C-9945-6349-96A0-4C354687EFF5}" type="slidenum">
              <a:rPr lang="en-US" smtClean="0"/>
              <a:pPr/>
              <a:t>8</a:t>
            </a:fld>
            <a:endParaRPr lang="en-US" dirty="0"/>
          </a:p>
        </p:txBody>
      </p:sp>
      <p:sp>
        <p:nvSpPr>
          <p:cNvPr id="5" name="TextBox 4"/>
          <p:cNvSpPr txBox="1"/>
          <p:nvPr/>
        </p:nvSpPr>
        <p:spPr bwMode="ltGray">
          <a:xfrm>
            <a:off x="513567" y="1553227"/>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IE" sz="2000" dirty="0" err="1" smtClean="0">
              <a:solidFill>
                <a:schemeClr val="bg2">
                  <a:lumMod val="50000"/>
                </a:schemeClr>
              </a:solidFill>
              <a:latin typeface="Calibri" pitchFamily="34" charset="0"/>
            </a:endParaRPr>
          </a:p>
        </p:txBody>
      </p:sp>
      <p:sp>
        <p:nvSpPr>
          <p:cNvPr id="6" name="TextBox 5"/>
          <p:cNvSpPr txBox="1"/>
          <p:nvPr/>
        </p:nvSpPr>
        <p:spPr bwMode="ltGray">
          <a:xfrm>
            <a:off x="200416" y="1615857"/>
            <a:ext cx="3407079" cy="3788153"/>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IE" sz="1600" dirty="0" err="1" smtClean="0">
              <a:solidFill>
                <a:schemeClr val="bg2">
                  <a:lumMod val="50000"/>
                </a:schemeClr>
              </a:solidFill>
              <a:latin typeface="Arial" pitchFamily="34" charset="0"/>
              <a:cs typeface="Arial" pitchFamily="34" charset="0"/>
            </a:endParaRPr>
          </a:p>
        </p:txBody>
      </p:sp>
      <p:sp>
        <p:nvSpPr>
          <p:cNvPr id="8" name="TextBox 7"/>
          <p:cNvSpPr txBox="1"/>
          <p:nvPr/>
        </p:nvSpPr>
        <p:spPr bwMode="ltGray">
          <a:xfrm>
            <a:off x="688932" y="2179529"/>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IE" sz="2000" dirty="0" err="1" smtClean="0">
              <a:solidFill>
                <a:schemeClr val="bg2">
                  <a:lumMod val="50000"/>
                </a:schemeClr>
              </a:solidFill>
              <a:latin typeface="Calibri" pitchFamily="34" charset="0"/>
            </a:endParaRPr>
          </a:p>
        </p:txBody>
      </p:sp>
      <p:sp>
        <p:nvSpPr>
          <p:cNvPr id="9" name="Rectangle 8"/>
          <p:cNvSpPr/>
          <p:nvPr/>
        </p:nvSpPr>
        <p:spPr>
          <a:xfrm>
            <a:off x="231731" y="1391939"/>
            <a:ext cx="3601233" cy="2308324"/>
          </a:xfrm>
          <a:prstGeom prst="rect">
            <a:avLst/>
          </a:prstGeom>
        </p:spPr>
        <p:txBody>
          <a:bodyPr wrap="square">
            <a:spAutoFit/>
          </a:bodyPr>
          <a:lstStyle/>
          <a:p>
            <a:r>
              <a:rPr lang="en-US" dirty="0" smtClean="0"/>
              <a:t>“</a:t>
            </a:r>
            <a:r>
              <a:rPr lang="ru-RU" dirty="0" smtClean="0"/>
              <a:t>Использование уязвимости 0 дня для получения доступа</a:t>
            </a:r>
            <a:endParaRPr lang="en-US" dirty="0" smtClean="0"/>
          </a:p>
          <a:p>
            <a:r>
              <a:rPr lang="en-US" dirty="0" smtClean="0"/>
              <a:t>                        </a:t>
            </a:r>
            <a:r>
              <a:rPr lang="ru-RU" dirty="0" smtClean="0"/>
              <a:t>   </a:t>
            </a:r>
            <a:r>
              <a:rPr lang="en-US" dirty="0" err="1" smtClean="0"/>
              <a:t>LulzSec</a:t>
            </a:r>
            <a:endParaRPr lang="en-US" dirty="0" smtClean="0"/>
          </a:p>
          <a:p>
            <a:endParaRPr lang="en-US" dirty="0" smtClean="0"/>
          </a:p>
          <a:p>
            <a:endParaRPr lang="en-IE" dirty="0"/>
          </a:p>
        </p:txBody>
      </p:sp>
      <p:pic>
        <p:nvPicPr>
          <p:cNvPr id="4098" name="Picture 2"/>
          <p:cNvPicPr>
            <a:picLocks noChangeAspect="1" noChangeArrowheads="1"/>
          </p:cNvPicPr>
          <p:nvPr/>
        </p:nvPicPr>
        <p:blipFill>
          <a:blip r:embed="rId3" cstate="print"/>
          <a:srcRect/>
          <a:stretch>
            <a:fillRect/>
          </a:stretch>
        </p:blipFill>
        <p:spPr bwMode="auto">
          <a:xfrm>
            <a:off x="4139527" y="798209"/>
            <a:ext cx="4848225" cy="5101551"/>
          </a:xfrm>
          <a:prstGeom prst="rect">
            <a:avLst/>
          </a:prstGeom>
          <a:noFill/>
          <a:ln w="9525">
            <a:noFill/>
            <a:miter lim="800000"/>
            <a:headEnd/>
            <a:tailEnd/>
          </a:ln>
        </p:spPr>
      </p:pic>
      <p:sp>
        <p:nvSpPr>
          <p:cNvPr id="10" name="TextBox 9"/>
          <p:cNvSpPr txBox="1"/>
          <p:nvPr/>
        </p:nvSpPr>
        <p:spPr bwMode="ltGray">
          <a:xfrm>
            <a:off x="175364" y="3056351"/>
            <a:ext cx="3582443"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Font typeface="Wingdings" pitchFamily="2" charset="2"/>
              <a:buChar char="§"/>
            </a:pPr>
            <a:r>
              <a:rPr lang="en-US" sz="2000" dirty="0" smtClean="0">
                <a:solidFill>
                  <a:schemeClr val="bg2">
                    <a:lumMod val="50000"/>
                  </a:schemeClr>
                </a:solidFill>
                <a:latin typeface="Calibri" pitchFamily="34" charset="0"/>
              </a:rPr>
              <a:t> </a:t>
            </a:r>
            <a:r>
              <a:rPr lang="ru-RU" sz="2000" b="1" dirty="0" smtClean="0">
                <a:solidFill>
                  <a:schemeClr val="bg2">
                    <a:lumMod val="50000"/>
                  </a:schemeClr>
                </a:solidFill>
                <a:latin typeface="Calibri" pitchFamily="34" charset="0"/>
              </a:rPr>
              <a:t>Компрометация других систем, </a:t>
            </a:r>
          </a:p>
          <a:p>
            <a:pPr>
              <a:lnSpc>
                <a:spcPct val="90000"/>
              </a:lnSpc>
              <a:spcBef>
                <a:spcPts val="0"/>
              </a:spcBef>
              <a:spcAft>
                <a:spcPts val="800"/>
              </a:spcAft>
            </a:pPr>
            <a:r>
              <a:rPr lang="ru-RU" sz="2000" b="1" dirty="0" smtClean="0">
                <a:solidFill>
                  <a:schemeClr val="bg2">
                    <a:lumMod val="50000"/>
                  </a:schemeClr>
                </a:solidFill>
                <a:latin typeface="Calibri" pitchFamily="34" charset="0"/>
              </a:rPr>
              <a:t>с помощью полученных паролей</a:t>
            </a:r>
            <a:endParaRPr lang="en-US" sz="2000" b="1" dirty="0" smtClean="0">
              <a:solidFill>
                <a:schemeClr val="bg2">
                  <a:lumMod val="50000"/>
                </a:schemeClr>
              </a:solidFill>
              <a:latin typeface="Calibri" pitchFamily="34" charset="0"/>
            </a:endParaRPr>
          </a:p>
          <a:p>
            <a:pPr>
              <a:lnSpc>
                <a:spcPct val="90000"/>
              </a:lnSpc>
              <a:spcBef>
                <a:spcPts val="0"/>
              </a:spcBef>
              <a:spcAft>
                <a:spcPts val="800"/>
              </a:spcAft>
              <a:buFont typeface="Wingdings" pitchFamily="2" charset="2"/>
              <a:buChar char="§"/>
            </a:pPr>
            <a:r>
              <a:rPr lang="en-US" sz="2000" b="1" dirty="0" smtClean="0">
                <a:solidFill>
                  <a:schemeClr val="bg2">
                    <a:lumMod val="50000"/>
                  </a:schemeClr>
                </a:solidFill>
                <a:latin typeface="Calibri" pitchFamily="34" charset="0"/>
              </a:rPr>
              <a:t> </a:t>
            </a:r>
            <a:r>
              <a:rPr lang="ru-RU" sz="2000" b="1" dirty="0" smtClean="0">
                <a:solidFill>
                  <a:schemeClr val="bg2">
                    <a:lumMod val="50000"/>
                  </a:schemeClr>
                </a:solidFill>
                <a:latin typeface="Calibri" pitchFamily="34" charset="0"/>
              </a:rPr>
              <a:t>Атаки 0 дня позволяют получить </a:t>
            </a:r>
            <a:br>
              <a:rPr lang="ru-RU" sz="2000" b="1" dirty="0" smtClean="0">
                <a:solidFill>
                  <a:schemeClr val="bg2">
                    <a:lumMod val="50000"/>
                  </a:schemeClr>
                </a:solidFill>
                <a:latin typeface="Calibri" pitchFamily="34" charset="0"/>
              </a:rPr>
            </a:br>
            <a:r>
              <a:rPr lang="ru-RU" sz="2000" b="1" dirty="0" smtClean="0">
                <a:solidFill>
                  <a:schemeClr val="bg2">
                    <a:lumMod val="50000"/>
                  </a:schemeClr>
                </a:solidFill>
                <a:latin typeface="Calibri" pitchFamily="34" charset="0"/>
              </a:rPr>
              <a:t>доступ к запуску команд и </a:t>
            </a:r>
            <a:br>
              <a:rPr lang="ru-RU" sz="2000" b="1" dirty="0" smtClean="0">
                <a:solidFill>
                  <a:schemeClr val="bg2">
                    <a:lumMod val="50000"/>
                  </a:schemeClr>
                </a:solidFill>
                <a:latin typeface="Calibri" pitchFamily="34" charset="0"/>
              </a:rPr>
            </a:br>
            <a:r>
              <a:rPr lang="ru-RU" sz="2000" b="1" dirty="0" smtClean="0">
                <a:solidFill>
                  <a:schemeClr val="bg2">
                    <a:lumMod val="50000"/>
                  </a:schemeClr>
                </a:solidFill>
                <a:latin typeface="Calibri" pitchFamily="34" charset="0"/>
              </a:rPr>
              <a:t>удаленному управлению</a:t>
            </a:r>
            <a:r>
              <a:rPr lang="en-US" sz="2000" b="1" dirty="0" smtClean="0">
                <a:solidFill>
                  <a:schemeClr val="bg2">
                    <a:lumMod val="50000"/>
                  </a:schemeClr>
                </a:solidFill>
                <a:latin typeface="Calibri" pitchFamily="34" charset="0"/>
              </a:rPr>
              <a:t> </a:t>
            </a:r>
          </a:p>
          <a:p>
            <a:pPr>
              <a:lnSpc>
                <a:spcPct val="90000"/>
              </a:lnSpc>
              <a:spcBef>
                <a:spcPts val="0"/>
              </a:spcBef>
              <a:spcAft>
                <a:spcPts val="800"/>
              </a:spcAft>
            </a:pPr>
            <a:endParaRPr lang="en-US" sz="2000" b="1" dirty="0" smtClean="0">
              <a:solidFill>
                <a:schemeClr val="bg2">
                  <a:lumMod val="50000"/>
                </a:schemeClr>
              </a:solidFill>
              <a:latin typeface="Calibri" pitchFamily="34" charset="0"/>
            </a:endParaRPr>
          </a:p>
          <a:p>
            <a:pPr>
              <a:lnSpc>
                <a:spcPct val="90000"/>
              </a:lnSpc>
              <a:spcBef>
                <a:spcPts val="0"/>
              </a:spcBef>
              <a:spcAft>
                <a:spcPts val="800"/>
              </a:spcAft>
            </a:pPr>
            <a:endParaRPr lang="en-IE" sz="2000" b="1" dirty="0" err="1" smtClean="0">
              <a:solidFill>
                <a:schemeClr val="bg2">
                  <a:lumMod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descr="31874-3_Main-Report_#2C12B0.jpg"/>
          <p:cNvPicPr>
            <a:picLocks noChangeAspect="1"/>
          </p:cNvPicPr>
          <p:nvPr/>
        </p:nvPicPr>
        <p:blipFill>
          <a:blip r:embed="rId3" cstate="print"/>
          <a:stretch>
            <a:fillRect/>
          </a:stretch>
        </p:blipFill>
        <p:spPr>
          <a:xfrm>
            <a:off x="2413927" y="2056992"/>
            <a:ext cx="2028824" cy="1069348"/>
          </a:xfrm>
          <a:prstGeom prst="rect">
            <a:avLst/>
          </a:prstGeom>
        </p:spPr>
      </p:pic>
      <p:grpSp>
        <p:nvGrpSpPr>
          <p:cNvPr id="11" name="Group 70"/>
          <p:cNvGrpSpPr>
            <a:grpSpLocks/>
          </p:cNvGrpSpPr>
          <p:nvPr/>
        </p:nvGrpSpPr>
        <p:grpSpPr bwMode="auto">
          <a:xfrm>
            <a:off x="3209373" y="1076059"/>
            <a:ext cx="1219200" cy="974128"/>
            <a:chOff x="3192" y="1012"/>
            <a:chExt cx="696" cy="452"/>
          </a:xfrm>
        </p:grpSpPr>
        <p:sp>
          <p:nvSpPr>
            <p:cNvPr id="12" name="Oval 71"/>
            <p:cNvSpPr>
              <a:spLocks noChangeArrowheads="1"/>
            </p:cNvSpPr>
            <p:nvPr/>
          </p:nvSpPr>
          <p:spPr bwMode="auto">
            <a:xfrm>
              <a:off x="3192" y="1300"/>
              <a:ext cx="696" cy="164"/>
            </a:xfrm>
            <a:prstGeom prst="ellipse">
              <a:avLst/>
            </a:prstGeom>
            <a:gradFill rotWithShape="1">
              <a:gsLst>
                <a:gs pos="0">
                  <a:schemeClr val="bg1">
                    <a:alpha val="0"/>
                  </a:schemeClr>
                </a:gs>
                <a:gs pos="100000">
                  <a:srgbClr val="877575">
                    <a:alpha val="49001"/>
                  </a:srgbClr>
                </a:gs>
              </a:gsLst>
              <a:lin ang="5400000" scaled="1"/>
            </a:gradFill>
            <a:ln w="9525">
              <a:noFill/>
              <a:round/>
              <a:headEnd/>
              <a:tailEnd/>
            </a:ln>
          </p:spPr>
          <p:txBody>
            <a:bodyPr wrap="none" anchor="ctr"/>
            <a:lstStyle/>
            <a:p>
              <a:pPr algn="ctr"/>
              <a:endParaRPr lang="en-US"/>
            </a:p>
          </p:txBody>
        </p:sp>
        <p:sp>
          <p:nvSpPr>
            <p:cNvPr id="13" name="Oval 72"/>
            <p:cNvSpPr>
              <a:spLocks noChangeArrowheads="1"/>
            </p:cNvSpPr>
            <p:nvPr/>
          </p:nvSpPr>
          <p:spPr bwMode="auto">
            <a:xfrm>
              <a:off x="3222" y="1282"/>
              <a:ext cx="642" cy="152"/>
            </a:xfrm>
            <a:prstGeom prst="ellipse">
              <a:avLst/>
            </a:prstGeom>
            <a:gradFill rotWithShape="1">
              <a:gsLst>
                <a:gs pos="0">
                  <a:schemeClr val="bg1"/>
                </a:gs>
                <a:gs pos="100000">
                  <a:srgbClr val="D5D5D5"/>
                </a:gs>
              </a:gsLst>
              <a:lin ang="5400000" scaled="1"/>
            </a:gradFill>
            <a:ln w="9525">
              <a:noFill/>
              <a:round/>
              <a:headEnd/>
              <a:tailEnd/>
            </a:ln>
          </p:spPr>
          <p:txBody>
            <a:bodyPr wrap="none" anchor="ctr"/>
            <a:lstStyle/>
            <a:p>
              <a:pPr algn="ctr"/>
              <a:endParaRPr lang="en-US"/>
            </a:p>
          </p:txBody>
        </p:sp>
        <p:grpSp>
          <p:nvGrpSpPr>
            <p:cNvPr id="14" name="Group 73"/>
            <p:cNvGrpSpPr>
              <a:grpSpLocks/>
            </p:cNvGrpSpPr>
            <p:nvPr/>
          </p:nvGrpSpPr>
          <p:grpSpPr bwMode="auto">
            <a:xfrm>
              <a:off x="3228" y="1012"/>
              <a:ext cx="643" cy="410"/>
              <a:chOff x="3228" y="1012"/>
              <a:chExt cx="643" cy="410"/>
            </a:xfrm>
          </p:grpSpPr>
          <p:sp>
            <p:nvSpPr>
              <p:cNvPr id="15" name="Oval 74"/>
              <p:cNvSpPr>
                <a:spLocks noChangeArrowheads="1"/>
              </p:cNvSpPr>
              <p:nvPr/>
            </p:nvSpPr>
            <p:spPr bwMode="auto">
              <a:xfrm>
                <a:off x="3228" y="1306"/>
                <a:ext cx="643" cy="116"/>
              </a:xfrm>
              <a:prstGeom prst="ellipse">
                <a:avLst/>
              </a:prstGeom>
              <a:gradFill rotWithShape="1">
                <a:gsLst>
                  <a:gs pos="0">
                    <a:schemeClr val="bg1"/>
                  </a:gs>
                  <a:gs pos="100000">
                    <a:schemeClr val="bg1">
                      <a:alpha val="0"/>
                    </a:schemeClr>
                  </a:gs>
                </a:gsLst>
                <a:lin ang="5400000" scaled="1"/>
              </a:gradFill>
              <a:ln w="9525">
                <a:noFill/>
                <a:round/>
                <a:headEnd/>
                <a:tailEnd/>
              </a:ln>
            </p:spPr>
            <p:txBody>
              <a:bodyPr wrap="none" anchor="ctr"/>
              <a:lstStyle/>
              <a:p>
                <a:pPr algn="ctr"/>
                <a:endParaRPr lang="en-US"/>
              </a:p>
            </p:txBody>
          </p:sp>
          <p:sp>
            <p:nvSpPr>
              <p:cNvPr id="16" name="Oval 75"/>
              <p:cNvSpPr>
                <a:spLocks noChangeArrowheads="1"/>
              </p:cNvSpPr>
              <p:nvPr/>
            </p:nvSpPr>
            <p:spPr bwMode="auto">
              <a:xfrm>
                <a:off x="3317" y="1329"/>
                <a:ext cx="486" cy="51"/>
              </a:xfrm>
              <a:prstGeom prst="ellipse">
                <a:avLst/>
              </a:prstGeom>
              <a:gradFill rotWithShape="1">
                <a:gsLst>
                  <a:gs pos="0">
                    <a:srgbClr val="D5D5D5"/>
                  </a:gs>
                  <a:gs pos="100000">
                    <a:schemeClr val="tx1"/>
                  </a:gs>
                </a:gsLst>
                <a:lin ang="5400000" scaled="1"/>
              </a:gradFill>
              <a:ln w="9525">
                <a:noFill/>
                <a:round/>
                <a:headEnd/>
                <a:tailEnd/>
              </a:ln>
            </p:spPr>
            <p:txBody>
              <a:bodyPr wrap="none" anchor="ctr"/>
              <a:lstStyle/>
              <a:p>
                <a:pPr algn="ctr"/>
                <a:endParaRPr lang="en-US"/>
              </a:p>
            </p:txBody>
          </p:sp>
          <p:sp>
            <p:nvSpPr>
              <p:cNvPr id="17" name="AutoShape 76"/>
              <p:cNvSpPr>
                <a:spLocks noChangeArrowheads="1"/>
              </p:cNvSpPr>
              <p:nvPr/>
            </p:nvSpPr>
            <p:spPr bwMode="auto">
              <a:xfrm rot="-5400000">
                <a:off x="3456" y="1138"/>
                <a:ext cx="190" cy="270"/>
              </a:xfrm>
              <a:prstGeom prst="flowChartDelay">
                <a:avLst/>
              </a:prstGeom>
              <a:gradFill rotWithShape="1">
                <a:gsLst>
                  <a:gs pos="0">
                    <a:schemeClr val="tx1"/>
                  </a:gs>
                  <a:gs pos="100000">
                    <a:srgbClr val="969696"/>
                  </a:gs>
                </a:gsLst>
                <a:lin ang="0" scaled="1"/>
              </a:gradFill>
              <a:ln w="9525">
                <a:noFill/>
                <a:miter lim="800000"/>
                <a:headEnd/>
                <a:tailEnd/>
              </a:ln>
              <a:effectLst>
                <a:prstShdw prst="shdw17" dist="17961" dir="2700000">
                  <a:srgbClr val="5A5A5A"/>
                </a:prstShdw>
              </a:effectLst>
            </p:spPr>
            <p:txBody>
              <a:bodyPr wrap="none" anchor="ctr"/>
              <a:lstStyle/>
              <a:p>
                <a:pPr algn="ctr"/>
                <a:endParaRPr lang="en-US"/>
              </a:p>
            </p:txBody>
          </p:sp>
          <p:sp>
            <p:nvSpPr>
              <p:cNvPr id="18" name="AutoShape 77"/>
              <p:cNvSpPr>
                <a:spLocks noChangeArrowheads="1"/>
              </p:cNvSpPr>
              <p:nvPr/>
            </p:nvSpPr>
            <p:spPr bwMode="auto">
              <a:xfrm rot="-5400000">
                <a:off x="3459" y="1146"/>
                <a:ext cx="183" cy="248"/>
              </a:xfrm>
              <a:prstGeom prst="flowChartDelay">
                <a:avLst/>
              </a:prstGeom>
              <a:gradFill rotWithShape="1">
                <a:gsLst>
                  <a:gs pos="0">
                    <a:schemeClr val="bg1">
                      <a:alpha val="32001"/>
                    </a:schemeClr>
                  </a:gs>
                  <a:gs pos="100000">
                    <a:schemeClr val="bg1">
                      <a:alpha val="82999"/>
                    </a:schemeClr>
                  </a:gs>
                </a:gsLst>
                <a:lin ang="0" scaled="1"/>
              </a:gradFill>
              <a:ln w="9525">
                <a:noFill/>
                <a:miter lim="800000"/>
                <a:headEnd/>
                <a:tailEnd/>
              </a:ln>
            </p:spPr>
            <p:txBody>
              <a:bodyPr wrap="none" anchor="ctr"/>
              <a:lstStyle/>
              <a:p>
                <a:pPr algn="ctr"/>
                <a:endParaRPr lang="en-US"/>
              </a:p>
            </p:txBody>
          </p:sp>
          <p:sp>
            <p:nvSpPr>
              <p:cNvPr id="19" name="Rectangle 78"/>
              <p:cNvSpPr>
                <a:spLocks noChangeArrowheads="1"/>
              </p:cNvSpPr>
              <p:nvPr/>
            </p:nvSpPr>
            <p:spPr bwMode="auto">
              <a:xfrm>
                <a:off x="3430" y="1221"/>
                <a:ext cx="237" cy="28"/>
              </a:xfrm>
              <a:prstGeom prst="rect">
                <a:avLst/>
              </a:prstGeom>
              <a:gradFill rotWithShape="1">
                <a:gsLst>
                  <a:gs pos="0">
                    <a:schemeClr val="tx1">
                      <a:alpha val="5000"/>
                    </a:schemeClr>
                  </a:gs>
                  <a:gs pos="50000">
                    <a:schemeClr val="tx1"/>
                  </a:gs>
                  <a:gs pos="100000">
                    <a:schemeClr val="tx1">
                      <a:alpha val="5000"/>
                    </a:schemeClr>
                  </a:gs>
                </a:gsLst>
                <a:lin ang="0" scaled="1"/>
              </a:gradFill>
              <a:ln w="9525">
                <a:noFill/>
                <a:miter lim="800000"/>
                <a:headEnd/>
                <a:tailEnd/>
              </a:ln>
              <a:effectLst/>
            </p:spPr>
            <p:txBody>
              <a:bodyPr wrap="none" anchor="ctr"/>
              <a:lstStyle/>
              <a:p>
                <a:pPr algn="ctr">
                  <a:defRPr/>
                </a:pPr>
                <a:endParaRPr lang="en-US">
                  <a:cs typeface="+mn-cs"/>
                </a:endParaRPr>
              </a:p>
            </p:txBody>
          </p:sp>
          <p:sp>
            <p:nvSpPr>
              <p:cNvPr id="20" name="Rectangle 79"/>
              <p:cNvSpPr>
                <a:spLocks noChangeArrowheads="1"/>
              </p:cNvSpPr>
              <p:nvPr/>
            </p:nvSpPr>
            <p:spPr bwMode="auto">
              <a:xfrm>
                <a:off x="3420" y="1267"/>
                <a:ext cx="256" cy="28"/>
              </a:xfrm>
              <a:prstGeom prst="rect">
                <a:avLst/>
              </a:prstGeom>
              <a:gradFill rotWithShape="1">
                <a:gsLst>
                  <a:gs pos="0">
                    <a:schemeClr val="tx1">
                      <a:alpha val="6000"/>
                    </a:schemeClr>
                  </a:gs>
                  <a:gs pos="50000">
                    <a:schemeClr val="tx1"/>
                  </a:gs>
                  <a:gs pos="100000">
                    <a:schemeClr val="tx1">
                      <a:alpha val="6000"/>
                    </a:schemeClr>
                  </a:gs>
                </a:gsLst>
                <a:lin ang="0" scaled="1"/>
              </a:gradFill>
              <a:ln w="9525">
                <a:noFill/>
                <a:miter lim="800000"/>
                <a:headEnd/>
                <a:tailEnd/>
              </a:ln>
              <a:effectLst/>
            </p:spPr>
            <p:txBody>
              <a:bodyPr wrap="none" anchor="ctr"/>
              <a:lstStyle/>
              <a:p>
                <a:pPr algn="ctr">
                  <a:defRPr/>
                </a:pPr>
                <a:endParaRPr lang="en-US">
                  <a:cs typeface="+mn-cs"/>
                </a:endParaRPr>
              </a:p>
            </p:txBody>
          </p:sp>
          <p:sp>
            <p:nvSpPr>
              <p:cNvPr id="21" name="Rectangle 80"/>
              <p:cNvSpPr>
                <a:spLocks noChangeArrowheads="1"/>
              </p:cNvSpPr>
              <p:nvPr/>
            </p:nvSpPr>
            <p:spPr bwMode="auto">
              <a:xfrm>
                <a:off x="3423" y="1314"/>
                <a:ext cx="263" cy="29"/>
              </a:xfrm>
              <a:prstGeom prst="rect">
                <a:avLst/>
              </a:prstGeom>
              <a:gradFill rotWithShape="1">
                <a:gsLst>
                  <a:gs pos="0">
                    <a:schemeClr val="tx1">
                      <a:alpha val="10001"/>
                    </a:schemeClr>
                  </a:gs>
                  <a:gs pos="50000">
                    <a:schemeClr val="tx1"/>
                  </a:gs>
                  <a:gs pos="100000">
                    <a:schemeClr val="tx1">
                      <a:alpha val="10001"/>
                    </a:schemeClr>
                  </a:gs>
                </a:gsLst>
                <a:lin ang="0" scaled="1"/>
              </a:gradFill>
              <a:ln w="9525">
                <a:noFill/>
                <a:miter lim="800000"/>
                <a:headEnd/>
                <a:tailEnd/>
              </a:ln>
              <a:effectLst/>
            </p:spPr>
            <p:txBody>
              <a:bodyPr wrap="none" anchor="ctr"/>
              <a:lstStyle/>
              <a:p>
                <a:pPr algn="ctr">
                  <a:defRPr/>
                </a:pPr>
                <a:endParaRPr lang="en-US">
                  <a:cs typeface="+mn-cs"/>
                </a:endParaRPr>
              </a:p>
            </p:txBody>
          </p:sp>
          <p:sp>
            <p:nvSpPr>
              <p:cNvPr id="22" name="Line 82"/>
              <p:cNvSpPr>
                <a:spLocks noChangeShapeType="1"/>
              </p:cNvSpPr>
              <p:nvPr/>
            </p:nvSpPr>
            <p:spPr bwMode="auto">
              <a:xfrm>
                <a:off x="3459" y="1303"/>
                <a:ext cx="0" cy="58"/>
              </a:xfrm>
              <a:prstGeom prst="line">
                <a:avLst/>
              </a:prstGeom>
              <a:noFill/>
              <a:ln w="9525">
                <a:solidFill>
                  <a:schemeClr val="tx1"/>
                </a:solidFill>
                <a:round/>
                <a:headEnd/>
                <a:tailEnd/>
              </a:ln>
            </p:spPr>
            <p:txBody>
              <a:bodyPr/>
              <a:lstStyle/>
              <a:p>
                <a:endParaRPr lang="en-US"/>
              </a:p>
            </p:txBody>
          </p:sp>
          <p:sp>
            <p:nvSpPr>
              <p:cNvPr id="23" name="Line 83"/>
              <p:cNvSpPr>
                <a:spLocks noChangeShapeType="1"/>
              </p:cNvSpPr>
              <p:nvPr/>
            </p:nvSpPr>
            <p:spPr bwMode="auto">
              <a:xfrm>
                <a:off x="3635" y="1307"/>
                <a:ext cx="0" cy="57"/>
              </a:xfrm>
              <a:prstGeom prst="line">
                <a:avLst/>
              </a:prstGeom>
              <a:noFill/>
              <a:ln w="9525">
                <a:solidFill>
                  <a:schemeClr val="tx1"/>
                </a:solidFill>
                <a:round/>
                <a:headEnd/>
                <a:tailEnd/>
              </a:ln>
            </p:spPr>
            <p:txBody>
              <a:bodyPr/>
              <a:lstStyle/>
              <a:p>
                <a:endParaRPr lang="en-US"/>
              </a:p>
            </p:txBody>
          </p:sp>
          <p:grpSp>
            <p:nvGrpSpPr>
              <p:cNvPr id="24" name="Group 84"/>
              <p:cNvGrpSpPr>
                <a:grpSpLocks/>
              </p:cNvGrpSpPr>
              <p:nvPr/>
            </p:nvGrpSpPr>
            <p:grpSpPr bwMode="auto">
              <a:xfrm>
                <a:off x="3456" y="1012"/>
                <a:ext cx="192" cy="180"/>
                <a:chOff x="3456" y="1012"/>
                <a:chExt cx="192" cy="180"/>
              </a:xfrm>
            </p:grpSpPr>
            <p:sp>
              <p:nvSpPr>
                <p:cNvPr id="25" name="Oval 85"/>
                <p:cNvSpPr>
                  <a:spLocks noChangeArrowheads="1"/>
                </p:cNvSpPr>
                <p:nvPr/>
              </p:nvSpPr>
              <p:spPr bwMode="auto">
                <a:xfrm>
                  <a:off x="3458" y="1012"/>
                  <a:ext cx="179" cy="180"/>
                </a:xfrm>
                <a:prstGeom prst="ellipse">
                  <a:avLst/>
                </a:prstGeom>
                <a:gradFill rotWithShape="1">
                  <a:gsLst>
                    <a:gs pos="0">
                      <a:schemeClr val="bg2"/>
                    </a:gs>
                    <a:gs pos="100000">
                      <a:schemeClr val="tx1"/>
                    </a:gs>
                  </a:gsLst>
                  <a:lin ang="5400000" scaled="1"/>
                </a:gradFill>
                <a:ln w="9525">
                  <a:noFill/>
                  <a:round/>
                  <a:headEnd/>
                  <a:tailEnd/>
                </a:ln>
                <a:effectLst>
                  <a:prstShdw prst="shdw17" dist="17961" dir="2700000">
                    <a:schemeClr val="tx1">
                      <a:gamma/>
                      <a:shade val="60000"/>
                      <a:invGamma/>
                    </a:schemeClr>
                  </a:prstShdw>
                </a:effectLst>
              </p:spPr>
              <p:txBody>
                <a:bodyPr wrap="none" anchor="ctr"/>
                <a:lstStyle/>
                <a:p>
                  <a:pPr algn="ctr">
                    <a:defRPr/>
                  </a:pPr>
                  <a:endParaRPr lang="en-US">
                    <a:cs typeface="+mn-cs"/>
                  </a:endParaRPr>
                </a:p>
              </p:txBody>
            </p:sp>
            <p:sp>
              <p:nvSpPr>
                <p:cNvPr id="26" name="Oval 86"/>
                <p:cNvSpPr>
                  <a:spLocks noChangeArrowheads="1"/>
                </p:cNvSpPr>
                <p:nvPr/>
              </p:nvSpPr>
              <p:spPr bwMode="auto">
                <a:xfrm>
                  <a:off x="3478" y="1019"/>
                  <a:ext cx="147" cy="135"/>
                </a:xfrm>
                <a:prstGeom prst="ellipse">
                  <a:avLst/>
                </a:prstGeom>
                <a:gradFill rotWithShape="1">
                  <a:gsLst>
                    <a:gs pos="0">
                      <a:schemeClr val="bg1">
                        <a:alpha val="89000"/>
                      </a:schemeClr>
                    </a:gs>
                    <a:gs pos="100000">
                      <a:schemeClr val="bg1">
                        <a:alpha val="0"/>
                      </a:schemeClr>
                    </a:gs>
                  </a:gsLst>
                  <a:lin ang="5400000" scaled="1"/>
                </a:gradFill>
                <a:ln w="9525">
                  <a:noFill/>
                  <a:round/>
                  <a:headEnd/>
                  <a:tailEnd/>
                </a:ln>
              </p:spPr>
              <p:txBody>
                <a:bodyPr wrap="none" anchor="ctr"/>
                <a:lstStyle/>
                <a:p>
                  <a:pPr algn="ctr"/>
                  <a:endParaRPr lang="en-US"/>
                </a:p>
              </p:txBody>
            </p:sp>
            <p:grpSp>
              <p:nvGrpSpPr>
                <p:cNvPr id="27" name="Group 87"/>
                <p:cNvGrpSpPr>
                  <a:grpSpLocks/>
                </p:cNvGrpSpPr>
                <p:nvPr/>
              </p:nvGrpSpPr>
              <p:grpSpPr bwMode="auto">
                <a:xfrm>
                  <a:off x="3458" y="1084"/>
                  <a:ext cx="190" cy="39"/>
                  <a:chOff x="3526" y="192"/>
                  <a:chExt cx="335" cy="70"/>
                </a:xfrm>
              </p:grpSpPr>
              <p:sp>
                <p:nvSpPr>
                  <p:cNvPr id="35" name="AutoShape 88"/>
                  <p:cNvSpPr>
                    <a:spLocks noChangeArrowheads="1"/>
                  </p:cNvSpPr>
                  <p:nvPr/>
                </p:nvSpPr>
                <p:spPr bwMode="auto">
                  <a:xfrm>
                    <a:off x="3526" y="192"/>
                    <a:ext cx="326" cy="49"/>
                  </a:xfrm>
                  <a:prstGeom prst="roundRect">
                    <a:avLst>
                      <a:gd name="adj" fmla="val 50000"/>
                    </a:avLst>
                  </a:prstGeom>
                  <a:solidFill>
                    <a:srgbClr val="FFFFFF">
                      <a:alpha val="10980"/>
                    </a:srgbClr>
                  </a:solidFill>
                  <a:ln w="9525">
                    <a:noFill/>
                    <a:round/>
                    <a:headEnd/>
                    <a:tailEnd/>
                  </a:ln>
                </p:spPr>
                <p:txBody>
                  <a:bodyPr wrap="none" anchor="ctr"/>
                  <a:lstStyle/>
                  <a:p>
                    <a:pPr algn="ctr"/>
                    <a:endParaRPr lang="en-US"/>
                  </a:p>
                </p:txBody>
              </p:sp>
              <p:sp>
                <p:nvSpPr>
                  <p:cNvPr id="36" name="Oval 89"/>
                  <p:cNvSpPr>
                    <a:spLocks noChangeArrowheads="1"/>
                  </p:cNvSpPr>
                  <p:nvPr/>
                </p:nvSpPr>
                <p:spPr bwMode="auto">
                  <a:xfrm>
                    <a:off x="3696" y="192"/>
                    <a:ext cx="165" cy="63"/>
                  </a:xfrm>
                  <a:prstGeom prst="ellipse">
                    <a:avLst/>
                  </a:prstGeom>
                  <a:solidFill>
                    <a:srgbClr val="FFFFFF">
                      <a:alpha val="10980"/>
                    </a:srgbClr>
                  </a:solidFill>
                  <a:ln w="9525">
                    <a:noFill/>
                    <a:round/>
                    <a:headEnd/>
                    <a:tailEnd/>
                  </a:ln>
                </p:spPr>
                <p:txBody>
                  <a:bodyPr wrap="none" anchor="ctr"/>
                  <a:lstStyle/>
                  <a:p>
                    <a:pPr algn="ctr"/>
                    <a:endParaRPr lang="en-US"/>
                  </a:p>
                </p:txBody>
              </p:sp>
              <p:sp>
                <p:nvSpPr>
                  <p:cNvPr id="37" name="Oval 90"/>
                  <p:cNvSpPr>
                    <a:spLocks noChangeArrowheads="1"/>
                  </p:cNvSpPr>
                  <p:nvPr/>
                </p:nvSpPr>
                <p:spPr bwMode="auto">
                  <a:xfrm>
                    <a:off x="3533" y="198"/>
                    <a:ext cx="165" cy="64"/>
                  </a:xfrm>
                  <a:prstGeom prst="ellipse">
                    <a:avLst/>
                  </a:prstGeom>
                  <a:solidFill>
                    <a:srgbClr val="FFFFFF">
                      <a:alpha val="10980"/>
                    </a:srgbClr>
                  </a:solidFill>
                  <a:ln w="9525">
                    <a:noFill/>
                    <a:round/>
                    <a:headEnd/>
                    <a:tailEnd/>
                  </a:ln>
                </p:spPr>
                <p:txBody>
                  <a:bodyPr wrap="none" anchor="ctr"/>
                  <a:lstStyle/>
                  <a:p>
                    <a:pPr algn="ctr"/>
                    <a:endParaRPr lang="en-US"/>
                  </a:p>
                </p:txBody>
              </p:sp>
            </p:grpSp>
            <p:sp>
              <p:nvSpPr>
                <p:cNvPr id="28" name="AutoShape 91"/>
                <p:cNvSpPr>
                  <a:spLocks noChangeArrowheads="1"/>
                </p:cNvSpPr>
                <p:nvPr/>
              </p:nvSpPr>
              <p:spPr bwMode="auto">
                <a:xfrm>
                  <a:off x="3456" y="1077"/>
                  <a:ext cx="185" cy="27"/>
                </a:xfrm>
                <a:prstGeom prst="roundRect">
                  <a:avLst>
                    <a:gd name="adj" fmla="val 50000"/>
                  </a:avLst>
                </a:prstGeom>
                <a:gradFill rotWithShape="1">
                  <a:gsLst>
                    <a:gs pos="0">
                      <a:schemeClr val="tx1">
                        <a:alpha val="62999"/>
                      </a:schemeClr>
                    </a:gs>
                    <a:gs pos="100000">
                      <a:schemeClr val="tx1"/>
                    </a:gs>
                  </a:gsLst>
                  <a:lin ang="5400000" scaled="1"/>
                </a:gradFill>
                <a:ln w="9525">
                  <a:solidFill>
                    <a:schemeClr val="tx1"/>
                  </a:solidFill>
                  <a:round/>
                  <a:headEnd/>
                  <a:tailEnd/>
                </a:ln>
              </p:spPr>
              <p:txBody>
                <a:bodyPr wrap="none" anchor="ctr"/>
                <a:lstStyle/>
                <a:p>
                  <a:pPr algn="ctr"/>
                  <a:endParaRPr lang="en-US"/>
                </a:p>
              </p:txBody>
            </p:sp>
            <p:sp>
              <p:nvSpPr>
                <p:cNvPr id="29" name="Oval 92"/>
                <p:cNvSpPr>
                  <a:spLocks noChangeArrowheads="1"/>
                </p:cNvSpPr>
                <p:nvPr/>
              </p:nvSpPr>
              <p:spPr bwMode="auto">
                <a:xfrm>
                  <a:off x="3552" y="1077"/>
                  <a:ext cx="94" cy="36"/>
                </a:xfrm>
                <a:prstGeom prst="ellipse">
                  <a:avLst/>
                </a:prstGeom>
                <a:gradFill rotWithShape="1">
                  <a:gsLst>
                    <a:gs pos="0">
                      <a:schemeClr val="tx1">
                        <a:alpha val="17000"/>
                      </a:schemeClr>
                    </a:gs>
                    <a:gs pos="100000">
                      <a:schemeClr val="tx1"/>
                    </a:gs>
                  </a:gsLst>
                  <a:lin ang="5400000" scaled="1"/>
                </a:gradFill>
                <a:ln w="9525">
                  <a:noFill/>
                  <a:round/>
                  <a:headEnd/>
                  <a:tailEnd/>
                </a:ln>
              </p:spPr>
              <p:txBody>
                <a:bodyPr wrap="none" anchor="ctr"/>
                <a:lstStyle/>
                <a:p>
                  <a:pPr algn="ctr"/>
                  <a:endParaRPr lang="en-US"/>
                </a:p>
              </p:txBody>
            </p:sp>
            <p:sp>
              <p:nvSpPr>
                <p:cNvPr id="30" name="Oval 93"/>
                <p:cNvSpPr>
                  <a:spLocks noChangeArrowheads="1"/>
                </p:cNvSpPr>
                <p:nvPr/>
              </p:nvSpPr>
              <p:spPr bwMode="auto">
                <a:xfrm>
                  <a:off x="3460" y="1080"/>
                  <a:ext cx="93" cy="36"/>
                </a:xfrm>
                <a:prstGeom prst="ellipse">
                  <a:avLst/>
                </a:prstGeom>
                <a:gradFill rotWithShape="1">
                  <a:gsLst>
                    <a:gs pos="0">
                      <a:schemeClr val="tx1">
                        <a:alpha val="17000"/>
                      </a:schemeClr>
                    </a:gs>
                    <a:gs pos="100000">
                      <a:schemeClr val="tx1"/>
                    </a:gs>
                  </a:gsLst>
                  <a:lin ang="5400000" scaled="1"/>
                </a:gradFill>
                <a:ln w="9525">
                  <a:noFill/>
                  <a:round/>
                  <a:headEnd/>
                  <a:tailEnd/>
                </a:ln>
              </p:spPr>
              <p:txBody>
                <a:bodyPr wrap="none" anchor="ctr"/>
                <a:lstStyle/>
                <a:p>
                  <a:pPr algn="ctr"/>
                  <a:endParaRPr lang="en-US"/>
                </a:p>
              </p:txBody>
            </p:sp>
            <p:sp>
              <p:nvSpPr>
                <p:cNvPr id="31" name="Oval 94"/>
                <p:cNvSpPr>
                  <a:spLocks noChangeAspect="1" noChangeArrowheads="1"/>
                </p:cNvSpPr>
                <p:nvPr/>
              </p:nvSpPr>
              <p:spPr bwMode="auto">
                <a:xfrm flipH="1" flipV="1">
                  <a:off x="3510" y="1095"/>
                  <a:ext cx="10" cy="9"/>
                </a:xfrm>
                <a:prstGeom prst="ellipse">
                  <a:avLst/>
                </a:prstGeom>
                <a:gradFill rotWithShape="1">
                  <a:gsLst>
                    <a:gs pos="0">
                      <a:schemeClr val="tx1">
                        <a:alpha val="39998"/>
                      </a:schemeClr>
                    </a:gs>
                    <a:gs pos="100000">
                      <a:schemeClr val="bg1">
                        <a:alpha val="75998"/>
                      </a:schemeClr>
                    </a:gs>
                  </a:gsLst>
                  <a:path path="rect">
                    <a:fillToRect r="100000" b="100000"/>
                  </a:path>
                </a:gradFill>
                <a:ln w="9525">
                  <a:noFill/>
                  <a:round/>
                  <a:headEnd/>
                  <a:tailEnd/>
                </a:ln>
              </p:spPr>
              <p:txBody>
                <a:bodyPr wrap="none" anchor="ctr"/>
                <a:lstStyle/>
                <a:p>
                  <a:pPr algn="ctr"/>
                  <a:endParaRPr lang="en-US"/>
                </a:p>
              </p:txBody>
            </p:sp>
            <p:sp>
              <p:nvSpPr>
                <p:cNvPr id="32" name="Oval 95"/>
                <p:cNvSpPr>
                  <a:spLocks noChangeAspect="1" noChangeArrowheads="1"/>
                </p:cNvSpPr>
                <p:nvPr/>
              </p:nvSpPr>
              <p:spPr bwMode="auto">
                <a:xfrm flipH="1" flipV="1">
                  <a:off x="3586" y="1095"/>
                  <a:ext cx="10" cy="9"/>
                </a:xfrm>
                <a:prstGeom prst="ellipse">
                  <a:avLst/>
                </a:prstGeom>
                <a:gradFill rotWithShape="1">
                  <a:gsLst>
                    <a:gs pos="0">
                      <a:schemeClr val="tx1">
                        <a:alpha val="39998"/>
                      </a:schemeClr>
                    </a:gs>
                    <a:gs pos="100000">
                      <a:schemeClr val="bg1">
                        <a:alpha val="75998"/>
                      </a:schemeClr>
                    </a:gs>
                  </a:gsLst>
                  <a:path path="rect">
                    <a:fillToRect r="100000" b="100000"/>
                  </a:path>
                </a:gradFill>
                <a:ln w="9525">
                  <a:noFill/>
                  <a:round/>
                  <a:headEnd/>
                  <a:tailEnd/>
                </a:ln>
              </p:spPr>
              <p:txBody>
                <a:bodyPr wrap="none" anchor="ctr"/>
                <a:lstStyle/>
                <a:p>
                  <a:pPr algn="ctr"/>
                  <a:endParaRPr lang="en-US"/>
                </a:p>
              </p:txBody>
            </p:sp>
            <p:sp>
              <p:nvSpPr>
                <p:cNvPr id="33" name="Oval 96"/>
                <p:cNvSpPr>
                  <a:spLocks noChangeAspect="1" noChangeArrowheads="1"/>
                </p:cNvSpPr>
                <p:nvPr/>
              </p:nvSpPr>
              <p:spPr bwMode="auto">
                <a:xfrm flipH="1" flipV="1">
                  <a:off x="3518" y="1095"/>
                  <a:ext cx="9" cy="9"/>
                </a:xfrm>
                <a:prstGeom prst="ellipse">
                  <a:avLst/>
                </a:prstGeom>
                <a:gradFill rotWithShape="1">
                  <a:gsLst>
                    <a:gs pos="0">
                      <a:schemeClr val="tx1">
                        <a:alpha val="39998"/>
                      </a:schemeClr>
                    </a:gs>
                    <a:gs pos="100000">
                      <a:schemeClr val="bg1">
                        <a:alpha val="75998"/>
                      </a:schemeClr>
                    </a:gs>
                  </a:gsLst>
                  <a:path path="rect">
                    <a:fillToRect r="100000" b="100000"/>
                  </a:path>
                </a:gradFill>
                <a:ln w="9525">
                  <a:noFill/>
                  <a:round/>
                  <a:headEnd/>
                  <a:tailEnd/>
                </a:ln>
              </p:spPr>
              <p:txBody>
                <a:bodyPr wrap="none" anchor="ctr"/>
                <a:lstStyle/>
                <a:p>
                  <a:pPr algn="ctr"/>
                  <a:endParaRPr lang="en-US"/>
                </a:p>
              </p:txBody>
            </p:sp>
            <p:sp>
              <p:nvSpPr>
                <p:cNvPr id="34" name="Oval 97"/>
                <p:cNvSpPr>
                  <a:spLocks noChangeAspect="1" noChangeArrowheads="1"/>
                </p:cNvSpPr>
                <p:nvPr/>
              </p:nvSpPr>
              <p:spPr bwMode="auto">
                <a:xfrm flipH="1" flipV="1">
                  <a:off x="3579" y="1095"/>
                  <a:ext cx="10" cy="9"/>
                </a:xfrm>
                <a:prstGeom prst="ellipse">
                  <a:avLst/>
                </a:prstGeom>
                <a:gradFill rotWithShape="1">
                  <a:gsLst>
                    <a:gs pos="0">
                      <a:schemeClr val="tx1">
                        <a:alpha val="39998"/>
                      </a:schemeClr>
                    </a:gs>
                    <a:gs pos="100000">
                      <a:schemeClr val="bg1">
                        <a:alpha val="75998"/>
                      </a:schemeClr>
                    </a:gs>
                  </a:gsLst>
                  <a:path path="rect">
                    <a:fillToRect r="100000" b="100000"/>
                  </a:path>
                </a:gradFill>
                <a:ln w="9525">
                  <a:noFill/>
                  <a:round/>
                  <a:headEnd/>
                  <a:tailEnd/>
                </a:ln>
              </p:spPr>
              <p:txBody>
                <a:bodyPr wrap="none" anchor="ctr"/>
                <a:lstStyle/>
                <a:p>
                  <a:pPr algn="ctr"/>
                  <a:endParaRPr lang="en-US"/>
                </a:p>
              </p:txBody>
            </p:sp>
          </p:grpSp>
        </p:grpSp>
      </p:grpSp>
      <p:cxnSp>
        <p:nvCxnSpPr>
          <p:cNvPr id="131" name="Straight Arrow Connector 130"/>
          <p:cNvCxnSpPr/>
          <p:nvPr/>
        </p:nvCxnSpPr>
        <p:spPr bwMode="auto">
          <a:xfrm flipH="1">
            <a:off x="2224734" y="1971289"/>
            <a:ext cx="957531" cy="1002458"/>
          </a:xfrm>
          <a:prstGeom prst="straightConnector1">
            <a:avLst/>
          </a:prstGeom>
          <a:solidFill>
            <a:schemeClr val="accent1"/>
          </a:solidFill>
          <a:ln w="25400" cap="flat" cmpd="sng" algn="ctr">
            <a:solidFill>
              <a:srgbClr val="7B663F"/>
            </a:solidFill>
            <a:prstDash val="solid"/>
            <a:round/>
            <a:headEnd type="none" w="med" len="med"/>
            <a:tailEnd type="arrow"/>
          </a:ln>
          <a:effectLst/>
        </p:spPr>
      </p:cxnSp>
      <p:sp>
        <p:nvSpPr>
          <p:cNvPr id="147" name="Title 1"/>
          <p:cNvSpPr>
            <a:spLocks noGrp="1"/>
          </p:cNvSpPr>
          <p:nvPr>
            <p:ph type="title"/>
          </p:nvPr>
        </p:nvSpPr>
        <p:spPr>
          <a:xfrm>
            <a:off x="247650" y="247650"/>
            <a:ext cx="8229600" cy="623618"/>
          </a:xfrm>
        </p:spPr>
        <p:txBody>
          <a:bodyPr/>
          <a:lstStyle/>
          <a:p>
            <a:r>
              <a:rPr lang="ru-RU" dirty="0"/>
              <a:t>Авторизованные и неавторизованные приложения как «мостик» для компрометации системы</a:t>
            </a:r>
            <a:endParaRPr lang="en-US" dirty="0" smtClean="0"/>
          </a:p>
        </p:txBody>
      </p:sp>
      <p:cxnSp>
        <p:nvCxnSpPr>
          <p:cNvPr id="135" name="Straight Arrow Connector 134"/>
          <p:cNvCxnSpPr/>
          <p:nvPr/>
        </p:nvCxnSpPr>
        <p:spPr bwMode="auto">
          <a:xfrm flipH="1" flipV="1">
            <a:off x="2224734" y="3717904"/>
            <a:ext cx="1075225" cy="1204466"/>
          </a:xfrm>
          <a:prstGeom prst="straightConnector1">
            <a:avLst/>
          </a:prstGeom>
          <a:solidFill>
            <a:schemeClr val="accent1"/>
          </a:solidFill>
          <a:ln w="25400" cap="flat" cmpd="sng" algn="ctr">
            <a:solidFill>
              <a:srgbClr val="7B663F"/>
            </a:solidFill>
            <a:prstDash val="solid"/>
            <a:round/>
            <a:headEnd type="none" w="med" len="med"/>
            <a:tailEnd type="arrow"/>
          </a:ln>
          <a:effectLst/>
        </p:spPr>
      </p:cxnSp>
      <p:sp>
        <p:nvSpPr>
          <p:cNvPr id="48" name="Rectangle 47"/>
          <p:cNvSpPr/>
          <p:nvPr/>
        </p:nvSpPr>
        <p:spPr bwMode="auto">
          <a:xfrm>
            <a:off x="4807045" y="5645324"/>
            <a:ext cx="3573161" cy="377078"/>
          </a:xfrm>
          <a:prstGeom prst="rect">
            <a:avLst/>
          </a:prstGeom>
          <a:no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ru-RU" sz="2000" dirty="0" smtClean="0">
                <a:latin typeface="Arial" pitchFamily="34" charset="0"/>
                <a:cs typeface="Arial" pitchFamily="34" charset="0"/>
              </a:rPr>
              <a:t>Сотрудники</a:t>
            </a:r>
            <a:endParaRPr kumimoji="0" lang="ru-RU" sz="2000" i="0" u="none" strike="noStrike" cap="none" normalizeH="0" baseline="0" dirty="0" smtClean="0">
              <a:ln>
                <a:noFill/>
              </a:ln>
              <a:effectLst/>
              <a:latin typeface="Arial" pitchFamily="34" charset="0"/>
              <a:cs typeface="Arial" pitchFamily="34" charset="0"/>
            </a:endParaRPr>
          </a:p>
        </p:txBody>
      </p:sp>
      <p:sp>
        <p:nvSpPr>
          <p:cNvPr id="60" name="Rectangle 59"/>
          <p:cNvSpPr/>
          <p:nvPr/>
        </p:nvSpPr>
        <p:spPr bwMode="auto">
          <a:xfrm>
            <a:off x="4807046" y="938203"/>
            <a:ext cx="3573160" cy="377078"/>
          </a:xfrm>
          <a:prstGeom prst="rect">
            <a:avLst/>
          </a:prstGeom>
          <a:no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ru-RU" sz="2000" dirty="0" smtClean="0">
                <a:latin typeface="Arial" pitchFamily="34" charset="0"/>
                <a:cs typeface="Arial" pitchFamily="34" charset="0"/>
              </a:rPr>
              <a:t>Злоумышленник</a:t>
            </a:r>
            <a:endParaRPr kumimoji="0" lang="ru-RU" sz="2000" i="0" u="none" strike="noStrike" cap="none" normalizeH="0" baseline="0" dirty="0" smtClean="0">
              <a:ln>
                <a:noFill/>
              </a:ln>
              <a:effectLst/>
              <a:latin typeface="Arial" pitchFamily="34" charset="0"/>
              <a:cs typeface="Arial" pitchFamily="34" charset="0"/>
            </a:endParaRPr>
          </a:p>
        </p:txBody>
      </p:sp>
      <p:pic>
        <p:nvPicPr>
          <p:cNvPr id="45" name="Picture 16" descr="SERVER.jpg"/>
          <p:cNvPicPr>
            <a:picLocks noChangeAspect="1"/>
          </p:cNvPicPr>
          <p:nvPr/>
        </p:nvPicPr>
        <p:blipFill>
          <a:blip r:embed="rId4" cstate="print"/>
          <a:srcRect/>
          <a:stretch>
            <a:fillRect/>
          </a:stretch>
        </p:blipFill>
        <p:spPr bwMode="auto">
          <a:xfrm>
            <a:off x="503911" y="2526643"/>
            <a:ext cx="1600200" cy="2195512"/>
          </a:xfrm>
          <a:prstGeom prst="rect">
            <a:avLst/>
          </a:prstGeom>
          <a:noFill/>
          <a:ln w="9525">
            <a:noFill/>
            <a:miter lim="800000"/>
            <a:headEnd/>
            <a:tailEnd/>
          </a:ln>
        </p:spPr>
      </p:pic>
      <p:pic>
        <p:nvPicPr>
          <p:cNvPr id="53" name="Picture 52"/>
          <p:cNvPicPr>
            <a:picLocks noChangeAspect="1"/>
          </p:cNvPicPr>
          <p:nvPr/>
        </p:nvPicPr>
        <p:blipFill>
          <a:blip r:embed="rId5" cstate="print">
            <a:extLst>
              <a:ext uri="{BEBA8EAE-BF5A-486C-A8C5-ECC9F3942E4B}">
                <a14:imgProps xmlns:a14="http://schemas.microsoft.com/office/drawing/2010/main">
                  <a14:imgLayer r:embed="rId6">
                    <a14:imgEffect>
                      <a14:backgroundRemoval t="278" b="100000" l="0" r="100000"/>
                    </a14:imgEffect>
                  </a14:imgLayer>
                </a14:imgProps>
              </a:ext>
            </a:extLst>
          </a:blip>
          <a:stretch>
            <a:fillRect/>
          </a:stretch>
        </p:blipFill>
        <p:spPr>
          <a:xfrm>
            <a:off x="2762346" y="5111924"/>
            <a:ext cx="2044700" cy="1066800"/>
          </a:xfrm>
          <a:prstGeom prst="rect">
            <a:avLst/>
          </a:prstGeom>
        </p:spPr>
      </p:pic>
      <p:sp>
        <p:nvSpPr>
          <p:cNvPr id="2" name="Rectangle 1"/>
          <p:cNvSpPr/>
          <p:nvPr/>
        </p:nvSpPr>
        <p:spPr>
          <a:xfrm>
            <a:off x="4572000" y="1657950"/>
            <a:ext cx="4281544" cy="1754326"/>
          </a:xfrm>
          <a:prstGeom prst="rect">
            <a:avLst/>
          </a:prstGeom>
        </p:spPr>
        <p:txBody>
          <a:bodyPr wrap="square">
            <a:spAutoFit/>
          </a:bodyPr>
          <a:lstStyle/>
          <a:p>
            <a:pPr marL="457200" indent="-457200">
              <a:buFont typeface="+mj-lt"/>
              <a:buAutoNum type="arabicPeriod"/>
            </a:pPr>
            <a:r>
              <a:rPr lang="ru-RU" sz="1200" dirty="0"/>
              <a:t>Хакеры и Вирусы используя уязвимости получают контроль над системой</a:t>
            </a:r>
          </a:p>
          <a:p>
            <a:pPr marL="457200" indent="-457200">
              <a:buFont typeface="+mj-lt"/>
              <a:buAutoNum type="arabicPeriod"/>
            </a:pPr>
            <a:r>
              <a:rPr lang="ru-RU" sz="1200" dirty="0"/>
              <a:t>Уязвимые приложения могут запускаться с высокими правами </a:t>
            </a:r>
          </a:p>
          <a:p>
            <a:pPr marL="457200" indent="-457200">
              <a:buFont typeface="+mj-lt"/>
              <a:buAutoNum type="arabicPeriod"/>
            </a:pPr>
            <a:r>
              <a:rPr lang="ru-RU" sz="1200" dirty="0"/>
              <a:t>Приложения , запущенные с правами системы или  </a:t>
            </a:r>
            <a:r>
              <a:rPr lang="ru-RU" sz="1200" dirty="0" err="1"/>
              <a:t>root</a:t>
            </a:r>
            <a:r>
              <a:rPr lang="ru-RU" sz="1200" dirty="0"/>
              <a:t>, позволяют получить  полный доступ к системе</a:t>
            </a:r>
          </a:p>
          <a:p>
            <a:pPr marL="457200" indent="-457200">
              <a:buFont typeface="+mj-lt"/>
              <a:buAutoNum type="arabicPeriod"/>
            </a:pPr>
            <a:r>
              <a:rPr lang="ru-RU" sz="1200" dirty="0"/>
              <a:t>Вредоносное ПО устанавливается через доверенное приложение</a:t>
            </a:r>
          </a:p>
        </p:txBody>
      </p:sp>
      <p:sp>
        <p:nvSpPr>
          <p:cNvPr id="3" name="Rectangle 2"/>
          <p:cNvSpPr/>
          <p:nvPr/>
        </p:nvSpPr>
        <p:spPr>
          <a:xfrm>
            <a:off x="4572000" y="4465593"/>
            <a:ext cx="4389120" cy="830997"/>
          </a:xfrm>
          <a:prstGeom prst="rect">
            <a:avLst/>
          </a:prstGeom>
        </p:spPr>
        <p:txBody>
          <a:bodyPr wrap="square">
            <a:spAutoFit/>
          </a:bodyPr>
          <a:lstStyle/>
          <a:p>
            <a:pPr marL="457200" indent="-457200">
              <a:buFont typeface="+mj-lt"/>
              <a:buAutoNum type="arabicPeriod"/>
            </a:pPr>
            <a:r>
              <a:rPr lang="ru-RU" sz="1200" dirty="0" smtClean="0"/>
              <a:t>Сотрудник (инсайдер) </a:t>
            </a:r>
            <a:r>
              <a:rPr lang="ru-RU" sz="1200" dirty="0"/>
              <a:t>устанавливает </a:t>
            </a:r>
            <a:r>
              <a:rPr lang="ru-RU" sz="1200" dirty="0" err="1"/>
              <a:t>бекдор</a:t>
            </a:r>
            <a:endParaRPr lang="ru-RU" sz="1200" dirty="0"/>
          </a:p>
          <a:p>
            <a:pPr marL="457200" indent="-457200">
              <a:buFont typeface="+mj-lt"/>
              <a:buAutoNum type="arabicPeriod"/>
            </a:pPr>
            <a:r>
              <a:rPr lang="ru-RU" sz="1200" dirty="0"/>
              <a:t>Из удаленной сети с помощью </a:t>
            </a:r>
            <a:r>
              <a:rPr lang="ru-RU" sz="1200" dirty="0" err="1"/>
              <a:t>бекдора</a:t>
            </a:r>
            <a:r>
              <a:rPr lang="ru-RU" sz="1200" dirty="0"/>
              <a:t> злоумышленник(сотрудник) получает доступ к системе</a:t>
            </a:r>
          </a:p>
        </p:txBody>
      </p:sp>
    </p:spTree>
    <p:extLst>
      <p:ext uri="{BB962C8B-B14F-4D97-AF65-F5344CB8AC3E}">
        <p14:creationId xmlns:p14="http://schemas.microsoft.com/office/powerpoint/2010/main" val="3562822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Symantec_Theme_White_Background_v1">
  <a:themeElements>
    <a:clrScheme name="Symantec_Color_Theme_v1">
      <a:dk1>
        <a:srgbClr val="000000"/>
      </a:dk1>
      <a:lt1>
        <a:srgbClr val="FFFFFF"/>
      </a:lt1>
      <a:dk2>
        <a:srgbClr val="000000"/>
      </a:dk2>
      <a:lt2>
        <a:srgbClr val="9A918C"/>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solidFill>
              <a:schemeClr val="bg1"/>
            </a:solidFill>
            <a:effectLst/>
            <a:latin typeface="+mn-lt"/>
          </a:defRPr>
        </a:defPPr>
      </a:lstStyle>
    </a:spDef>
    <a:lnDef>
      <a:spPr bwMode="auto">
        <a:solidFill>
          <a:schemeClr val="accent1"/>
        </a:solidFill>
        <a:ln w="19050" cap="flat" cmpd="sng" algn="ctr">
          <a:solidFill>
            <a:schemeClr val="bg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solidFill>
              <a:schemeClr val="bg2">
                <a:lumMod val="50000"/>
              </a:schemeClr>
            </a:solidFill>
            <a:latin typeface="Calibri" pitchFamily="34" charset="0"/>
          </a:defRPr>
        </a:defPPr>
      </a:lstStyle>
    </a:txDef>
  </a:objectDefaults>
  <a:extraClrSchemeLst>
    <a:extraClrScheme>
      <a:clrScheme name="Symantec_Theme_White_Background_v1 1">
        <a:dk1>
          <a:srgbClr val="000000"/>
        </a:dk1>
        <a:lt1>
          <a:srgbClr val="FFFFFF"/>
        </a:lt1>
        <a:dk2>
          <a:srgbClr val="000000"/>
        </a:dk2>
        <a:lt2>
          <a:srgbClr val="8C919A"/>
        </a:lt2>
        <a:accent1>
          <a:srgbClr val="848561"/>
        </a:accent1>
        <a:accent2>
          <a:srgbClr val="E6BA00"/>
        </a:accent2>
        <a:accent3>
          <a:srgbClr val="FFFFFF"/>
        </a:accent3>
        <a:accent4>
          <a:srgbClr val="000000"/>
        </a:accent4>
        <a:accent5>
          <a:srgbClr val="C2C2B7"/>
        </a:accent5>
        <a:accent6>
          <a:srgbClr val="D0A800"/>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Green">
      <a:srgbClr val="339933"/>
    </a:custClr>
    <a:custClr name="Rust">
      <a:srgbClr val="B25A0A"/>
    </a:custClr>
    <a:custClr name="Yellow">
      <a:srgbClr val="FFCC00"/>
    </a:custClr>
    <a:custClr name="Taupe">
      <a:srgbClr val="7B663F"/>
    </a:custClr>
    <a:custClr name="Blue">
      <a:srgbClr val="678BA8"/>
    </a:custClr>
  </a:custClr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77BC9265D84B48988BD50BEDED7E0B" ma:contentTypeVersion="0" ma:contentTypeDescription="Create a new document." ma:contentTypeScope="" ma:versionID="0965374e0e32997a09e0b7f48db10669">
  <xsd:schema xmlns:xsd="http://www.w3.org/2001/XMLSchema" xmlns:p="http://schemas.microsoft.com/office/2006/metadata/properties" xmlns:ns2="3f27897e-3434-4cae-a246-2ebe679d224a" targetNamespace="http://schemas.microsoft.com/office/2006/metadata/properties" ma:root="true" ma:fieldsID="821649a9a525c5e73ba5b85a5864c0e3" ns2:_="">
    <xsd:import namespace="3f27897e-3434-4cae-a246-2ebe679d224a"/>
    <xsd:element name="properties">
      <xsd:complexType>
        <xsd:sequence>
          <xsd:element name="documentManagement">
            <xsd:complexType>
              <xsd:all>
                <xsd:element ref="ns2:Audience" minOccurs="0"/>
                <xsd:element ref="ns2:Product_x0020_Name" minOccurs="0"/>
                <xsd:element ref="ns2:EPMLiveListConfig" minOccurs="0"/>
                <xsd:element ref="ns2:Product_x0020_Version" minOccurs="0"/>
                <xsd:element ref="ns2:Collateral_x0020_Type" minOccurs="0"/>
                <xsd:element ref="ns2:Learning_x0020_Path" minOccurs="0"/>
                <xsd:element ref="ns2:Available_x0020_for_x0020_Partners" minOccurs="0"/>
                <xsd:element ref="ns2:Component" minOccurs="0"/>
              </xsd:all>
            </xsd:complexType>
          </xsd:element>
        </xsd:sequence>
      </xsd:complexType>
    </xsd:element>
  </xsd:schema>
  <xsd:schema xmlns:xsd="http://www.w3.org/2001/XMLSchema" xmlns:dms="http://schemas.microsoft.com/office/2006/documentManagement/types" targetNamespace="3f27897e-3434-4cae-a246-2ebe679d224a" elementFormDefault="qualified">
    <xsd:import namespace="http://schemas.microsoft.com/office/2006/documentManagement/types"/>
    <xsd:element name="Audience" ma:index="8" nillable="true" ma:displayName="Audience" ma:default="Public" ma:format="Dropdown" ma:internalName="Audience">
      <xsd:simpleType>
        <xsd:restriction base="dms:Choice">
          <xsd:enumeration value="Public"/>
          <xsd:enumeration value="NDA Required"/>
          <xsd:enumeration value="Internal Only"/>
        </xsd:restriction>
      </xsd:simpleType>
    </xsd:element>
    <xsd:element name="Product_x0020_Name" ma:index="9" nillable="true" ma:displayName="Product Name" ma:default="Critical System Protection" ma:format="Dropdown" ma:internalName="Product_x0020_Name">
      <xsd:simpleType>
        <xsd:restriction base="dms:Choice">
          <xsd:enumeration value="Critical System Protection"/>
        </xsd:restriction>
      </xsd:simpleType>
    </xsd:element>
    <xsd:element name="EPMLiveListConfig" ma:index="10" nillable="true" ma:displayName="EPMLiveListConfig" ma:hidden="true" ma:internalName="EPMLiveListConfig">
      <xsd:simpleType>
        <xsd:restriction base="dms:Unknown"/>
      </xsd:simpleType>
    </xsd:element>
    <xsd:element name="Product_x0020_Version" ma:index="11" nillable="true" ma:displayName="Product Version" ma:default="5.2.8" ma:internalName="Product_x0020_Version">
      <xsd:complexType>
        <xsd:complexContent>
          <xsd:extension base="dms:MultiChoice">
            <xsd:sequence>
              <xsd:element name="Value" maxOccurs="unbounded" minOccurs="0" nillable="true">
                <xsd:simpleType>
                  <xsd:restriction base="dms:Choice">
                    <xsd:enumeration value="Older"/>
                    <xsd:enumeration value="5.2.8"/>
                  </xsd:restriction>
                </xsd:simpleType>
              </xsd:element>
            </xsd:sequence>
          </xsd:extension>
        </xsd:complexContent>
      </xsd:complexType>
    </xsd:element>
    <xsd:element name="Collateral_x0020_Type" ma:index="12" nillable="true" ma:displayName="Collateral Type" ma:default="Technical Presentations" ma:internalName="Collateral_x0020_Type">
      <xsd:complexType>
        <xsd:complexContent>
          <xsd:extension base="dms:MultiChoice">
            <xsd:sequence>
              <xsd:element name="Value" maxOccurs="unbounded" minOccurs="0" nillable="true">
                <xsd:simpleType>
                  <xsd:restriction base="dms:Choice">
                    <xsd:enumeration value="Architecture"/>
                    <xsd:enumeration value="Analyst and 3rd Party Reviews"/>
                    <xsd:enumeration value="Best Practices"/>
                    <xsd:enumeration value="Competitive"/>
                    <xsd:enumeration value="Demo Collateral"/>
                    <xsd:enumeration value="FAQ"/>
                    <xsd:enumeration value="Licensing"/>
                    <xsd:enumeration value="Multimedia"/>
                    <xsd:enumeration value="PoC Material"/>
                    <xsd:enumeration value="Product Documentation"/>
                    <xsd:enumeration value="Sample Reports"/>
                    <xsd:enumeration value="RFP"/>
                    <xsd:enumeration value="Roadmaps"/>
                    <xsd:enumeration value="Screenshots"/>
                    <xsd:enumeration value="Software Scripts and Utilities"/>
                    <xsd:enumeration value="Technical Presentations"/>
                    <xsd:enumeration value="Technical Notes"/>
                    <xsd:enumeration value="Training Material"/>
                    <xsd:enumeration value="White Papers"/>
                  </xsd:restriction>
                </xsd:simpleType>
              </xsd:element>
            </xsd:sequence>
          </xsd:extension>
        </xsd:complexContent>
      </xsd:complexType>
    </xsd:element>
    <xsd:element name="Learning_x0020_Path" ma:index="13" nillable="true" ma:displayName="Learning Path" ma:default="3 - Install, Configure, Deploy, Sizing" ma:internalName="Learning_x0020_Path">
      <xsd:complexType>
        <xsd:complexContent>
          <xsd:extension base="dms:MultiChoice">
            <xsd:sequence>
              <xsd:element name="Value" maxOccurs="unbounded" minOccurs="0" nillable="true">
                <xsd:simpleType>
                  <xsd:restriction base="dms:Choice">
                    <xsd:enumeration value="1 - Opportunity Identification"/>
                    <xsd:enumeration value="2 - Product Positioning"/>
                    <xsd:enumeration value="3 - Install, Configure, Deploy, Sizing"/>
                    <xsd:enumeration value="4 - Custom POC"/>
                    <xsd:enumeration value="5 - Technical Expert"/>
                  </xsd:restriction>
                </xsd:simpleType>
              </xsd:element>
            </xsd:sequence>
          </xsd:extension>
        </xsd:complexContent>
      </xsd:complexType>
    </xsd:element>
    <xsd:element name="Available_x0020_for_x0020_Partners" ma:index="14" nillable="true" ma:displayName="Available for Partners" ma:default="1" ma:internalName="Available_x0020_for_x0020_Partners">
      <xsd:simpleType>
        <xsd:restriction base="dms:Boolean"/>
      </xsd:simpleType>
    </xsd:element>
    <xsd:element name="Component" ma:index="15" nillable="true" ma:displayName="Competitor"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EPMLiveListConfig xmlns="3f27897e-3434-4cae-a246-2ebe679d224a" xsi:nil="true"/>
    <Product_x0020_Name xmlns="3f27897e-3434-4cae-a246-2ebe679d224a">Critical System Protection</Product_x0020_Name>
    <Audience xmlns="3f27897e-3434-4cae-a246-2ebe679d224a">Public</Audience>
    <Collateral_x0020_Type xmlns="3f27897e-3434-4cae-a246-2ebe679d224a">
      <Value>Technical Presentations</Value>
    </Collateral_x0020_Type>
    <Component xmlns="3f27897e-3434-4cae-a246-2ebe679d224a" xsi:nil="true"/>
    <Learning_x0020_Path xmlns="3f27897e-3434-4cae-a246-2ebe679d224a">
      <Value>2 - Product Positioning</Value>
    </Learning_x0020_Path>
    <Product_x0020_Version xmlns="3f27897e-3434-4cae-a246-2ebe679d224a">
      <Value>5.2.8</Value>
    </Product_x0020_Version>
    <Available_x0020_for_x0020_Partners xmlns="3f27897e-3434-4cae-a246-2ebe679d224a">true</Available_x0020_for_x0020_Partners>
  </documentManagement>
</p:properties>
</file>

<file path=customXml/itemProps1.xml><?xml version="1.0" encoding="utf-8"?>
<ds:datastoreItem xmlns:ds="http://schemas.openxmlformats.org/officeDocument/2006/customXml" ds:itemID="{23D1DC1B-1A2F-4768-B69F-ED6EF1894FC1}">
  <ds:schemaRefs>
    <ds:schemaRef ds:uri="http://schemas.microsoft.com/sharepoint/v3/contenttype/forms"/>
  </ds:schemaRefs>
</ds:datastoreItem>
</file>

<file path=customXml/itemProps2.xml><?xml version="1.0" encoding="utf-8"?>
<ds:datastoreItem xmlns:ds="http://schemas.openxmlformats.org/officeDocument/2006/customXml" ds:itemID="{E4239B62-4BA7-45B9-92E6-F569025DD3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27897e-3434-4cae-a246-2ebe679d224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4D5DFE4-79CA-42C4-AA8E-EC0EF82E53A2}">
  <ds:schemaRefs>
    <ds:schemaRef ds:uri="http://purl.org/dc/terms/"/>
    <ds:schemaRef ds:uri="http://schemas.microsoft.com/office/2006/documentManagement/types"/>
    <ds:schemaRef ds:uri="http://purl.org/dc/elements/1.1/"/>
    <ds:schemaRef ds:uri="3f27897e-3434-4cae-a246-2ebe679d224a"/>
    <ds:schemaRef ds:uri="http://purl.org/dc/dcmitype/"/>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7258</Words>
  <Application>Microsoft Office PowerPoint</Application>
  <PresentationFormat>Экран (4:3)</PresentationFormat>
  <Paragraphs>681</Paragraphs>
  <Slides>36</Slides>
  <Notes>36</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Symantec_Theme_White_Background_v1</vt:lpstr>
      <vt:lpstr>Защита критически важных систем от эксплуатации 0-day уязвимостей</vt:lpstr>
      <vt:lpstr>Направление атак хакеров</vt:lpstr>
      <vt:lpstr>Основная цель – Сервера – рабочие станции обеспечивают “первый шаг” атаки</vt:lpstr>
      <vt:lpstr>Презентация PowerPoint</vt:lpstr>
      <vt:lpstr>Что за продукт нужен для защиты серверов?</vt:lpstr>
      <vt:lpstr>Основные компоненты SCSP</vt:lpstr>
      <vt:lpstr>Основные компоненты SCSP</vt:lpstr>
      <vt:lpstr>Презентация PowerPoint</vt:lpstr>
      <vt:lpstr>Авторизованные и неавторизованные приложения как «мостик» для компрометации системы</vt:lpstr>
      <vt:lpstr>Поведенческий анализ и Традиционная защита</vt:lpstr>
      <vt:lpstr>Поведенческий анализ и Традиционная защита</vt:lpstr>
      <vt:lpstr>CSP использует «песочницы» для ужесточения настроек серверов</vt:lpstr>
      <vt:lpstr>Песочница против атак нулевого дня</vt:lpstr>
      <vt:lpstr>Поведенческий контроль CSP блокирует атаки</vt:lpstr>
      <vt:lpstr>Основные компоненты SCSP</vt:lpstr>
      <vt:lpstr>Презентация PowerPoint</vt:lpstr>
      <vt:lpstr>Некорректные права пользователям- помощь злоумышленникам</vt:lpstr>
      <vt:lpstr>Корректная настройка доступа к системе</vt:lpstr>
      <vt:lpstr>Основные компоненты SCSP</vt:lpstr>
      <vt:lpstr>Презентация PowerPoint</vt:lpstr>
      <vt:lpstr>Некорректная настройка межсетевого экрана</vt:lpstr>
      <vt:lpstr>Корректная настройка правил блокирует атаки</vt:lpstr>
      <vt:lpstr>Основные компоненты SCSP</vt:lpstr>
      <vt:lpstr>CSP Detection -  Мониторинг изменений конфигурации</vt:lpstr>
      <vt:lpstr>Мониторинг в реальном времени</vt:lpstr>
      <vt:lpstr>CSP Detection -  мониторинг ключевых событий в системе</vt:lpstr>
      <vt:lpstr>Symantec Server Protection  Un-compromised at Black Hat 2011 and 2012</vt:lpstr>
      <vt:lpstr>Презентация PowerPoint</vt:lpstr>
      <vt:lpstr>Увеличение срока жизни Windows NT и 2000 с помощью Critical System Protection</vt:lpstr>
      <vt:lpstr>Безопасность мобильных киосков и ATM С помощью Critical System Protection</vt:lpstr>
      <vt:lpstr>Защита POS  терминалов и платежных систем  </vt:lpstr>
      <vt:lpstr>Критичная инфраструктура Нуждается в реальной защите</vt:lpstr>
      <vt:lpstr>Защита серверов DNS и Контролеров домена  С помощью Critical System Protection</vt:lpstr>
      <vt:lpstr>Защита vSphere 5.0 </vt:lpstr>
      <vt:lpstr>Payment Card Industry (PCI) </vt:lpstr>
      <vt:lpstr>End of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SEC-T117 WSMC 11</dc:title>
  <dc:subject>Targeted attack and defenses</dc:subject>
  <dc:creator/>
  <cp:keywords>APT, Targeted Attack</cp:keywords>
  <cp:lastModifiedBy/>
  <cp:revision>1</cp:revision>
  <dcterms:created xsi:type="dcterms:W3CDTF">2011-03-08T21:41:06Z</dcterms:created>
  <dcterms:modified xsi:type="dcterms:W3CDTF">2012-10-16T10:36:28Z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0x0101005277BC9265D84B48988BD50BEDED7E0B</vt:lpwstr>
  </property>
</Properties>
</file>