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6"/>
  </p:notesMasterIdLst>
  <p:sldIdLst>
    <p:sldId id="371" r:id="rId5"/>
    <p:sldId id="446" r:id="rId6"/>
    <p:sldId id="448" r:id="rId7"/>
    <p:sldId id="450" r:id="rId8"/>
    <p:sldId id="451" r:id="rId9"/>
    <p:sldId id="452" r:id="rId10"/>
    <p:sldId id="453" r:id="rId11"/>
    <p:sldId id="454" r:id="rId12"/>
    <p:sldId id="455" r:id="rId13"/>
    <p:sldId id="456" r:id="rId14"/>
    <p:sldId id="457" r:id="rId15"/>
    <p:sldId id="458" r:id="rId16"/>
    <p:sldId id="459" r:id="rId17"/>
    <p:sldId id="460" r:id="rId18"/>
    <p:sldId id="461" r:id="rId19"/>
    <p:sldId id="462" r:id="rId20"/>
    <p:sldId id="463" r:id="rId21"/>
    <p:sldId id="464" r:id="rId22"/>
    <p:sldId id="465" r:id="rId23"/>
    <p:sldId id="466" r:id="rId24"/>
    <p:sldId id="395" r:id="rId25"/>
  </p:sldIdLst>
  <p:sldSz cx="12192000" cy="6858000"/>
  <p:notesSz cx="6797675" cy="9926638"/>
  <p:custDataLst>
    <p:tags r:id="rId2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ladimir Voloshin" initials="VV" lastIdx="1" clrIdx="0">
    <p:extLst>
      <p:ext uri="{19B8F6BF-5375-455C-9EA6-DF929625EA0E}">
        <p15:presenceInfo xmlns:p15="http://schemas.microsoft.com/office/powerpoint/2012/main" userId="S-1-5-21-1023191730-727829927-3985050192-3237" providerId="AD"/>
      </p:ext>
    </p:extLst>
  </p:cmAuthor>
  <p:cmAuthor id="2" name="Evgeniya Krasavina" initials="EK" lastIdx="1" clrIdx="1">
    <p:extLst>
      <p:ext uri="{19B8F6BF-5375-455C-9EA6-DF929625EA0E}">
        <p15:presenceInfo xmlns:p15="http://schemas.microsoft.com/office/powerpoint/2012/main" userId="S-1-5-21-1023191730-727829927-3985050192-2238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1117"/>
    <a:srgbClr val="CC171E"/>
    <a:srgbClr val="CB5D44"/>
    <a:srgbClr val="CC5E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660B408-B3CF-4A94-85FC-2B1E0A45F4A2}" styleName="Темный стиль 2 —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64907" autoAdjust="0"/>
  </p:normalViewPr>
  <p:slideViewPr>
    <p:cSldViewPr snapToGrid="0">
      <p:cViewPr varScale="1">
        <p:scale>
          <a:sx n="86" d="100"/>
          <a:sy n="86" d="100"/>
        </p:scale>
        <p:origin x="96" y="43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78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gs" Target="tags/tag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989BD6-02F1-41A1-939C-4A83845A22F6}" type="doc">
      <dgm:prSet loTypeId="urn:microsoft.com/office/officeart/2009/layout/CircleArrowProcess" loCatId="cycle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2FA7946C-A8B5-4508-B8CF-36B2FB2BDD82}">
      <dgm:prSet phldrT="[Текст]"/>
      <dgm:spPr/>
      <dgm:t>
        <a:bodyPr/>
        <a:lstStyle/>
        <a:p>
          <a:r>
            <a:rPr lang="en-US" dirty="0" smtClean="0"/>
            <a:t>Design</a:t>
          </a:r>
          <a:endParaRPr lang="ru-RU" dirty="0"/>
        </a:p>
      </dgm:t>
    </dgm:pt>
    <dgm:pt modelId="{2CAB4A3C-EC7C-4F05-9EDE-E5E539571352}" type="parTrans" cxnId="{1BDC8533-B63F-4BF1-B15D-6C971032AAFC}">
      <dgm:prSet/>
      <dgm:spPr/>
      <dgm:t>
        <a:bodyPr/>
        <a:lstStyle/>
        <a:p>
          <a:endParaRPr lang="ru-RU"/>
        </a:p>
      </dgm:t>
    </dgm:pt>
    <dgm:pt modelId="{3A32D9A3-36D9-4CEF-B0DF-F61C68B3DC26}" type="sibTrans" cxnId="{1BDC8533-B63F-4BF1-B15D-6C971032AAFC}">
      <dgm:prSet/>
      <dgm:spPr/>
      <dgm:t>
        <a:bodyPr/>
        <a:lstStyle/>
        <a:p>
          <a:endParaRPr lang="ru-RU"/>
        </a:p>
      </dgm:t>
    </dgm:pt>
    <dgm:pt modelId="{27BA7098-3748-4A5E-A490-6721E8FFC3EA}">
      <dgm:prSet phldrT="[Текст]"/>
      <dgm:spPr/>
      <dgm:t>
        <a:bodyPr/>
        <a:lstStyle/>
        <a:p>
          <a:r>
            <a:rPr lang="en-US" dirty="0" smtClean="0"/>
            <a:t>Development</a:t>
          </a:r>
          <a:endParaRPr lang="ru-RU" dirty="0"/>
        </a:p>
      </dgm:t>
    </dgm:pt>
    <dgm:pt modelId="{FEF06D66-1343-4C2F-84D8-22006B63FD37}" type="parTrans" cxnId="{7E378D45-CE3E-4B47-9639-B94DB4D372A3}">
      <dgm:prSet/>
      <dgm:spPr/>
      <dgm:t>
        <a:bodyPr/>
        <a:lstStyle/>
        <a:p>
          <a:endParaRPr lang="ru-RU"/>
        </a:p>
      </dgm:t>
    </dgm:pt>
    <dgm:pt modelId="{5DB80FC3-883A-48BF-8A2B-F79F303C3167}" type="sibTrans" cxnId="{7E378D45-CE3E-4B47-9639-B94DB4D372A3}">
      <dgm:prSet/>
      <dgm:spPr/>
      <dgm:t>
        <a:bodyPr/>
        <a:lstStyle/>
        <a:p>
          <a:endParaRPr lang="ru-RU"/>
        </a:p>
      </dgm:t>
    </dgm:pt>
    <dgm:pt modelId="{1271BA2B-E3A2-4F12-A456-51073DA3D082}">
      <dgm:prSet phldrT="[Текст]"/>
      <dgm:spPr/>
      <dgm:t>
        <a:bodyPr/>
        <a:lstStyle/>
        <a:p>
          <a:r>
            <a:rPr lang="en-US" dirty="0" smtClean="0"/>
            <a:t>Deployment</a:t>
          </a:r>
          <a:endParaRPr lang="ru-RU" dirty="0"/>
        </a:p>
      </dgm:t>
    </dgm:pt>
    <dgm:pt modelId="{C688A771-11F3-4B11-8788-B9B7595B40B2}" type="parTrans" cxnId="{DF545D34-144F-4656-B3DF-B9A863316B8E}">
      <dgm:prSet/>
      <dgm:spPr/>
      <dgm:t>
        <a:bodyPr/>
        <a:lstStyle/>
        <a:p>
          <a:endParaRPr lang="ru-RU"/>
        </a:p>
      </dgm:t>
    </dgm:pt>
    <dgm:pt modelId="{DDA8A16A-0C01-464F-989D-09D7C3D5C13C}" type="sibTrans" cxnId="{DF545D34-144F-4656-B3DF-B9A863316B8E}">
      <dgm:prSet/>
      <dgm:spPr/>
      <dgm:t>
        <a:bodyPr/>
        <a:lstStyle/>
        <a:p>
          <a:endParaRPr lang="ru-RU"/>
        </a:p>
      </dgm:t>
    </dgm:pt>
    <dgm:pt modelId="{7A049C0B-451A-4B16-A1B3-10FBC064777F}">
      <dgm:prSet phldrT="[Текст]"/>
      <dgm:spPr/>
      <dgm:t>
        <a:bodyPr/>
        <a:lstStyle/>
        <a:p>
          <a:r>
            <a:rPr lang="en-US" dirty="0" smtClean="0"/>
            <a:t>Maintenance</a:t>
          </a:r>
          <a:endParaRPr lang="ru-RU" dirty="0"/>
        </a:p>
      </dgm:t>
    </dgm:pt>
    <dgm:pt modelId="{BF421B30-A771-4F74-893C-044D25B6D0F3}" type="parTrans" cxnId="{11CF6805-00BE-4BD6-9612-92F0C0BE9212}">
      <dgm:prSet/>
      <dgm:spPr/>
      <dgm:t>
        <a:bodyPr/>
        <a:lstStyle/>
        <a:p>
          <a:endParaRPr lang="ru-RU"/>
        </a:p>
      </dgm:t>
    </dgm:pt>
    <dgm:pt modelId="{C129F266-BEEB-4A6D-8D92-85D02589BAE7}" type="sibTrans" cxnId="{11CF6805-00BE-4BD6-9612-92F0C0BE9212}">
      <dgm:prSet/>
      <dgm:spPr/>
      <dgm:t>
        <a:bodyPr/>
        <a:lstStyle/>
        <a:p>
          <a:endParaRPr lang="ru-RU"/>
        </a:p>
      </dgm:t>
    </dgm:pt>
    <dgm:pt modelId="{CB1F0F54-13A3-4A85-BB30-7B2ED686B9FC}">
      <dgm:prSet phldrT="[Текст]"/>
      <dgm:spPr/>
      <dgm:t>
        <a:bodyPr/>
        <a:lstStyle/>
        <a:p>
          <a:r>
            <a:rPr lang="en-US" dirty="0" smtClean="0"/>
            <a:t>Upgrade</a:t>
          </a:r>
          <a:endParaRPr lang="ru-RU" dirty="0"/>
        </a:p>
      </dgm:t>
    </dgm:pt>
    <dgm:pt modelId="{9B2BE54D-F2C1-4350-8213-3A4A57F23B7C}" type="parTrans" cxnId="{3DCB4D6F-F82E-4C74-987A-A4B924DBA87E}">
      <dgm:prSet/>
      <dgm:spPr/>
      <dgm:t>
        <a:bodyPr/>
        <a:lstStyle/>
        <a:p>
          <a:endParaRPr lang="ru-RU"/>
        </a:p>
      </dgm:t>
    </dgm:pt>
    <dgm:pt modelId="{C959D54A-DCA4-49F9-A14B-9A3BF17281B6}" type="sibTrans" cxnId="{3DCB4D6F-F82E-4C74-987A-A4B924DBA87E}">
      <dgm:prSet/>
      <dgm:spPr/>
      <dgm:t>
        <a:bodyPr/>
        <a:lstStyle/>
        <a:p>
          <a:endParaRPr lang="ru-RU"/>
        </a:p>
      </dgm:t>
    </dgm:pt>
    <dgm:pt modelId="{D80BCBFF-DB9F-4FA3-8A00-1ED0FECFA883}" type="pres">
      <dgm:prSet presAssocID="{7A989BD6-02F1-41A1-939C-4A83845A22F6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E5804F73-53C3-4889-A163-39CD8CFEFC29}" type="pres">
      <dgm:prSet presAssocID="{2FA7946C-A8B5-4508-B8CF-36B2FB2BDD82}" presName="Accent1" presStyleCnt="0"/>
      <dgm:spPr/>
    </dgm:pt>
    <dgm:pt modelId="{333B3A50-CCA8-4FCF-8BCA-FC0E3F7EAF7D}" type="pres">
      <dgm:prSet presAssocID="{2FA7946C-A8B5-4508-B8CF-36B2FB2BDD82}" presName="Accent" presStyleLbl="node1" presStyleIdx="0" presStyleCnt="5"/>
      <dgm:spPr/>
    </dgm:pt>
    <dgm:pt modelId="{53BE6ED5-4DC2-4B4E-8121-FA14CAC1DFEE}" type="pres">
      <dgm:prSet presAssocID="{2FA7946C-A8B5-4508-B8CF-36B2FB2BDD82}" presName="Parent1" presStyleLbl="revTx" presStyleIdx="0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2FD902-7848-481B-9039-B43F1AC71D05}" type="pres">
      <dgm:prSet presAssocID="{27BA7098-3748-4A5E-A490-6721E8FFC3EA}" presName="Accent2" presStyleCnt="0"/>
      <dgm:spPr/>
    </dgm:pt>
    <dgm:pt modelId="{A4F618C1-602C-4EC2-A8EA-5D2B6EB335E0}" type="pres">
      <dgm:prSet presAssocID="{27BA7098-3748-4A5E-A490-6721E8FFC3EA}" presName="Accent" presStyleLbl="node1" presStyleIdx="1" presStyleCnt="5"/>
      <dgm:spPr/>
    </dgm:pt>
    <dgm:pt modelId="{66D7C4C8-942B-401A-B1E5-F2C7518A97DD}" type="pres">
      <dgm:prSet presAssocID="{27BA7098-3748-4A5E-A490-6721E8FFC3EA}" presName="Parent2" presStyleLbl="revTx" presStyleIdx="1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E805E6-8101-4428-A9EC-AB71A905772E}" type="pres">
      <dgm:prSet presAssocID="{1271BA2B-E3A2-4F12-A456-51073DA3D082}" presName="Accent3" presStyleCnt="0"/>
      <dgm:spPr/>
    </dgm:pt>
    <dgm:pt modelId="{1EF7D2A3-1EB5-49B6-A2FE-8C485A6BB2E5}" type="pres">
      <dgm:prSet presAssocID="{1271BA2B-E3A2-4F12-A456-51073DA3D082}" presName="Accent" presStyleLbl="node1" presStyleIdx="2" presStyleCnt="5"/>
      <dgm:spPr/>
    </dgm:pt>
    <dgm:pt modelId="{E9F2AC82-A6E6-4198-ADD3-50C84AE76A4D}" type="pres">
      <dgm:prSet presAssocID="{1271BA2B-E3A2-4F12-A456-51073DA3D082}" presName="Parent3" presStyleLbl="revTx" presStyleIdx="2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AD1074-AAEC-4941-A186-2D39101980E7}" type="pres">
      <dgm:prSet presAssocID="{7A049C0B-451A-4B16-A1B3-10FBC064777F}" presName="Accent4" presStyleCnt="0"/>
      <dgm:spPr/>
    </dgm:pt>
    <dgm:pt modelId="{C1D7CEFB-39DA-4AAB-ABD5-12F43014AF98}" type="pres">
      <dgm:prSet presAssocID="{7A049C0B-451A-4B16-A1B3-10FBC064777F}" presName="Accent" presStyleLbl="node1" presStyleIdx="3" presStyleCnt="5"/>
      <dgm:spPr/>
    </dgm:pt>
    <dgm:pt modelId="{CCEAD529-7F4B-4831-888A-F4022AAEFDB3}" type="pres">
      <dgm:prSet presAssocID="{7A049C0B-451A-4B16-A1B3-10FBC064777F}" presName="Parent4" presStyleLbl="revTx" presStyleIdx="3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BF7DB8-075C-4672-8775-17347454D60C}" type="pres">
      <dgm:prSet presAssocID="{CB1F0F54-13A3-4A85-BB30-7B2ED686B9FC}" presName="Accent5" presStyleCnt="0"/>
      <dgm:spPr/>
    </dgm:pt>
    <dgm:pt modelId="{5A4480C7-6A29-438A-B12F-662C660F6BE4}" type="pres">
      <dgm:prSet presAssocID="{CB1F0F54-13A3-4A85-BB30-7B2ED686B9FC}" presName="Accent" presStyleLbl="node1" presStyleIdx="4" presStyleCnt="5"/>
      <dgm:spPr/>
    </dgm:pt>
    <dgm:pt modelId="{C260ED55-E2D8-4085-A90A-64EA2FD97260}" type="pres">
      <dgm:prSet presAssocID="{CB1F0F54-13A3-4A85-BB30-7B2ED686B9FC}" presName="Parent5" presStyleLbl="revTx" presStyleIdx="4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1CAFB5A-6FEB-4E07-AF44-C5968187EFD4}" type="presOf" srcId="{7A989BD6-02F1-41A1-939C-4A83845A22F6}" destId="{D80BCBFF-DB9F-4FA3-8A00-1ED0FECFA883}" srcOrd="0" destOrd="0" presId="urn:microsoft.com/office/officeart/2009/layout/CircleArrowProcess"/>
    <dgm:cxn modelId="{DF545D34-144F-4656-B3DF-B9A863316B8E}" srcId="{7A989BD6-02F1-41A1-939C-4A83845A22F6}" destId="{1271BA2B-E3A2-4F12-A456-51073DA3D082}" srcOrd="2" destOrd="0" parTransId="{C688A771-11F3-4B11-8788-B9B7595B40B2}" sibTransId="{DDA8A16A-0C01-464F-989D-09D7C3D5C13C}"/>
    <dgm:cxn modelId="{458128AC-A928-45A7-88B5-EEA8840CC800}" type="presOf" srcId="{7A049C0B-451A-4B16-A1B3-10FBC064777F}" destId="{CCEAD529-7F4B-4831-888A-F4022AAEFDB3}" srcOrd="0" destOrd="0" presId="urn:microsoft.com/office/officeart/2009/layout/CircleArrowProcess"/>
    <dgm:cxn modelId="{11CF6805-00BE-4BD6-9612-92F0C0BE9212}" srcId="{7A989BD6-02F1-41A1-939C-4A83845A22F6}" destId="{7A049C0B-451A-4B16-A1B3-10FBC064777F}" srcOrd="3" destOrd="0" parTransId="{BF421B30-A771-4F74-893C-044D25B6D0F3}" sibTransId="{C129F266-BEEB-4A6D-8D92-85D02589BAE7}"/>
    <dgm:cxn modelId="{1BDC8533-B63F-4BF1-B15D-6C971032AAFC}" srcId="{7A989BD6-02F1-41A1-939C-4A83845A22F6}" destId="{2FA7946C-A8B5-4508-B8CF-36B2FB2BDD82}" srcOrd="0" destOrd="0" parTransId="{2CAB4A3C-EC7C-4F05-9EDE-E5E539571352}" sibTransId="{3A32D9A3-36D9-4CEF-B0DF-F61C68B3DC26}"/>
    <dgm:cxn modelId="{3AC83E19-0944-4954-ACA6-44E5F09F8C51}" type="presOf" srcId="{2FA7946C-A8B5-4508-B8CF-36B2FB2BDD82}" destId="{53BE6ED5-4DC2-4B4E-8121-FA14CAC1DFEE}" srcOrd="0" destOrd="0" presId="urn:microsoft.com/office/officeart/2009/layout/CircleArrowProcess"/>
    <dgm:cxn modelId="{3DCB4D6F-F82E-4C74-987A-A4B924DBA87E}" srcId="{7A989BD6-02F1-41A1-939C-4A83845A22F6}" destId="{CB1F0F54-13A3-4A85-BB30-7B2ED686B9FC}" srcOrd="4" destOrd="0" parTransId="{9B2BE54D-F2C1-4350-8213-3A4A57F23B7C}" sibTransId="{C959D54A-DCA4-49F9-A14B-9A3BF17281B6}"/>
    <dgm:cxn modelId="{F7CCDA24-A181-40C8-BB41-AE67B921C8E7}" type="presOf" srcId="{27BA7098-3748-4A5E-A490-6721E8FFC3EA}" destId="{66D7C4C8-942B-401A-B1E5-F2C7518A97DD}" srcOrd="0" destOrd="0" presId="urn:microsoft.com/office/officeart/2009/layout/CircleArrowProcess"/>
    <dgm:cxn modelId="{7E378D45-CE3E-4B47-9639-B94DB4D372A3}" srcId="{7A989BD6-02F1-41A1-939C-4A83845A22F6}" destId="{27BA7098-3748-4A5E-A490-6721E8FFC3EA}" srcOrd="1" destOrd="0" parTransId="{FEF06D66-1343-4C2F-84D8-22006B63FD37}" sibTransId="{5DB80FC3-883A-48BF-8A2B-F79F303C3167}"/>
    <dgm:cxn modelId="{2ED48D34-1214-45BF-823E-23647278481E}" type="presOf" srcId="{1271BA2B-E3A2-4F12-A456-51073DA3D082}" destId="{E9F2AC82-A6E6-4198-ADD3-50C84AE76A4D}" srcOrd="0" destOrd="0" presId="urn:microsoft.com/office/officeart/2009/layout/CircleArrowProcess"/>
    <dgm:cxn modelId="{708826A4-65AF-4B11-8C60-B51738EF9C25}" type="presOf" srcId="{CB1F0F54-13A3-4A85-BB30-7B2ED686B9FC}" destId="{C260ED55-E2D8-4085-A90A-64EA2FD97260}" srcOrd="0" destOrd="0" presId="urn:microsoft.com/office/officeart/2009/layout/CircleArrowProcess"/>
    <dgm:cxn modelId="{5CF4122A-5D84-4CFD-AE14-3379DCE18BEF}" type="presParOf" srcId="{D80BCBFF-DB9F-4FA3-8A00-1ED0FECFA883}" destId="{E5804F73-53C3-4889-A163-39CD8CFEFC29}" srcOrd="0" destOrd="0" presId="urn:microsoft.com/office/officeart/2009/layout/CircleArrowProcess"/>
    <dgm:cxn modelId="{3EE994F9-E5D5-4FEB-9023-757ADC2E3106}" type="presParOf" srcId="{E5804F73-53C3-4889-A163-39CD8CFEFC29}" destId="{333B3A50-CCA8-4FCF-8BCA-FC0E3F7EAF7D}" srcOrd="0" destOrd="0" presId="urn:microsoft.com/office/officeart/2009/layout/CircleArrowProcess"/>
    <dgm:cxn modelId="{27A4D518-66E2-4D7E-ABA6-0D923824DDAA}" type="presParOf" srcId="{D80BCBFF-DB9F-4FA3-8A00-1ED0FECFA883}" destId="{53BE6ED5-4DC2-4B4E-8121-FA14CAC1DFEE}" srcOrd="1" destOrd="0" presId="urn:microsoft.com/office/officeart/2009/layout/CircleArrowProcess"/>
    <dgm:cxn modelId="{1B4E93F0-6B1C-468B-AB54-966D3279A643}" type="presParOf" srcId="{D80BCBFF-DB9F-4FA3-8A00-1ED0FECFA883}" destId="{C72FD902-7848-481B-9039-B43F1AC71D05}" srcOrd="2" destOrd="0" presId="urn:microsoft.com/office/officeart/2009/layout/CircleArrowProcess"/>
    <dgm:cxn modelId="{75041837-9C07-45CD-9301-764620252F38}" type="presParOf" srcId="{C72FD902-7848-481B-9039-B43F1AC71D05}" destId="{A4F618C1-602C-4EC2-A8EA-5D2B6EB335E0}" srcOrd="0" destOrd="0" presId="urn:microsoft.com/office/officeart/2009/layout/CircleArrowProcess"/>
    <dgm:cxn modelId="{F3236A2B-7360-4B13-9131-E09FE765136F}" type="presParOf" srcId="{D80BCBFF-DB9F-4FA3-8A00-1ED0FECFA883}" destId="{66D7C4C8-942B-401A-B1E5-F2C7518A97DD}" srcOrd="3" destOrd="0" presId="urn:microsoft.com/office/officeart/2009/layout/CircleArrowProcess"/>
    <dgm:cxn modelId="{50455CC5-B128-4654-A34C-6088D57D2B2D}" type="presParOf" srcId="{D80BCBFF-DB9F-4FA3-8A00-1ED0FECFA883}" destId="{0DE805E6-8101-4428-A9EC-AB71A905772E}" srcOrd="4" destOrd="0" presId="urn:microsoft.com/office/officeart/2009/layout/CircleArrowProcess"/>
    <dgm:cxn modelId="{A61441FE-D87E-4B05-A3B1-670E4B086E18}" type="presParOf" srcId="{0DE805E6-8101-4428-A9EC-AB71A905772E}" destId="{1EF7D2A3-1EB5-49B6-A2FE-8C485A6BB2E5}" srcOrd="0" destOrd="0" presId="urn:microsoft.com/office/officeart/2009/layout/CircleArrowProcess"/>
    <dgm:cxn modelId="{A7A3837A-1187-4515-B233-D8817C50F0D8}" type="presParOf" srcId="{D80BCBFF-DB9F-4FA3-8A00-1ED0FECFA883}" destId="{E9F2AC82-A6E6-4198-ADD3-50C84AE76A4D}" srcOrd="5" destOrd="0" presId="urn:microsoft.com/office/officeart/2009/layout/CircleArrowProcess"/>
    <dgm:cxn modelId="{550B5D84-5BFE-4D82-8691-E3FA574E6FFB}" type="presParOf" srcId="{D80BCBFF-DB9F-4FA3-8A00-1ED0FECFA883}" destId="{CBAD1074-AAEC-4941-A186-2D39101980E7}" srcOrd="6" destOrd="0" presId="urn:microsoft.com/office/officeart/2009/layout/CircleArrowProcess"/>
    <dgm:cxn modelId="{9DEC817D-FEE2-4403-B718-5DEB4F7D1787}" type="presParOf" srcId="{CBAD1074-AAEC-4941-A186-2D39101980E7}" destId="{C1D7CEFB-39DA-4AAB-ABD5-12F43014AF98}" srcOrd="0" destOrd="0" presId="urn:microsoft.com/office/officeart/2009/layout/CircleArrowProcess"/>
    <dgm:cxn modelId="{589EFFCC-F67E-4D8E-B6F5-E85E5000B318}" type="presParOf" srcId="{D80BCBFF-DB9F-4FA3-8A00-1ED0FECFA883}" destId="{CCEAD529-7F4B-4831-888A-F4022AAEFDB3}" srcOrd="7" destOrd="0" presId="urn:microsoft.com/office/officeart/2009/layout/CircleArrowProcess"/>
    <dgm:cxn modelId="{3FC4108F-D899-438F-9F9A-C28131069546}" type="presParOf" srcId="{D80BCBFF-DB9F-4FA3-8A00-1ED0FECFA883}" destId="{79BF7DB8-075C-4672-8775-17347454D60C}" srcOrd="8" destOrd="0" presId="urn:microsoft.com/office/officeart/2009/layout/CircleArrowProcess"/>
    <dgm:cxn modelId="{43724919-7DC4-4756-B41B-977730F41A66}" type="presParOf" srcId="{79BF7DB8-075C-4672-8775-17347454D60C}" destId="{5A4480C7-6A29-438A-B12F-662C660F6BE4}" srcOrd="0" destOrd="0" presId="urn:microsoft.com/office/officeart/2009/layout/CircleArrowProcess"/>
    <dgm:cxn modelId="{96A3ECA2-14F9-4FEA-B005-439979D5E5BB}" type="presParOf" srcId="{D80BCBFF-DB9F-4FA3-8A00-1ED0FECFA883}" destId="{C260ED55-E2D8-4085-A90A-64EA2FD97260}" srcOrd="9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3B3A50-CCA8-4FCF-8BCA-FC0E3F7EAF7D}">
      <dsp:nvSpPr>
        <dsp:cNvPr id="0" name=""/>
        <dsp:cNvSpPr/>
      </dsp:nvSpPr>
      <dsp:spPr>
        <a:xfrm>
          <a:off x="841083" y="0"/>
          <a:ext cx="1350521" cy="1350589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BE6ED5-4DC2-4B4E-8121-FA14CAC1DFEE}">
      <dsp:nvSpPr>
        <dsp:cNvPr id="0" name=""/>
        <dsp:cNvSpPr/>
      </dsp:nvSpPr>
      <dsp:spPr>
        <a:xfrm>
          <a:off x="1139256" y="489141"/>
          <a:ext cx="753667" cy="3766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Design</a:t>
          </a:r>
          <a:endParaRPr lang="ru-RU" sz="1000" kern="1200" dirty="0"/>
        </a:p>
      </dsp:txBody>
      <dsp:txXfrm>
        <a:off x="1139256" y="489141"/>
        <a:ext cx="753667" cy="376665"/>
      </dsp:txXfrm>
    </dsp:sp>
    <dsp:sp modelId="{A4F618C1-602C-4EC2-A8EA-5D2B6EB335E0}">
      <dsp:nvSpPr>
        <dsp:cNvPr id="0" name=""/>
        <dsp:cNvSpPr/>
      </dsp:nvSpPr>
      <dsp:spPr>
        <a:xfrm>
          <a:off x="465895" y="776000"/>
          <a:ext cx="1350521" cy="1350589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2">
            <a:shade val="80000"/>
            <a:hueOff val="-120354"/>
            <a:satOff val="2542"/>
            <a:lumOff val="677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D7C4C8-942B-401A-B1E5-F2C7518A97DD}">
      <dsp:nvSpPr>
        <dsp:cNvPr id="0" name=""/>
        <dsp:cNvSpPr/>
      </dsp:nvSpPr>
      <dsp:spPr>
        <a:xfrm>
          <a:off x="762549" y="1266886"/>
          <a:ext cx="753667" cy="3766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Development</a:t>
          </a:r>
          <a:endParaRPr lang="ru-RU" sz="1000" kern="1200" dirty="0"/>
        </a:p>
      </dsp:txBody>
      <dsp:txXfrm>
        <a:off x="762549" y="1266886"/>
        <a:ext cx="753667" cy="376665"/>
      </dsp:txXfrm>
    </dsp:sp>
    <dsp:sp modelId="{1EF7D2A3-1EB5-49B6-A2FE-8C485A6BB2E5}">
      <dsp:nvSpPr>
        <dsp:cNvPr id="0" name=""/>
        <dsp:cNvSpPr/>
      </dsp:nvSpPr>
      <dsp:spPr>
        <a:xfrm>
          <a:off x="841083" y="1555488"/>
          <a:ext cx="1350521" cy="1350589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chemeClr val="accent2">
            <a:shade val="80000"/>
            <a:hueOff val="-240708"/>
            <a:satOff val="5083"/>
            <a:lumOff val="135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F2AC82-A6E6-4198-ADD3-50C84AE76A4D}">
      <dsp:nvSpPr>
        <dsp:cNvPr id="0" name=""/>
        <dsp:cNvSpPr/>
      </dsp:nvSpPr>
      <dsp:spPr>
        <a:xfrm>
          <a:off x="1139256" y="2044194"/>
          <a:ext cx="753667" cy="3766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Deployment</a:t>
          </a:r>
          <a:endParaRPr lang="ru-RU" sz="1000" kern="1200" dirty="0"/>
        </a:p>
      </dsp:txBody>
      <dsp:txXfrm>
        <a:off x="1139256" y="2044194"/>
        <a:ext cx="753667" cy="376665"/>
      </dsp:txXfrm>
    </dsp:sp>
    <dsp:sp modelId="{C1D7CEFB-39DA-4AAB-ABD5-12F43014AF98}">
      <dsp:nvSpPr>
        <dsp:cNvPr id="0" name=""/>
        <dsp:cNvSpPr/>
      </dsp:nvSpPr>
      <dsp:spPr>
        <a:xfrm>
          <a:off x="465895" y="2332797"/>
          <a:ext cx="1350521" cy="1350589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2">
            <a:shade val="80000"/>
            <a:hueOff val="-361061"/>
            <a:satOff val="7625"/>
            <a:lumOff val="2031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EAD529-7F4B-4831-888A-F4022AAEFDB3}">
      <dsp:nvSpPr>
        <dsp:cNvPr id="0" name=""/>
        <dsp:cNvSpPr/>
      </dsp:nvSpPr>
      <dsp:spPr>
        <a:xfrm>
          <a:off x="762549" y="2821939"/>
          <a:ext cx="753667" cy="3766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Maintenance</a:t>
          </a:r>
          <a:endParaRPr lang="ru-RU" sz="1000" kern="1200" dirty="0"/>
        </a:p>
      </dsp:txBody>
      <dsp:txXfrm>
        <a:off x="762549" y="2821939"/>
        <a:ext cx="753667" cy="376665"/>
      </dsp:txXfrm>
    </dsp:sp>
    <dsp:sp modelId="{5A4480C7-6A29-438A-B12F-662C660F6BE4}">
      <dsp:nvSpPr>
        <dsp:cNvPr id="0" name=""/>
        <dsp:cNvSpPr/>
      </dsp:nvSpPr>
      <dsp:spPr>
        <a:xfrm>
          <a:off x="937096" y="3198604"/>
          <a:ext cx="1160268" cy="1160949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2">
            <a:shade val="80000"/>
            <a:hueOff val="-481415"/>
            <a:satOff val="10166"/>
            <a:lumOff val="270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60ED55-E2D8-4085-A90A-64EA2FD97260}">
      <dsp:nvSpPr>
        <dsp:cNvPr id="0" name=""/>
        <dsp:cNvSpPr/>
      </dsp:nvSpPr>
      <dsp:spPr>
        <a:xfrm>
          <a:off x="1139256" y="3599683"/>
          <a:ext cx="753667" cy="3766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Upgrade</a:t>
          </a:r>
          <a:endParaRPr lang="ru-RU" sz="1000" kern="1200" dirty="0"/>
        </a:p>
      </dsp:txBody>
      <dsp:txXfrm>
        <a:off x="1139256" y="3599683"/>
        <a:ext cx="753667" cy="3766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4CE1FC-DEFB-4127-87C7-AD6BDCF72D67}" type="datetimeFigureOut">
              <a:rPr lang="ru-RU" smtClean="0"/>
              <a:t>22.09.2015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64DCFA-49D2-4C49-AE9F-CCB1F628E7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046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4DCF1-93C0-4D3F-A593-CB8BF9E71DB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73454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4DCF1-93C0-4D3F-A593-CB8BF9E71DB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31475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4DCF1-93C0-4D3F-A593-CB8BF9E71DB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6252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4DCF1-93C0-4D3F-A593-CB8BF9E71DB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1426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4DCF1-93C0-4D3F-A593-CB8BF9E71DB0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01272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4DCF1-93C0-4D3F-A593-CB8BF9E71DB0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76820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4DCF1-93C0-4D3F-A593-CB8BF9E71DB0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6008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4DCF1-93C0-4D3F-A593-CB8BF9E71DB0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87861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4DCF1-93C0-4D3F-A593-CB8BF9E71DB0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3831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4DCF1-93C0-4D3F-A593-CB8BF9E71DB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6785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4DCF1-93C0-4D3F-A593-CB8BF9E71DB0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78559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4DCF1-93C0-4D3F-A593-CB8BF9E71DB0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98152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4DCF1-93C0-4D3F-A593-CB8BF9E71DB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41043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4DCF1-93C0-4D3F-A593-CB8BF9E71DB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2874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4DCF1-93C0-4D3F-A593-CB8BF9E71DB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1344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4DCF1-93C0-4D3F-A593-CB8BF9E71DB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05097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4DCF1-93C0-4D3F-A593-CB8BF9E71DB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955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531AA-C772-429B-8AE0-A8B58ED7BA49}" type="datetimeFigureOut">
              <a:rPr lang="ru-RU" smtClean="0"/>
              <a:t>22.09.2015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9928B-7791-4CD9-85EE-6905C5DD48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431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531AA-C772-429B-8AE0-A8B58ED7BA49}" type="datetimeFigureOut">
              <a:rPr lang="ru-RU" smtClean="0"/>
              <a:t>22.09.2015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9928B-7791-4CD9-85EE-6905C5DD48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279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531AA-C772-429B-8AE0-A8B58ED7BA49}" type="datetimeFigureOut">
              <a:rPr lang="ru-RU" smtClean="0"/>
              <a:t>22.09.2015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9928B-7791-4CD9-85EE-6905C5DD48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852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 презентац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35394" y="728700"/>
            <a:ext cx="10981220" cy="324036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800" b="0" baseline="0">
                <a:solidFill>
                  <a:srgbClr val="333333"/>
                </a:solidFill>
                <a:latin typeface="PT Sans" pitchFamily="34" charset="-52"/>
              </a:defRPr>
            </a:lvl1pPr>
          </a:lstStyle>
          <a:p>
            <a:r>
              <a:rPr lang="ru-RU" dirty="0" smtClean="0"/>
              <a:t>Название презентации.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635397" y="4239091"/>
            <a:ext cx="10981216" cy="58506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000" b="1">
                <a:solidFill>
                  <a:srgbClr val="666666"/>
                </a:solidFill>
                <a:latin typeface="PT Sans" pitchFamily="34" charset="-5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ФИО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 hasCustomPrompt="1"/>
          </p:nvPr>
        </p:nvSpPr>
        <p:spPr>
          <a:xfrm>
            <a:off x="635399" y="4734146"/>
            <a:ext cx="10980868" cy="9991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2200" baseline="0">
                <a:solidFill>
                  <a:srgbClr val="999999"/>
                </a:solidFill>
                <a:latin typeface="PT Sans" pitchFamily="34" charset="-52"/>
              </a:defRPr>
            </a:lvl1pPr>
          </a:lstStyle>
          <a:p>
            <a:pPr lvl="0"/>
            <a:r>
              <a:rPr lang="ru-RU" dirty="0" smtClean="0"/>
              <a:t>должность, со строчной буквы                                                          Компания, с прописной буквы</a:t>
            </a:r>
            <a:endParaRPr lang="ru-RU" dirty="0"/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1" hasCustomPrompt="1"/>
          </p:nvPr>
        </p:nvSpPr>
        <p:spPr>
          <a:xfrm>
            <a:off x="635397" y="6219311"/>
            <a:ext cx="10981216" cy="6291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baseline="0">
                <a:solidFill>
                  <a:srgbClr val="999999"/>
                </a:solidFill>
                <a:latin typeface="PT Sans" pitchFamily="34" charset="-52"/>
              </a:defRPr>
            </a:lvl1pPr>
          </a:lstStyle>
          <a:p>
            <a:pPr lvl="0"/>
            <a:r>
              <a:rPr lang="ru-RU" dirty="0" smtClean="0"/>
              <a:t>Мероприятие, на котором проводится презентация</a:t>
            </a: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rgbClr val="D32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6804375"/>
            <a:ext cx="12192000" cy="72000"/>
          </a:xfrm>
          <a:prstGeom prst="rect">
            <a:avLst/>
          </a:prstGeom>
          <a:solidFill>
            <a:srgbClr val="5151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pic>
        <p:nvPicPr>
          <p:cNvPr id="11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6434" y="259876"/>
            <a:ext cx="1860207" cy="427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9650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сновн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75390" y="476672"/>
            <a:ext cx="11187033" cy="810090"/>
          </a:xfrm>
          <a:prstGeom prst="rect">
            <a:avLst/>
          </a:prstGeom>
        </p:spPr>
        <p:txBody>
          <a:bodyPr/>
          <a:lstStyle>
            <a:lvl1pPr algn="l">
              <a:defRPr sz="2700" baseline="0">
                <a:latin typeface="PT Sans" pitchFamily="34" charset="-52"/>
              </a:defRPr>
            </a:lvl1pPr>
          </a:lstStyle>
          <a:p>
            <a:r>
              <a:rPr lang="ru-RU" dirty="0" smtClean="0"/>
              <a:t>Заголовок слайда, не пишите много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5387" y="1268760"/>
            <a:ext cx="11187032" cy="5112568"/>
          </a:xfrm>
          <a:prstGeom prst="rect">
            <a:avLst/>
          </a:prstGeom>
        </p:spPr>
        <p:txBody>
          <a:bodyPr/>
          <a:lstStyle>
            <a:lvl1pPr marL="257168" indent="-257168">
              <a:buFont typeface="Calibri" pitchFamily="34" charset="0"/>
              <a:buChar char="―"/>
              <a:defRPr sz="1800">
                <a:latin typeface="PT Sans" pitchFamily="34" charset="-52"/>
              </a:defRPr>
            </a:lvl1pPr>
            <a:lvl2pPr marL="557199" indent="-214308">
              <a:buFont typeface="Arial" panose="020B0604020202020204" pitchFamily="34" charset="0"/>
              <a:buChar char="•"/>
              <a:defRPr sz="1650">
                <a:latin typeface="PT Sans" pitchFamily="34" charset="-52"/>
              </a:defRPr>
            </a:lvl2pPr>
            <a:lvl3pPr marL="857228" indent="-171446">
              <a:buFont typeface="PT Sans" panose="020B0503020203020204" pitchFamily="34" charset="-52"/>
              <a:buChar char="—"/>
              <a:defRPr sz="1500">
                <a:latin typeface="PT Sans" pitchFamily="34" charset="-52"/>
              </a:defRPr>
            </a:lvl3pPr>
            <a:lvl4pPr marL="1200120" indent="-171446">
              <a:buFont typeface="PT Sans" panose="020B0503020203020204" pitchFamily="34" charset="-52"/>
              <a:buChar char="—"/>
              <a:defRPr sz="1500">
                <a:latin typeface="PT Sans" pitchFamily="34" charset="-52"/>
              </a:defRPr>
            </a:lvl4pPr>
            <a:lvl5pPr marL="1543012" indent="-171446">
              <a:buFont typeface="PT Sans" panose="020B0503020203020204" pitchFamily="34" charset="-52"/>
              <a:buChar char="—"/>
              <a:defRPr sz="1500">
                <a:latin typeface="PT Sans" pitchFamily="34" charset="-52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82097" y="6304240"/>
            <a:ext cx="558587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rgbClr val="333333"/>
                </a:solidFill>
                <a:latin typeface="PT Sans" pitchFamily="34" charset="-52"/>
              </a:defRPr>
            </a:lvl1pPr>
          </a:lstStyle>
          <a:p>
            <a:fld id="{98086CEC-D17D-4AB5-89E8-C202B65F74C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7200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Новый разде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82097" y="6304240"/>
            <a:ext cx="558587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rgbClr val="333333"/>
                </a:solidFill>
                <a:latin typeface="PT Sans" pitchFamily="34" charset="-52"/>
              </a:defRPr>
            </a:lvl1pPr>
          </a:lstStyle>
          <a:p>
            <a:fld id="{98086CEC-D17D-4AB5-89E8-C202B65F74C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534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60C3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179" y="2766060"/>
            <a:ext cx="5669643" cy="132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086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Основн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75390" y="476672"/>
            <a:ext cx="11187033" cy="810090"/>
          </a:xfrm>
          <a:prstGeom prst="rect">
            <a:avLst/>
          </a:prstGeom>
        </p:spPr>
        <p:txBody>
          <a:bodyPr/>
          <a:lstStyle>
            <a:lvl1pPr algn="l">
              <a:defRPr sz="2700" baseline="0">
                <a:latin typeface="PT Sans" pitchFamily="34" charset="-52"/>
              </a:defRPr>
            </a:lvl1pPr>
          </a:lstStyle>
          <a:p>
            <a:r>
              <a:rPr lang="ru-RU" dirty="0" smtClean="0"/>
              <a:t>Заголовок слайда, не пишите много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5387" y="1268760"/>
            <a:ext cx="11187032" cy="5112568"/>
          </a:xfrm>
          <a:prstGeom prst="rect">
            <a:avLst/>
          </a:prstGeom>
        </p:spPr>
        <p:txBody>
          <a:bodyPr/>
          <a:lstStyle>
            <a:lvl1pPr marL="257175" indent="-257175">
              <a:buFont typeface="Calibri" pitchFamily="34" charset="0"/>
              <a:buChar char="―"/>
              <a:defRPr sz="1800">
                <a:latin typeface="PT Sans" pitchFamily="34" charset="-52"/>
              </a:defRPr>
            </a:lvl1pPr>
            <a:lvl2pPr marL="557213" indent="-214313">
              <a:buFont typeface="Arial" panose="020B0604020202020204" pitchFamily="34" charset="0"/>
              <a:buChar char="•"/>
              <a:defRPr sz="1650">
                <a:latin typeface="PT Sans" pitchFamily="34" charset="-52"/>
              </a:defRPr>
            </a:lvl2pPr>
            <a:lvl3pPr marL="857250" indent="-171450">
              <a:buFont typeface="PT Sans" panose="020B0503020203020204" pitchFamily="34" charset="-52"/>
              <a:buChar char="—"/>
              <a:defRPr sz="1500">
                <a:latin typeface="PT Sans" pitchFamily="34" charset="-52"/>
              </a:defRPr>
            </a:lvl3pPr>
            <a:lvl4pPr marL="1200150" indent="-171450">
              <a:buFont typeface="PT Sans" panose="020B0503020203020204" pitchFamily="34" charset="-52"/>
              <a:buChar char="—"/>
              <a:defRPr sz="1500">
                <a:latin typeface="PT Sans" pitchFamily="34" charset="-52"/>
              </a:defRPr>
            </a:lvl4pPr>
            <a:lvl5pPr marL="1543050" indent="-171450">
              <a:buFont typeface="PT Sans" panose="020B0503020203020204" pitchFamily="34" charset="-52"/>
              <a:buChar char="—"/>
              <a:defRPr sz="1500">
                <a:latin typeface="PT Sans" pitchFamily="34" charset="-52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2252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531AA-C772-429B-8AE0-A8B58ED7BA49}" type="datetimeFigureOut">
              <a:rPr lang="ru-RU" smtClean="0"/>
              <a:t>22.09.2015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9928B-7791-4CD9-85EE-6905C5DD48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995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531AA-C772-429B-8AE0-A8B58ED7BA49}" type="datetimeFigureOut">
              <a:rPr lang="ru-RU" smtClean="0"/>
              <a:t>22.09.2015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9928B-7791-4CD9-85EE-6905C5DD48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3956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531AA-C772-429B-8AE0-A8B58ED7BA49}" type="datetimeFigureOut">
              <a:rPr lang="ru-RU" smtClean="0"/>
              <a:t>22.09.2015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9928B-7791-4CD9-85EE-6905C5DD48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067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531AA-C772-429B-8AE0-A8B58ED7BA49}" type="datetimeFigureOut">
              <a:rPr lang="ru-RU" smtClean="0"/>
              <a:t>22.09.2015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9928B-7791-4CD9-85EE-6905C5DD48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34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531AA-C772-429B-8AE0-A8B58ED7BA49}" type="datetimeFigureOut">
              <a:rPr lang="ru-RU" smtClean="0"/>
              <a:t>22.09.2015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9928B-7791-4CD9-85EE-6905C5DD48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2173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531AA-C772-429B-8AE0-A8B58ED7BA49}" type="datetimeFigureOut">
              <a:rPr lang="ru-RU" smtClean="0"/>
              <a:t>22.09.2015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9928B-7791-4CD9-85EE-6905C5DD48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659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531AA-C772-429B-8AE0-A8B58ED7BA49}" type="datetimeFigureOut">
              <a:rPr lang="ru-RU" smtClean="0"/>
              <a:t>22.09.2015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9928B-7791-4CD9-85EE-6905C5DD48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3974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531AA-C772-429B-8AE0-A8B58ED7BA49}" type="datetimeFigureOut">
              <a:rPr lang="ru-RU" smtClean="0"/>
              <a:t>22.09.2015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9928B-7791-4CD9-85EE-6905C5DD48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5070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531AA-C772-429B-8AE0-A8B58ED7BA49}" type="datetimeFigureOut">
              <a:rPr lang="ru-RU" smtClean="0"/>
              <a:t>22.09.2015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9928B-7791-4CD9-85EE-6905C5DD48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737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4" r:id="rId14"/>
    <p:sldLayoutId id="2147483666" r:id="rId15"/>
    <p:sldLayoutId id="2147483667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emf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00546" y="1239330"/>
            <a:ext cx="8235915" cy="3204356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400" dirty="0"/>
              <a:t/>
            </a:r>
            <a:br>
              <a:rPr lang="ru-RU" sz="4400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Красавина Евгения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/>
              <a:t>Менеджер по продвижению продуктов</a:t>
            </a:r>
            <a:r>
              <a:rPr lang="en-US" dirty="0" smtClean="0"/>
              <a:t> </a:t>
            </a:r>
            <a:endParaRPr lang="ru-RU" dirty="0" smtClean="0"/>
          </a:p>
          <a:p>
            <a:r>
              <a:rPr lang="en-US" dirty="0" smtClean="0"/>
              <a:t>Positive Technologies</a:t>
            </a:r>
            <a:endParaRPr lang="ru-RU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1991545" y="539220"/>
            <a:ext cx="789268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6000" b="1" dirty="0" smtClean="0">
                <a:solidFill>
                  <a:srgbClr val="C00000"/>
                </a:solidFill>
              </a:rPr>
              <a:t>Основной </a:t>
            </a:r>
            <a:r>
              <a:rPr lang="ru-RU" sz="6000" b="1" dirty="0">
                <a:solidFill>
                  <a:srgbClr val="C00000"/>
                </a:solidFill>
              </a:rPr>
              <a:t>вектор атак – приложения</a:t>
            </a:r>
          </a:p>
          <a:p>
            <a:endParaRPr lang="en-US" sz="6000" b="1" dirty="0">
              <a:solidFill>
                <a:srgbClr val="C00000"/>
              </a:solidFill>
            </a:endParaRPr>
          </a:p>
          <a:p>
            <a:endParaRPr lang="ru-RU" sz="6000" b="1" dirty="0">
              <a:solidFill>
                <a:srgbClr val="C00000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991545" y="2648939"/>
            <a:ext cx="8235915" cy="2085206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b="0" kern="1200" baseline="0">
                <a:solidFill>
                  <a:srgbClr val="333333"/>
                </a:solidFill>
                <a:latin typeface="PT Sans" pitchFamily="34" charset="-52"/>
                <a:ea typeface="+mj-ea"/>
                <a:cs typeface="+mj-cs"/>
              </a:defRPr>
            </a:lvl1pPr>
          </a:lstStyle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err="1" smtClean="0"/>
              <a:t>InfoSecurity</a:t>
            </a:r>
            <a:r>
              <a:rPr lang="en-US" dirty="0" smtClean="0"/>
              <a:t> Russia 2015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825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/>
          </p:cNvPicPr>
          <p:nvPr/>
        </p:nvPicPr>
        <p:blipFill rotWithShape="1">
          <a:blip r:embed="rId3"/>
          <a:srcRect l="-41134" r="41134"/>
          <a:stretch/>
        </p:blipFill>
        <p:spPr>
          <a:xfrm>
            <a:off x="2114193" y="1129275"/>
            <a:ext cx="8205787" cy="459310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837" y="241643"/>
            <a:ext cx="11187033" cy="810090"/>
          </a:xfrm>
        </p:spPr>
        <p:txBody>
          <a:bodyPr/>
          <a:lstStyle/>
          <a:p>
            <a:r>
              <a:rPr lang="ru-RU" sz="4000" dirty="0">
                <a:latin typeface="+mn-lt"/>
                <a:ea typeface="PT Sans" charset="-52"/>
                <a:cs typeface="PT Sans" charset="-52"/>
              </a:rPr>
              <a:t>Проверка конфигурации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47528" y="1340403"/>
            <a:ext cx="7992888" cy="4968552"/>
          </a:xfrm>
        </p:spPr>
        <p:txBody>
          <a:bodyPr/>
          <a:lstStyle/>
          <a:p>
            <a:pPr marL="342891" indent="-342891" defTabSz="914377">
              <a:spcBef>
                <a:spcPts val="0"/>
              </a:spcBef>
              <a:spcAft>
                <a:spcPts val="1800"/>
              </a:spcAft>
              <a:buClr>
                <a:srgbClr val="C60C30"/>
              </a:buClr>
              <a:buSzPct val="60000"/>
              <a:buFont typeface="Wingdings 2" panose="05020102010507070707" pitchFamily="18" charset="2"/>
              <a:buChar char="É"/>
            </a:pPr>
            <a:r>
              <a:rPr lang="ru-RU" sz="2400" dirty="0">
                <a:latin typeface="+mn-lt"/>
                <a:ea typeface="PT Sans" charset="-52"/>
                <a:cs typeface="PT Sans" charset="-52"/>
              </a:rPr>
              <a:t>Анализ конфигурации</a:t>
            </a:r>
          </a:p>
          <a:p>
            <a:pPr marL="642922" lvl="1" indent="-342891" defTabSz="914377">
              <a:spcBef>
                <a:spcPts val="0"/>
              </a:spcBef>
              <a:spcAft>
                <a:spcPts val="1800"/>
              </a:spcAft>
              <a:buClr>
                <a:srgbClr val="C60C30"/>
              </a:buClr>
              <a:buSzPct val="60000"/>
              <a:buFont typeface="Wingdings 2" panose="05020102010507070707" pitchFamily="18" charset="2"/>
              <a:buChar char="É"/>
            </a:pPr>
            <a:r>
              <a:rPr lang="ru-RU" sz="1850" dirty="0">
                <a:latin typeface="+mn-lt"/>
                <a:ea typeface="PT Sans" charset="-52"/>
                <a:cs typeface="PT Sans" charset="-52"/>
              </a:rPr>
              <a:t>Уровня сервера </a:t>
            </a:r>
            <a:br>
              <a:rPr lang="ru-RU" sz="1850" dirty="0">
                <a:latin typeface="+mn-lt"/>
                <a:ea typeface="PT Sans" charset="-52"/>
                <a:cs typeface="PT Sans" charset="-52"/>
              </a:rPr>
            </a:br>
            <a:r>
              <a:rPr lang="ru-RU" sz="1850" dirty="0">
                <a:latin typeface="+mn-lt"/>
                <a:ea typeface="PT Sans" charset="-52"/>
                <a:cs typeface="PT Sans" charset="-52"/>
              </a:rPr>
              <a:t>(</a:t>
            </a:r>
            <a:r>
              <a:rPr lang="en-US" sz="1850" dirty="0" err="1">
                <a:latin typeface="+mn-lt"/>
                <a:ea typeface="PT Sans" charset="-52"/>
                <a:cs typeface="PT Sans" charset="-52"/>
              </a:rPr>
              <a:t>httpd.conf</a:t>
            </a:r>
            <a:r>
              <a:rPr lang="en-US" sz="1850" dirty="0">
                <a:latin typeface="+mn-lt"/>
                <a:ea typeface="PT Sans" charset="-52"/>
                <a:cs typeface="PT Sans" charset="-52"/>
              </a:rPr>
              <a:t>, </a:t>
            </a:r>
            <a:r>
              <a:rPr lang="en-US" sz="1850" dirty="0" err="1">
                <a:latin typeface="+mn-lt"/>
                <a:ea typeface="PT Sans" charset="-52"/>
                <a:cs typeface="PT Sans" charset="-52"/>
              </a:rPr>
              <a:t>server.xml</a:t>
            </a:r>
            <a:r>
              <a:rPr lang="en-US" sz="1850" dirty="0">
                <a:latin typeface="+mn-lt"/>
                <a:ea typeface="PT Sans" charset="-52"/>
                <a:cs typeface="PT Sans" charset="-52"/>
              </a:rPr>
              <a:t> …</a:t>
            </a:r>
            <a:r>
              <a:rPr lang="ru-RU" sz="1850" dirty="0">
                <a:latin typeface="+mn-lt"/>
                <a:ea typeface="PT Sans" charset="-52"/>
                <a:cs typeface="PT Sans" charset="-52"/>
              </a:rPr>
              <a:t>)</a:t>
            </a:r>
          </a:p>
          <a:p>
            <a:pPr marL="642922" lvl="1" indent="-342891" defTabSz="914377">
              <a:spcBef>
                <a:spcPts val="0"/>
              </a:spcBef>
              <a:spcAft>
                <a:spcPts val="1800"/>
              </a:spcAft>
              <a:buClr>
                <a:srgbClr val="C60C30"/>
              </a:buClr>
              <a:buSzPct val="60000"/>
              <a:buFont typeface="Wingdings 2" panose="05020102010507070707" pitchFamily="18" charset="2"/>
              <a:buChar char="É"/>
            </a:pPr>
            <a:r>
              <a:rPr lang="ru-RU" sz="1850" dirty="0">
                <a:latin typeface="+mn-lt"/>
                <a:ea typeface="PT Sans" charset="-52"/>
                <a:cs typeface="PT Sans" charset="-52"/>
              </a:rPr>
              <a:t>Уровня приложения </a:t>
            </a:r>
            <a:r>
              <a:rPr lang="en-US" sz="1850" dirty="0">
                <a:latin typeface="+mn-lt"/>
                <a:ea typeface="PT Sans" charset="-52"/>
                <a:cs typeface="PT Sans" charset="-52"/>
              </a:rPr>
              <a:t/>
            </a:r>
            <a:br>
              <a:rPr lang="en-US" sz="1850" dirty="0">
                <a:latin typeface="+mn-lt"/>
                <a:ea typeface="PT Sans" charset="-52"/>
                <a:cs typeface="PT Sans" charset="-52"/>
              </a:rPr>
            </a:br>
            <a:r>
              <a:rPr lang="ru-RU" sz="1850" dirty="0">
                <a:latin typeface="+mn-lt"/>
                <a:ea typeface="PT Sans" charset="-52"/>
                <a:cs typeface="PT Sans" charset="-52"/>
              </a:rPr>
              <a:t>(</a:t>
            </a:r>
            <a:r>
              <a:rPr lang="en-US" sz="1850" dirty="0">
                <a:latin typeface="+mn-lt"/>
                <a:ea typeface="PT Sans" charset="-52"/>
                <a:cs typeface="PT Sans" charset="-52"/>
              </a:rPr>
              <a:t>.</a:t>
            </a:r>
            <a:r>
              <a:rPr lang="en-US" sz="1850" dirty="0" err="1">
                <a:latin typeface="+mn-lt"/>
                <a:ea typeface="PT Sans" charset="-52"/>
                <a:cs typeface="PT Sans" charset="-52"/>
              </a:rPr>
              <a:t>htapasswd</a:t>
            </a:r>
            <a:r>
              <a:rPr lang="en-US" sz="1850" dirty="0">
                <a:latin typeface="+mn-lt"/>
                <a:ea typeface="PT Sans" charset="-52"/>
                <a:cs typeface="PT Sans" charset="-52"/>
              </a:rPr>
              <a:t>, web.xml, </a:t>
            </a:r>
            <a:br>
              <a:rPr lang="en-US" sz="1850" dirty="0">
                <a:latin typeface="+mn-lt"/>
                <a:ea typeface="PT Sans" charset="-52"/>
                <a:cs typeface="PT Sans" charset="-52"/>
              </a:rPr>
            </a:br>
            <a:r>
              <a:rPr lang="en-US" sz="1850" dirty="0" err="1">
                <a:latin typeface="+mn-lt"/>
                <a:ea typeface="PT Sans" charset="-52"/>
                <a:cs typeface="PT Sans" charset="-52"/>
              </a:rPr>
              <a:t>web.config</a:t>
            </a:r>
            <a:r>
              <a:rPr lang="en-US" sz="1850" dirty="0">
                <a:latin typeface="+mn-lt"/>
                <a:ea typeface="PT Sans" charset="-52"/>
                <a:cs typeface="PT Sans" charset="-52"/>
              </a:rPr>
              <a:t>…</a:t>
            </a:r>
            <a:r>
              <a:rPr lang="ru-RU" sz="1850" dirty="0">
                <a:latin typeface="+mn-lt"/>
                <a:ea typeface="PT Sans" charset="-52"/>
                <a:cs typeface="PT Sans" charset="-52"/>
              </a:rPr>
              <a:t>)</a:t>
            </a:r>
            <a:endParaRPr lang="en-US" sz="2000" b="1" dirty="0">
              <a:solidFill>
                <a:srgbClr val="C00000"/>
              </a:solidFill>
              <a:latin typeface="+mn-lt"/>
              <a:ea typeface="PT Sans" charset="-52"/>
              <a:cs typeface="PT Sans" charset="-52"/>
            </a:endParaRPr>
          </a:p>
          <a:p>
            <a:pPr marL="342891" indent="-342891" defTabSz="914377">
              <a:spcBef>
                <a:spcPts val="0"/>
              </a:spcBef>
              <a:spcAft>
                <a:spcPts val="1800"/>
              </a:spcAft>
              <a:buClr>
                <a:srgbClr val="C60C30"/>
              </a:buClr>
              <a:buSzPct val="60000"/>
              <a:buFont typeface="Wingdings 2" panose="05020102010507070707" pitchFamily="18" charset="2"/>
              <a:buChar char="É"/>
            </a:pPr>
            <a:r>
              <a:rPr lang="ru-RU" sz="2400" dirty="0">
                <a:latin typeface="+mn-lt"/>
                <a:ea typeface="PT Sans" charset="-52"/>
                <a:cs typeface="PT Sans" charset="-52"/>
              </a:rPr>
              <a:t>Использование</a:t>
            </a:r>
            <a:r>
              <a:rPr lang="en-US" sz="2400" dirty="0">
                <a:latin typeface="+mn-lt"/>
                <a:ea typeface="PT Sans" charset="-52"/>
                <a:cs typeface="PT Sans" charset="-52"/>
              </a:rPr>
              <a:t/>
            </a:r>
            <a:br>
              <a:rPr lang="en-US" sz="2400" dirty="0">
                <a:latin typeface="+mn-lt"/>
                <a:ea typeface="PT Sans" charset="-52"/>
                <a:cs typeface="PT Sans" charset="-52"/>
              </a:rPr>
            </a:br>
            <a:r>
              <a:rPr lang="en-US" sz="2400" dirty="0">
                <a:latin typeface="+mn-lt"/>
                <a:ea typeface="PT Sans" charset="-52"/>
                <a:cs typeface="PT Sans" charset="-52"/>
              </a:rPr>
              <a:t>security best practice</a:t>
            </a:r>
            <a:endParaRPr lang="ru-RU" sz="2400" dirty="0">
              <a:latin typeface="+mn-lt"/>
              <a:ea typeface="PT Sans" charset="-52"/>
              <a:cs typeface="PT Sans" charset="-52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609600" y="905542"/>
            <a:ext cx="11582400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H="1">
            <a:off x="609600" y="6096596"/>
            <a:ext cx="11582400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798225" y="6150751"/>
            <a:ext cx="5954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ptsecurity.com</a:t>
            </a:r>
            <a:endParaRPr lang="ru-RU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6266517"/>
            <a:ext cx="3198637" cy="13780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0799544" y="411563"/>
            <a:ext cx="952901" cy="952901"/>
          </a:xfrm>
          <a:prstGeom prst="rect">
            <a:avLst/>
          </a:prstGeom>
          <a:solidFill>
            <a:schemeClr val="bg1"/>
          </a:solidFill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ru-RU" sz="3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30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519010" y="280445"/>
            <a:ext cx="8390275" cy="607568"/>
          </a:xfrm>
          <a:prstGeom prst="rect">
            <a:avLst/>
          </a:prstGeom>
        </p:spPr>
        <p:txBody>
          <a:bodyPr/>
          <a:lstStyle>
            <a:lvl1pPr algn="ctr" defTabSz="685783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000" dirty="0">
                <a:solidFill>
                  <a:srgbClr val="000000"/>
                </a:solidFill>
                <a:latin typeface="+mn-lt"/>
                <a:ea typeface="PT Sans" charset="-52"/>
                <a:cs typeface="PT Sans" charset="-52"/>
              </a:rPr>
              <a:t>Признаки закладки</a:t>
            </a:r>
            <a:endParaRPr lang="en-US" sz="4000" dirty="0">
              <a:solidFill>
                <a:srgbClr val="000000"/>
              </a:solidFill>
              <a:latin typeface="+mn-lt"/>
              <a:ea typeface="PT Sans" charset="-52"/>
              <a:cs typeface="PT Sans" charset="-52"/>
            </a:endParaRPr>
          </a:p>
          <a:p>
            <a:pPr algn="l"/>
            <a:endParaRPr lang="en-US" sz="4000" dirty="0">
              <a:solidFill>
                <a:srgbClr val="000000"/>
              </a:solidFill>
              <a:latin typeface="+mn-lt"/>
              <a:ea typeface="PT Sans" charset="-52"/>
              <a:cs typeface="PT Sans" charset="-52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890713" y="1372962"/>
            <a:ext cx="8539162" cy="3394472"/>
          </a:xfrm>
          <a:prstGeom prst="rect">
            <a:avLst/>
          </a:prstGeom>
        </p:spPr>
        <p:txBody>
          <a:bodyPr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800"/>
              </a:spcAft>
              <a:buClr>
                <a:srgbClr val="C60C30"/>
              </a:buClr>
              <a:buSzPct val="60000"/>
              <a:buFont typeface="Wingdings 2" panose="05020102010507070707" pitchFamily="18" charset="2"/>
              <a:buChar char="É"/>
            </a:pPr>
            <a:endParaRPr lang="ru-RU" sz="2000" dirty="0"/>
          </a:p>
          <a:p>
            <a:pPr>
              <a:spcBef>
                <a:spcPts val="0"/>
              </a:spcBef>
              <a:spcAft>
                <a:spcPts val="1800"/>
              </a:spcAft>
              <a:buClr>
                <a:srgbClr val="C60C30"/>
              </a:buClr>
              <a:buSzPct val="60000"/>
              <a:buFont typeface="Wingdings 2" panose="05020102010507070707" pitchFamily="18" charset="2"/>
              <a:buChar char="É"/>
            </a:pPr>
            <a:endParaRPr lang="en-US" sz="2000" dirty="0"/>
          </a:p>
          <a:p>
            <a:pPr lvl="1">
              <a:spcBef>
                <a:spcPts val="0"/>
              </a:spcBef>
              <a:spcAft>
                <a:spcPts val="1800"/>
              </a:spcAft>
              <a:buClr>
                <a:srgbClr val="C60C30"/>
              </a:buClr>
              <a:buSzPct val="60000"/>
              <a:buFont typeface="Wingdings 2" panose="05020102010507070707" pitchFamily="18" charset="2"/>
              <a:buChar char="É"/>
            </a:pP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1972574" y="1284513"/>
            <a:ext cx="5046452" cy="2416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indent="-342900">
              <a:spcAft>
                <a:spcPts val="1800"/>
              </a:spcAft>
              <a:buClr>
                <a:srgbClr val="C60C30"/>
              </a:buClr>
              <a:buSzPct val="60000"/>
              <a:buFont typeface="Wingdings 2" panose="05020102010507070707" pitchFamily="18" charset="2"/>
              <a:buChar char="É"/>
            </a:pPr>
            <a:r>
              <a:rPr lang="ru-RU" sz="2000" dirty="0"/>
              <a:t>Выглядит как обычная уязвимость</a:t>
            </a:r>
            <a:endParaRPr lang="en-US" sz="2000" dirty="0"/>
          </a:p>
          <a:p>
            <a:pPr marL="942951" lvl="2" indent="-342891" defTabSz="914377">
              <a:spcAft>
                <a:spcPts val="1800"/>
              </a:spcAft>
              <a:buClr>
                <a:srgbClr val="C60C30"/>
              </a:buClr>
              <a:buSzPct val="60000"/>
              <a:buFont typeface="Wingdings 2" panose="05020102010507070707" pitchFamily="18" charset="2"/>
              <a:buChar char="É"/>
            </a:pPr>
            <a:r>
              <a:rPr lang="en-US" sz="1700" dirty="0">
                <a:ea typeface="PT Sans" charset="-52"/>
                <a:cs typeface="PT Sans" charset="-52"/>
              </a:rPr>
              <a:t>File system access</a:t>
            </a:r>
          </a:p>
          <a:p>
            <a:pPr marL="942951" lvl="2" indent="-342891" defTabSz="914377">
              <a:spcAft>
                <a:spcPts val="1800"/>
              </a:spcAft>
              <a:buClr>
                <a:srgbClr val="C60C30"/>
              </a:buClr>
              <a:buSzPct val="60000"/>
              <a:buFont typeface="Wingdings 2" panose="05020102010507070707" pitchFamily="18" charset="2"/>
              <a:buChar char="É"/>
            </a:pPr>
            <a:r>
              <a:rPr lang="en-US" sz="1700" dirty="0">
                <a:ea typeface="PT Sans" charset="-52"/>
                <a:cs typeface="PT Sans" charset="-52"/>
              </a:rPr>
              <a:t>Authentication bypass</a:t>
            </a:r>
          </a:p>
          <a:p>
            <a:pPr marL="942951" lvl="2" indent="-342891" defTabSz="914377">
              <a:spcAft>
                <a:spcPts val="1800"/>
              </a:spcAft>
              <a:buClr>
                <a:srgbClr val="C60C30"/>
              </a:buClr>
              <a:buSzPct val="60000"/>
              <a:buFont typeface="Wingdings 2" panose="05020102010507070707" pitchFamily="18" charset="2"/>
              <a:buChar char="É"/>
            </a:pPr>
            <a:r>
              <a:rPr lang="en-US" sz="1700" dirty="0">
                <a:ea typeface="PT Sans" charset="-52"/>
                <a:cs typeface="PT Sans" charset="-52"/>
              </a:rPr>
              <a:t>Database manipulation</a:t>
            </a:r>
          </a:p>
          <a:p>
            <a:pPr lvl="1">
              <a:spcAft>
                <a:spcPts val="1800"/>
              </a:spcAft>
              <a:buClr>
                <a:srgbClr val="C60C30"/>
              </a:buClr>
              <a:buSzPct val="60000"/>
              <a:buFont typeface="Wingdings 2" panose="05020102010507070707" pitchFamily="18" charset="2"/>
              <a:buChar char="É"/>
            </a:pPr>
            <a:endParaRPr lang="en-US" sz="2000" dirty="0"/>
          </a:p>
        </p:txBody>
      </p:sp>
      <p:sp>
        <p:nvSpPr>
          <p:cNvPr id="6" name="Rectangle 4"/>
          <p:cNvSpPr/>
          <p:nvPr/>
        </p:nvSpPr>
        <p:spPr>
          <a:xfrm>
            <a:off x="6309181" y="1284513"/>
            <a:ext cx="4120694" cy="2416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indent="-342900">
              <a:spcAft>
                <a:spcPts val="1800"/>
              </a:spcAft>
              <a:buClr>
                <a:srgbClr val="C60C30"/>
              </a:buClr>
              <a:buSzPct val="60000"/>
              <a:buFont typeface="Wingdings 2" panose="05020102010507070707" pitchFamily="18" charset="2"/>
              <a:buChar char="É"/>
            </a:pPr>
            <a:r>
              <a:rPr lang="ru-RU" sz="2000" dirty="0"/>
              <a:t>Имеет «секретное» условие</a:t>
            </a:r>
            <a:endParaRPr lang="en-US" sz="2000" dirty="0"/>
          </a:p>
          <a:p>
            <a:pPr marL="942951" lvl="2" indent="-342891" defTabSz="914377">
              <a:spcAft>
                <a:spcPts val="1800"/>
              </a:spcAft>
              <a:buClr>
                <a:srgbClr val="C60C30"/>
              </a:buClr>
              <a:buSzPct val="60000"/>
              <a:buFont typeface="Wingdings 2" panose="05020102010507070707" pitchFamily="18" charset="2"/>
              <a:buChar char="É"/>
            </a:pPr>
            <a:r>
              <a:rPr lang="ru-RU" sz="1700" dirty="0">
                <a:ea typeface="PT Sans" charset="-52"/>
                <a:cs typeface="PT Sans" charset="-52"/>
              </a:rPr>
              <a:t>Жестко вшитый пароль</a:t>
            </a:r>
            <a:endParaRPr lang="en-US" sz="1700" dirty="0">
              <a:ea typeface="PT Sans" charset="-52"/>
              <a:cs typeface="PT Sans" charset="-52"/>
            </a:endParaRPr>
          </a:p>
          <a:p>
            <a:pPr marL="942951" lvl="2" indent="-342891" defTabSz="914377">
              <a:spcAft>
                <a:spcPts val="1800"/>
              </a:spcAft>
              <a:buClr>
                <a:srgbClr val="C60C30"/>
              </a:buClr>
              <a:buSzPct val="60000"/>
              <a:buFont typeface="Wingdings 2" panose="05020102010507070707" pitchFamily="18" charset="2"/>
              <a:buChar char="É"/>
            </a:pPr>
            <a:r>
              <a:rPr lang="ru-RU" sz="1700" dirty="0">
                <a:ea typeface="PT Sans" charset="-52"/>
                <a:cs typeface="PT Sans" charset="-52"/>
              </a:rPr>
              <a:t>Специальные функции </a:t>
            </a:r>
            <a:r>
              <a:rPr lang="en-US" sz="1700" dirty="0">
                <a:ea typeface="PT Sans" charset="-52"/>
                <a:cs typeface="PT Sans" charset="-52"/>
              </a:rPr>
              <a:t>API</a:t>
            </a:r>
          </a:p>
          <a:p>
            <a:pPr marL="942951" lvl="2" indent="-342891" defTabSz="914377">
              <a:spcAft>
                <a:spcPts val="1800"/>
              </a:spcAft>
              <a:buClr>
                <a:srgbClr val="C60C30"/>
              </a:buClr>
              <a:buSzPct val="60000"/>
              <a:buFont typeface="Wingdings 2" panose="05020102010507070707" pitchFamily="18" charset="2"/>
              <a:buChar char="É"/>
            </a:pPr>
            <a:r>
              <a:rPr lang="ru-RU" sz="1700" dirty="0">
                <a:ea typeface="PT Sans" charset="-52"/>
                <a:cs typeface="PT Sans" charset="-52"/>
              </a:rPr>
              <a:t>Отдельная ветвь исполнения</a:t>
            </a:r>
            <a:endParaRPr lang="en-US" sz="2000" dirty="0"/>
          </a:p>
          <a:p>
            <a:pPr lvl="1">
              <a:spcAft>
                <a:spcPts val="1800"/>
              </a:spcAft>
              <a:buClr>
                <a:srgbClr val="C60C30"/>
              </a:buClr>
              <a:buSzPct val="60000"/>
              <a:buFont typeface="Wingdings 2" panose="05020102010507070707" pitchFamily="18" charset="2"/>
              <a:buChar char="É"/>
            </a:pPr>
            <a:endParaRPr lang="en-US" sz="2000" dirty="0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6529"/>
          <a:stretch/>
        </p:blipFill>
        <p:spPr>
          <a:xfrm>
            <a:off x="2572100" y="3166268"/>
            <a:ext cx="7474162" cy="4529486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 flipH="1">
            <a:off x="609600" y="905542"/>
            <a:ext cx="11582400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>
            <a:off x="609600" y="6096596"/>
            <a:ext cx="11582400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798225" y="6150751"/>
            <a:ext cx="5954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ptsecurity.com</a:t>
            </a:r>
            <a:endParaRPr lang="ru-RU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6266517"/>
            <a:ext cx="3198637" cy="137801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0799544" y="411563"/>
            <a:ext cx="952901" cy="952901"/>
          </a:xfrm>
          <a:prstGeom prst="rect">
            <a:avLst/>
          </a:prstGeom>
          <a:solidFill>
            <a:schemeClr val="bg1"/>
          </a:solidFill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3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382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609600" y="243820"/>
            <a:ext cx="8390275" cy="607568"/>
          </a:xfrm>
          <a:prstGeom prst="rect">
            <a:avLst/>
          </a:prstGeom>
        </p:spPr>
        <p:txBody>
          <a:bodyPr/>
          <a:lstStyle>
            <a:lvl1pPr algn="ctr" defTabSz="685783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000" dirty="0">
                <a:solidFill>
                  <a:srgbClr val="000000"/>
                </a:solidFill>
                <a:latin typeface="+mn-lt"/>
                <a:ea typeface="PT Sans" charset="-52"/>
                <a:cs typeface="PT Sans" charset="-52"/>
              </a:rPr>
              <a:t>Интеграция</a:t>
            </a:r>
            <a:endParaRPr lang="en-US" sz="4000" dirty="0">
              <a:solidFill>
                <a:srgbClr val="000000"/>
              </a:solidFill>
              <a:latin typeface="+mn-lt"/>
              <a:ea typeface="PT Sans" charset="-52"/>
              <a:cs typeface="PT Sans" charset="-52"/>
            </a:endParaRPr>
          </a:p>
          <a:p>
            <a:pPr algn="l"/>
            <a:endParaRPr lang="en-US" sz="4000" dirty="0">
              <a:solidFill>
                <a:srgbClr val="000000"/>
              </a:solidFill>
              <a:latin typeface="+mn-lt"/>
              <a:ea typeface="PT Sans" charset="-52"/>
              <a:cs typeface="PT Sans" charset="-52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890713" y="1372962"/>
            <a:ext cx="8539162" cy="3394472"/>
          </a:xfrm>
          <a:prstGeom prst="rect">
            <a:avLst/>
          </a:prstGeom>
        </p:spPr>
        <p:txBody>
          <a:bodyPr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800"/>
              </a:spcAft>
              <a:buClr>
                <a:srgbClr val="C60C30"/>
              </a:buClr>
              <a:buSzPct val="60000"/>
              <a:buFont typeface="Wingdings 2" panose="05020102010507070707" pitchFamily="18" charset="2"/>
              <a:buChar char="É"/>
            </a:pPr>
            <a:r>
              <a:rPr lang="en-US" sz="2400" dirty="0"/>
              <a:t>Web Application Firewall</a:t>
            </a:r>
          </a:p>
          <a:p>
            <a:pPr>
              <a:spcBef>
                <a:spcPts val="0"/>
              </a:spcBef>
              <a:spcAft>
                <a:spcPts val="1800"/>
              </a:spcAft>
              <a:buClr>
                <a:srgbClr val="C60C30"/>
              </a:buClr>
              <a:buSzPct val="60000"/>
              <a:buFont typeface="Wingdings 2" panose="05020102010507070707" pitchFamily="18" charset="2"/>
              <a:buChar char="É"/>
            </a:pPr>
            <a:r>
              <a:rPr lang="en-US" sz="2400" dirty="0"/>
              <a:t>SIEM</a:t>
            </a:r>
          </a:p>
          <a:p>
            <a:pPr>
              <a:spcBef>
                <a:spcPts val="0"/>
              </a:spcBef>
              <a:spcAft>
                <a:spcPts val="1800"/>
              </a:spcAft>
              <a:buClr>
                <a:srgbClr val="C60C30"/>
              </a:buClr>
              <a:buSzPct val="60000"/>
              <a:buFont typeface="Wingdings 2" panose="05020102010507070707" pitchFamily="18" charset="2"/>
              <a:buChar char="É"/>
            </a:pPr>
            <a:r>
              <a:rPr lang="ru-RU" sz="2400" dirty="0"/>
              <a:t>Компоненты цикла безопасной разработки</a:t>
            </a:r>
            <a:endParaRPr lang="en-US" sz="2400" dirty="0"/>
          </a:p>
          <a:p>
            <a:pPr lvl="1">
              <a:spcBef>
                <a:spcPts val="0"/>
              </a:spcBef>
              <a:spcAft>
                <a:spcPts val="1800"/>
              </a:spcAft>
              <a:buClr>
                <a:srgbClr val="C60C30"/>
              </a:buClr>
              <a:buSzPct val="60000"/>
              <a:buFont typeface="Wingdings 2" panose="05020102010507070707" pitchFamily="18" charset="2"/>
              <a:buChar char="É"/>
            </a:pPr>
            <a:r>
              <a:rPr lang="ru-RU" sz="1800" dirty="0" err="1"/>
              <a:t>Репозитории</a:t>
            </a:r>
            <a:r>
              <a:rPr lang="ru-RU" sz="1800" dirty="0"/>
              <a:t> исходного кода</a:t>
            </a:r>
            <a:endParaRPr lang="en-US" sz="1800" dirty="0"/>
          </a:p>
          <a:p>
            <a:pPr lvl="1">
              <a:spcBef>
                <a:spcPts val="0"/>
              </a:spcBef>
              <a:spcAft>
                <a:spcPts val="1800"/>
              </a:spcAft>
              <a:buClr>
                <a:srgbClr val="C60C30"/>
              </a:buClr>
              <a:buSzPct val="60000"/>
              <a:buFont typeface="Wingdings 2" panose="05020102010507070707" pitchFamily="18" charset="2"/>
              <a:buChar char="É"/>
            </a:pPr>
            <a:r>
              <a:rPr lang="ru-RU" sz="1800" dirty="0"/>
              <a:t>Сервера сборки</a:t>
            </a:r>
            <a:endParaRPr lang="en-US" sz="1800" dirty="0"/>
          </a:p>
          <a:p>
            <a:pPr lvl="1">
              <a:spcBef>
                <a:spcPts val="0"/>
              </a:spcBef>
              <a:spcAft>
                <a:spcPts val="1800"/>
              </a:spcAft>
              <a:buClr>
                <a:srgbClr val="C60C30"/>
              </a:buClr>
              <a:buSzPct val="60000"/>
              <a:buFont typeface="Wingdings 2" panose="05020102010507070707" pitchFamily="18" charset="2"/>
              <a:buChar char="É"/>
            </a:pPr>
            <a:r>
              <a:rPr lang="ru-RU" sz="1800" dirty="0"/>
              <a:t>Баг-</a:t>
            </a:r>
            <a:r>
              <a:rPr lang="ru-RU" sz="1800" dirty="0" err="1"/>
              <a:t>трекеры</a:t>
            </a:r>
            <a:endParaRPr lang="en-US" sz="1800" dirty="0"/>
          </a:p>
          <a:p>
            <a:pPr marL="0" indent="0">
              <a:spcBef>
                <a:spcPts val="0"/>
              </a:spcBef>
              <a:spcAft>
                <a:spcPts val="1800"/>
              </a:spcAft>
              <a:buClr>
                <a:srgbClr val="C60C30"/>
              </a:buClr>
              <a:buSzPct val="60000"/>
              <a:buNone/>
            </a:pPr>
            <a:endParaRPr lang="en-US" sz="2400" dirty="0"/>
          </a:p>
          <a:p>
            <a:pPr lvl="1">
              <a:spcBef>
                <a:spcPts val="0"/>
              </a:spcBef>
              <a:spcAft>
                <a:spcPts val="1800"/>
              </a:spcAft>
              <a:buClr>
                <a:srgbClr val="C60C30"/>
              </a:buClr>
              <a:buSzPct val="60000"/>
              <a:buFont typeface="Wingdings 2" panose="05020102010507070707" pitchFamily="18" charset="2"/>
              <a:buChar char="É"/>
            </a:pPr>
            <a:endParaRPr lang="en-US" sz="2400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>
            <a:off x="609600" y="905542"/>
            <a:ext cx="11582400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H="1">
            <a:off x="609600" y="6096596"/>
            <a:ext cx="11582400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798225" y="6150751"/>
            <a:ext cx="5954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ptsecurity.com</a:t>
            </a:r>
            <a:endParaRPr lang="ru-RU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6266517"/>
            <a:ext cx="3198637" cy="13780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0799544" y="411563"/>
            <a:ext cx="952901" cy="952901"/>
          </a:xfrm>
          <a:prstGeom prst="rect">
            <a:avLst/>
          </a:prstGeom>
          <a:solidFill>
            <a:schemeClr val="bg1"/>
          </a:solidFill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3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530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500064" y="223652"/>
            <a:ext cx="8390275" cy="607568"/>
          </a:xfrm>
          <a:prstGeom prst="rect">
            <a:avLst/>
          </a:prstGeom>
        </p:spPr>
        <p:txBody>
          <a:bodyPr/>
          <a:lstStyle>
            <a:lvl1pPr algn="ctr" defTabSz="685783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000" dirty="0">
                <a:solidFill>
                  <a:srgbClr val="000000"/>
                </a:solidFill>
                <a:latin typeface="+mn-lt"/>
                <a:ea typeface="PT Sans" charset="-52"/>
                <a:cs typeface="PT Sans" charset="-52"/>
              </a:rPr>
              <a:t>Что дальше</a:t>
            </a:r>
            <a:r>
              <a:rPr lang="en-US" sz="4000" dirty="0">
                <a:solidFill>
                  <a:srgbClr val="000000"/>
                </a:solidFill>
                <a:latin typeface="+mn-lt"/>
                <a:ea typeface="PT Sans" charset="-52"/>
                <a:cs typeface="PT Sans" charset="-52"/>
              </a:rPr>
              <a:t>?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890713" y="1372962"/>
            <a:ext cx="8539162" cy="5152382"/>
          </a:xfrm>
          <a:prstGeom prst="rect">
            <a:avLst/>
          </a:prstGeom>
        </p:spPr>
        <p:txBody>
          <a:bodyPr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800"/>
              </a:spcAft>
              <a:buClr>
                <a:srgbClr val="C60C30"/>
              </a:buClr>
              <a:buSzPct val="60000"/>
              <a:buFont typeface="Wingdings 2" panose="05020102010507070707" pitchFamily="18" charset="2"/>
              <a:buChar char="É"/>
            </a:pPr>
            <a:r>
              <a:rPr lang="ru-RU" sz="2000" dirty="0">
                <a:ea typeface="PT Sans" charset="-52"/>
                <a:cs typeface="PT Sans" charset="-52"/>
              </a:rPr>
              <a:t>Попросить разработчика исправить уязвимости</a:t>
            </a:r>
          </a:p>
          <a:p>
            <a:pPr lvl="1">
              <a:spcBef>
                <a:spcPts val="0"/>
              </a:spcBef>
              <a:spcAft>
                <a:spcPts val="1800"/>
              </a:spcAft>
              <a:buClr>
                <a:srgbClr val="C60C30"/>
              </a:buClr>
              <a:buSzPct val="60000"/>
              <a:buFont typeface="Wingdings 2" panose="05020102010507070707" pitchFamily="18" charset="2"/>
              <a:buChar char="É"/>
            </a:pPr>
            <a:r>
              <a:rPr lang="ru-RU" sz="1600" dirty="0">
                <a:ea typeface="PT Sans" charset="-52"/>
                <a:cs typeface="PT Sans" charset="-52"/>
              </a:rPr>
              <a:t>Нет разработчика</a:t>
            </a:r>
          </a:p>
          <a:p>
            <a:pPr lvl="1">
              <a:spcBef>
                <a:spcPts val="0"/>
              </a:spcBef>
              <a:spcAft>
                <a:spcPts val="1800"/>
              </a:spcAft>
              <a:buClr>
                <a:srgbClr val="C60C30"/>
              </a:buClr>
              <a:buSzPct val="60000"/>
              <a:buFont typeface="Wingdings 2" panose="05020102010507070707" pitchFamily="18" charset="2"/>
              <a:buChar char="É"/>
            </a:pPr>
            <a:r>
              <a:rPr lang="ru-RU" sz="1600" dirty="0">
                <a:ea typeface="PT Sans" charset="-52"/>
                <a:cs typeface="PT Sans" charset="-52"/>
              </a:rPr>
              <a:t>Нет оснований</a:t>
            </a:r>
          </a:p>
          <a:p>
            <a:pPr lvl="1">
              <a:spcBef>
                <a:spcPts val="0"/>
              </a:spcBef>
              <a:spcAft>
                <a:spcPts val="1800"/>
              </a:spcAft>
              <a:buClr>
                <a:srgbClr val="C60C30"/>
              </a:buClr>
              <a:buSzPct val="60000"/>
              <a:buFont typeface="Wingdings 2" panose="05020102010507070707" pitchFamily="18" charset="2"/>
              <a:buChar char="É"/>
            </a:pPr>
            <a:r>
              <a:rPr lang="ru-RU" sz="1600" dirty="0">
                <a:ea typeface="PT Sans" charset="-52"/>
                <a:cs typeface="PT Sans" charset="-52"/>
              </a:rPr>
              <a:t>Нет нужной оперативности</a:t>
            </a:r>
          </a:p>
          <a:p>
            <a:pPr>
              <a:spcBef>
                <a:spcPts val="0"/>
              </a:spcBef>
              <a:spcAft>
                <a:spcPts val="1800"/>
              </a:spcAft>
              <a:buClr>
                <a:srgbClr val="C60C30"/>
              </a:buClr>
              <a:buSzPct val="60000"/>
              <a:buFont typeface="Wingdings 2" panose="05020102010507070707" pitchFamily="18" charset="2"/>
              <a:buChar char="É"/>
            </a:pPr>
            <a:r>
              <a:rPr lang="ru-RU" sz="2000" dirty="0">
                <a:ea typeface="PT Sans" charset="-52"/>
                <a:cs typeface="PT Sans" charset="-52"/>
              </a:rPr>
              <a:t>Исправить уязвимости самому</a:t>
            </a:r>
            <a:endParaRPr lang="en-US" sz="2000" dirty="0">
              <a:ea typeface="PT Sans" charset="-52"/>
              <a:cs typeface="PT Sans" charset="-52"/>
            </a:endParaRPr>
          </a:p>
          <a:p>
            <a:pPr lvl="1">
              <a:spcBef>
                <a:spcPts val="0"/>
              </a:spcBef>
              <a:spcAft>
                <a:spcPts val="1800"/>
              </a:spcAft>
              <a:buClr>
                <a:srgbClr val="C60C30"/>
              </a:buClr>
              <a:buSzPct val="60000"/>
              <a:buFont typeface="Wingdings 2" panose="05020102010507070707" pitchFamily="18" charset="2"/>
              <a:buChar char="É"/>
            </a:pPr>
            <a:r>
              <a:rPr lang="ru-RU" sz="1600" dirty="0">
                <a:ea typeface="PT Sans" charset="-52"/>
                <a:cs typeface="PT Sans" charset="-52"/>
              </a:rPr>
              <a:t>Нет исходных кодов (в полном объеме)</a:t>
            </a:r>
          </a:p>
          <a:p>
            <a:pPr lvl="1">
              <a:spcBef>
                <a:spcPts val="0"/>
              </a:spcBef>
              <a:spcAft>
                <a:spcPts val="1800"/>
              </a:spcAft>
              <a:buClr>
                <a:srgbClr val="C60C30"/>
              </a:buClr>
              <a:buSzPct val="60000"/>
              <a:buFont typeface="Wingdings 2" panose="05020102010507070707" pitchFamily="18" charset="2"/>
              <a:buChar char="É"/>
            </a:pPr>
            <a:r>
              <a:rPr lang="ru-RU" sz="1600" dirty="0">
                <a:ea typeface="PT Sans" charset="-52"/>
                <a:cs typeface="PT Sans" charset="-52"/>
              </a:rPr>
              <a:t>Нет знаний и опыта</a:t>
            </a:r>
          </a:p>
          <a:p>
            <a:pPr lvl="1">
              <a:spcBef>
                <a:spcPts val="0"/>
              </a:spcBef>
              <a:spcAft>
                <a:spcPts val="1800"/>
              </a:spcAft>
              <a:buClr>
                <a:srgbClr val="C60C30"/>
              </a:buClr>
              <a:buSzPct val="60000"/>
              <a:buFont typeface="Wingdings 2" panose="05020102010507070707" pitchFamily="18" charset="2"/>
              <a:buChar char="É"/>
            </a:pPr>
            <a:r>
              <a:rPr lang="ru-RU" sz="1600" dirty="0">
                <a:ea typeface="PT Sans" charset="-52"/>
                <a:cs typeface="PT Sans" charset="-52"/>
              </a:rPr>
              <a:t>Нет времени</a:t>
            </a:r>
            <a:endParaRPr lang="en-US" sz="2000" dirty="0">
              <a:ea typeface="PT Sans" charset="-52"/>
              <a:cs typeface="PT Sans" charset="-52"/>
            </a:endParaRPr>
          </a:p>
          <a:p>
            <a:pPr>
              <a:spcBef>
                <a:spcPts val="0"/>
              </a:spcBef>
              <a:spcAft>
                <a:spcPts val="1800"/>
              </a:spcAft>
              <a:buClr>
                <a:srgbClr val="C60C30"/>
              </a:buClr>
              <a:buSzPct val="60000"/>
              <a:buFont typeface="Wingdings 2" panose="05020102010507070707" pitchFamily="18" charset="2"/>
              <a:buChar char="É"/>
            </a:pPr>
            <a:endParaRPr lang="en-US" sz="2000" dirty="0">
              <a:ea typeface="PT Sans" charset="-52"/>
              <a:cs typeface="PT Sans" charset="-52"/>
            </a:endParaRPr>
          </a:p>
          <a:p>
            <a:pPr>
              <a:spcBef>
                <a:spcPts val="0"/>
              </a:spcBef>
              <a:spcAft>
                <a:spcPts val="1800"/>
              </a:spcAft>
              <a:buClr>
                <a:srgbClr val="C60C30"/>
              </a:buClr>
              <a:buSzPct val="60000"/>
              <a:buFont typeface="Wingdings 2" panose="05020102010507070707" pitchFamily="18" charset="2"/>
              <a:buChar char="É"/>
            </a:pPr>
            <a:endParaRPr lang="en-US" sz="2000" dirty="0">
              <a:ea typeface="PT Sans" charset="-52"/>
              <a:cs typeface="PT Sans" charset="-52"/>
            </a:endParaRPr>
          </a:p>
          <a:p>
            <a:pPr>
              <a:spcBef>
                <a:spcPts val="0"/>
              </a:spcBef>
              <a:spcAft>
                <a:spcPts val="1800"/>
              </a:spcAft>
              <a:buClr>
                <a:srgbClr val="C60C30"/>
              </a:buClr>
              <a:buSzPct val="60000"/>
              <a:buFont typeface="Wingdings 2" panose="05020102010507070707" pitchFamily="18" charset="2"/>
              <a:buChar char="É"/>
            </a:pPr>
            <a:endParaRPr lang="en-US" sz="2000" dirty="0">
              <a:ea typeface="PT Sans" charset="-52"/>
              <a:cs typeface="PT Sans" charset="-52"/>
            </a:endParaRPr>
          </a:p>
          <a:p>
            <a:pPr>
              <a:spcBef>
                <a:spcPts val="0"/>
              </a:spcBef>
              <a:spcAft>
                <a:spcPts val="1800"/>
              </a:spcAft>
              <a:buClr>
                <a:srgbClr val="C60C30"/>
              </a:buClr>
              <a:buSzPct val="60000"/>
              <a:buFont typeface="Wingdings 2" panose="05020102010507070707" pitchFamily="18" charset="2"/>
              <a:buChar char="É"/>
            </a:pPr>
            <a:endParaRPr lang="en-US" sz="2000" dirty="0">
              <a:ea typeface="PT Sans" charset="-52"/>
              <a:cs typeface="PT Sans" charset="-52"/>
            </a:endParaRPr>
          </a:p>
          <a:p>
            <a:pPr lvl="1">
              <a:spcBef>
                <a:spcPts val="0"/>
              </a:spcBef>
              <a:spcAft>
                <a:spcPts val="1800"/>
              </a:spcAft>
              <a:buClr>
                <a:srgbClr val="C60C30"/>
              </a:buClr>
              <a:buSzPct val="60000"/>
              <a:buFont typeface="Wingdings 2" panose="05020102010507070707" pitchFamily="18" charset="2"/>
              <a:buChar char="É"/>
            </a:pPr>
            <a:endParaRPr lang="en-US" sz="2000" dirty="0">
              <a:ea typeface="PT Sans" charset="-52"/>
              <a:cs typeface="PT Sans" charset="-52"/>
            </a:endParaRPr>
          </a:p>
        </p:txBody>
      </p:sp>
      <p:pic>
        <p:nvPicPr>
          <p:cNvPr id="2050" name="Picture 2" descr="http://www.e1.ru/news/images/new1/414/188/big/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015" y="2996953"/>
            <a:ext cx="2506726" cy="27257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 flipH="1">
            <a:off x="609600" y="905542"/>
            <a:ext cx="11582400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H="1">
            <a:off x="609600" y="6096596"/>
            <a:ext cx="11582400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798225" y="6150751"/>
            <a:ext cx="5954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ptsecurity.com</a:t>
            </a:r>
            <a:endParaRPr lang="ru-RU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6266517"/>
            <a:ext cx="3198637" cy="13780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0799544" y="411563"/>
            <a:ext cx="952901" cy="952901"/>
          </a:xfrm>
          <a:prstGeom prst="rect">
            <a:avLst/>
          </a:prstGeom>
          <a:solidFill>
            <a:schemeClr val="bg1"/>
          </a:solidFill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3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79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478595" y="287553"/>
            <a:ext cx="8390275" cy="737619"/>
          </a:xfrm>
          <a:prstGeom prst="rect">
            <a:avLst/>
          </a:prstGeom>
        </p:spPr>
        <p:txBody>
          <a:bodyPr/>
          <a:lstStyle>
            <a:lvl1pPr algn="ctr" defTabSz="685783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rgbClr val="000000"/>
                </a:solidFill>
                <a:latin typeface="+mn-lt"/>
                <a:ea typeface="PT Sans" charset="-52"/>
                <a:cs typeface="PT Sans" charset="-52"/>
              </a:rPr>
              <a:t>PT</a:t>
            </a:r>
            <a:r>
              <a:rPr lang="ru-RU" sz="4000" dirty="0">
                <a:solidFill>
                  <a:srgbClr val="000000"/>
                </a:solidFill>
                <a:latin typeface="+mn-lt"/>
                <a:ea typeface="PT Sans" charset="-52"/>
                <a:cs typeface="PT Sans" charset="-52"/>
              </a:rPr>
              <a:t> </a:t>
            </a:r>
            <a:r>
              <a:rPr lang="en-US" sz="4000" dirty="0">
                <a:solidFill>
                  <a:srgbClr val="000000"/>
                </a:solidFill>
                <a:latin typeface="+mn-lt"/>
                <a:ea typeface="PT Sans" charset="-52"/>
                <a:cs typeface="PT Sans" charset="-52"/>
              </a:rPr>
              <a:t>Application Firewall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890714" y="1124744"/>
            <a:ext cx="8539162" cy="5112568"/>
          </a:xfrm>
          <a:prstGeom prst="rect">
            <a:avLst/>
          </a:prstGeom>
        </p:spPr>
        <p:txBody>
          <a:bodyPr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800"/>
              </a:spcAft>
              <a:buClr>
                <a:srgbClr val="C60C30"/>
              </a:buClr>
              <a:buSzPct val="60000"/>
              <a:buFont typeface="Wingdings 2" panose="05020102010507070707" pitchFamily="18" charset="2"/>
              <a:buChar char="É"/>
            </a:pPr>
            <a:r>
              <a:rPr lang="ru-RU" sz="2000" dirty="0">
                <a:ea typeface="PT Sans" charset="-52"/>
                <a:cs typeface="PT Sans" charset="-52"/>
              </a:rPr>
              <a:t>Обнаруживает и предотвращает атаки, направленные на приложения</a:t>
            </a:r>
          </a:p>
          <a:p>
            <a:pPr>
              <a:spcBef>
                <a:spcPts val="0"/>
              </a:spcBef>
              <a:spcAft>
                <a:spcPts val="1800"/>
              </a:spcAft>
              <a:buClr>
                <a:srgbClr val="C60C30"/>
              </a:buClr>
              <a:buSzPct val="60000"/>
              <a:buFont typeface="Wingdings 2" panose="05020102010507070707" pitchFamily="18" charset="2"/>
              <a:buChar char="É"/>
            </a:pPr>
            <a:r>
              <a:rPr lang="ru-RU" sz="2000" dirty="0">
                <a:ea typeface="PT Sans" charset="-52"/>
                <a:cs typeface="PT Sans" charset="-52"/>
              </a:rPr>
              <a:t>Блокирует до </a:t>
            </a:r>
            <a:r>
              <a:rPr lang="en-US" sz="2000" dirty="0">
                <a:ea typeface="PT Sans" charset="-52"/>
                <a:cs typeface="PT Sans" charset="-52"/>
              </a:rPr>
              <a:t>75</a:t>
            </a:r>
            <a:r>
              <a:rPr lang="ru-RU" sz="2000" dirty="0">
                <a:ea typeface="PT Sans" charset="-52"/>
                <a:cs typeface="PT Sans" charset="-52"/>
              </a:rPr>
              <a:t>% 0-</a:t>
            </a:r>
            <a:r>
              <a:rPr lang="en-US" sz="2000" dirty="0">
                <a:ea typeface="PT Sans" charset="-52"/>
                <a:cs typeface="PT Sans" charset="-52"/>
              </a:rPr>
              <a:t>day </a:t>
            </a:r>
            <a:r>
              <a:rPr lang="ru-RU" sz="2000" dirty="0">
                <a:ea typeface="PT Sans" charset="-52"/>
                <a:cs typeface="PT Sans" charset="-52"/>
              </a:rPr>
              <a:t>атак «из коробки»</a:t>
            </a:r>
          </a:p>
          <a:p>
            <a:pPr>
              <a:spcBef>
                <a:spcPts val="0"/>
              </a:spcBef>
              <a:spcAft>
                <a:spcPts val="1800"/>
              </a:spcAft>
              <a:buClr>
                <a:srgbClr val="C60C30"/>
              </a:buClr>
              <a:buSzPct val="60000"/>
              <a:buFont typeface="Wingdings 2" panose="05020102010507070707" pitchFamily="18" charset="2"/>
              <a:buChar char="É"/>
            </a:pPr>
            <a:r>
              <a:rPr lang="ru-RU" sz="2000" dirty="0">
                <a:ea typeface="PT Sans" charset="-52"/>
                <a:cs typeface="PT Sans" charset="-52"/>
              </a:rPr>
              <a:t>Испытан в крупных проектах</a:t>
            </a:r>
          </a:p>
          <a:p>
            <a:pPr>
              <a:spcBef>
                <a:spcPts val="0"/>
              </a:spcBef>
              <a:spcAft>
                <a:spcPts val="1800"/>
              </a:spcAft>
              <a:buClr>
                <a:srgbClr val="C60C30"/>
              </a:buClr>
              <a:buSzPct val="60000"/>
              <a:buFont typeface="Wingdings 2" panose="05020102010507070707" pitchFamily="18" charset="2"/>
              <a:buChar char="É"/>
            </a:pPr>
            <a:r>
              <a:rPr lang="ru-RU" sz="2000" dirty="0">
                <a:ea typeface="PT Sans" charset="-52"/>
                <a:cs typeface="PT Sans" charset="-52"/>
              </a:rPr>
              <a:t>Самообучение, виртуальные </a:t>
            </a:r>
            <a:r>
              <a:rPr lang="ru-RU" sz="2000" dirty="0" err="1">
                <a:ea typeface="PT Sans" charset="-52"/>
                <a:cs typeface="PT Sans" charset="-52"/>
              </a:rPr>
              <a:t>патчи</a:t>
            </a:r>
            <a:endParaRPr lang="en-US" sz="2000" dirty="0">
              <a:ea typeface="PT Sans" charset="-52"/>
              <a:cs typeface="PT Sans" charset="-52"/>
            </a:endParaRPr>
          </a:p>
          <a:p>
            <a:pPr>
              <a:spcBef>
                <a:spcPts val="0"/>
              </a:spcBef>
              <a:spcAft>
                <a:spcPts val="1800"/>
              </a:spcAft>
              <a:buClr>
                <a:srgbClr val="C60C30"/>
              </a:buClr>
              <a:buSzPct val="60000"/>
              <a:buFont typeface="Wingdings 2" panose="05020102010507070707" pitchFamily="18" charset="2"/>
              <a:buChar char="É"/>
            </a:pPr>
            <a:r>
              <a:rPr lang="ru-RU" sz="2000" dirty="0">
                <a:ea typeface="PT Sans" charset="-52"/>
                <a:cs typeface="PT Sans" charset="-52"/>
              </a:rPr>
              <a:t>Обнаружение веб-</a:t>
            </a:r>
            <a:r>
              <a:rPr lang="ru-RU" sz="2000" dirty="0" err="1">
                <a:ea typeface="PT Sans" charset="-52"/>
                <a:cs typeface="PT Sans" charset="-52"/>
              </a:rPr>
              <a:t>фрода</a:t>
            </a:r>
            <a:endParaRPr lang="ru-RU" sz="2000" dirty="0">
              <a:ea typeface="PT Sans" charset="-52"/>
              <a:cs typeface="PT Sans" charset="-52"/>
            </a:endParaRPr>
          </a:p>
          <a:p>
            <a:pPr>
              <a:spcBef>
                <a:spcPts val="0"/>
              </a:spcBef>
              <a:spcAft>
                <a:spcPts val="1800"/>
              </a:spcAft>
              <a:buClr>
                <a:srgbClr val="C60C30"/>
              </a:buClr>
              <a:buSzPct val="60000"/>
              <a:buFont typeface="Wingdings 2" panose="05020102010507070707" pitchFamily="18" charset="2"/>
              <a:buChar char="É"/>
            </a:pPr>
            <a:r>
              <a:rPr lang="ru-RU" sz="2000" dirty="0">
                <a:ea typeface="PT Sans" charset="-52"/>
                <a:cs typeface="PT Sans" charset="-52"/>
              </a:rPr>
              <a:t>Контроль утечек данных</a:t>
            </a:r>
            <a:br>
              <a:rPr lang="ru-RU" sz="2000" dirty="0">
                <a:ea typeface="PT Sans" charset="-52"/>
                <a:cs typeface="PT Sans" charset="-52"/>
              </a:rPr>
            </a:br>
            <a:r>
              <a:rPr lang="ru-RU" sz="2000" dirty="0">
                <a:ea typeface="PT Sans" charset="-52"/>
                <a:cs typeface="PT Sans" charset="-52"/>
              </a:rPr>
              <a:t>и активности ботов</a:t>
            </a:r>
            <a:endParaRPr lang="en-US" sz="2000" dirty="0">
              <a:ea typeface="PT Sans" charset="-52"/>
              <a:cs typeface="PT Sans" charset="-52"/>
            </a:endParaRPr>
          </a:p>
          <a:p>
            <a:pPr>
              <a:spcBef>
                <a:spcPts val="0"/>
              </a:spcBef>
              <a:spcAft>
                <a:spcPts val="1800"/>
              </a:spcAft>
              <a:buClr>
                <a:srgbClr val="C60C30"/>
              </a:buClr>
              <a:buSzPct val="60000"/>
              <a:buFont typeface="Wingdings 2" panose="05020102010507070707" pitchFamily="18" charset="2"/>
              <a:buChar char="É"/>
            </a:pPr>
            <a:r>
              <a:rPr lang="ru-RU" sz="2000" dirty="0">
                <a:ea typeface="PT Sans" charset="-52"/>
                <a:cs typeface="PT Sans" charset="-52"/>
              </a:rPr>
              <a:t>Железный или</a:t>
            </a:r>
            <a:br>
              <a:rPr lang="ru-RU" sz="2000" dirty="0">
                <a:ea typeface="PT Sans" charset="-52"/>
                <a:cs typeface="PT Sans" charset="-52"/>
              </a:rPr>
            </a:br>
            <a:r>
              <a:rPr lang="ru-RU" sz="2000" dirty="0">
                <a:ea typeface="PT Sans" charset="-52"/>
                <a:cs typeface="PT Sans" charset="-52"/>
              </a:rPr>
              <a:t>виртуальный ПАК</a:t>
            </a:r>
            <a:r>
              <a:rPr lang="en-US" sz="2000" dirty="0">
                <a:ea typeface="PT Sans" charset="-52"/>
                <a:cs typeface="PT Sans" charset="-52"/>
              </a:rPr>
              <a:t> </a:t>
            </a:r>
            <a:endParaRPr lang="ru-RU" sz="2000" dirty="0">
              <a:ea typeface="PT Sans" charset="-52"/>
              <a:cs typeface="PT Sans" charset="-52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8870" y="1674498"/>
            <a:ext cx="683514" cy="110643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9612" y="1663218"/>
            <a:ext cx="962653" cy="111771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872" y="3212976"/>
            <a:ext cx="5184576" cy="2991102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/>
        </p:nvCxnSpPr>
        <p:spPr>
          <a:xfrm flipH="1">
            <a:off x="609600" y="905542"/>
            <a:ext cx="11582400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609600" y="6096596"/>
            <a:ext cx="11582400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798225" y="6150751"/>
            <a:ext cx="5954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ptsecurity.com</a:t>
            </a:r>
            <a:endParaRPr lang="ru-RU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" y="6266517"/>
            <a:ext cx="3198637" cy="137801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0799544" y="411563"/>
            <a:ext cx="952901" cy="952901"/>
          </a:xfrm>
          <a:prstGeom prst="rect">
            <a:avLst/>
          </a:prstGeom>
          <a:solidFill>
            <a:schemeClr val="bg1"/>
          </a:solidFill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3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212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489741" y="278508"/>
            <a:ext cx="8390275" cy="648072"/>
          </a:xfrm>
          <a:prstGeom prst="rect">
            <a:avLst/>
          </a:prstGeom>
        </p:spPr>
        <p:txBody>
          <a:bodyPr/>
          <a:lstStyle>
            <a:lvl1pPr algn="ctr" defTabSz="685783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rgbClr val="000000"/>
                </a:solidFill>
                <a:latin typeface="+mn-lt"/>
                <a:ea typeface="PT Sans" charset="-52"/>
                <a:cs typeface="PT Sans" charset="-52"/>
              </a:rPr>
              <a:t>PT AF – </a:t>
            </a:r>
            <a:r>
              <a:rPr lang="ru-RU" sz="4000" dirty="0">
                <a:solidFill>
                  <a:srgbClr val="000000"/>
                </a:solidFill>
                <a:latin typeface="+mn-lt"/>
                <a:ea typeface="PT Sans" charset="-52"/>
                <a:cs typeface="PT Sans" charset="-52"/>
              </a:rPr>
              <a:t>быстрый старт</a:t>
            </a:r>
            <a:endParaRPr lang="en-US" sz="4000" dirty="0">
              <a:solidFill>
                <a:srgbClr val="000000"/>
              </a:solidFill>
              <a:latin typeface="+mn-lt"/>
              <a:ea typeface="PT Sans" charset="-52"/>
              <a:cs typeface="PT Sans" charset="-52"/>
            </a:endParaRPr>
          </a:p>
          <a:p>
            <a:pPr algn="l"/>
            <a:endParaRPr lang="en-US" sz="4000" dirty="0">
              <a:solidFill>
                <a:srgbClr val="000000"/>
              </a:solidFill>
              <a:latin typeface="+mn-lt"/>
              <a:ea typeface="PT Sans" charset="-52"/>
              <a:cs typeface="PT Sans" charset="-52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863096" y="1052736"/>
            <a:ext cx="8539162" cy="5400600"/>
          </a:xfrm>
          <a:prstGeom prst="rect">
            <a:avLst/>
          </a:prstGeom>
        </p:spPr>
        <p:txBody>
          <a:bodyPr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891" lvl="1" indent="-342891">
              <a:spcBef>
                <a:spcPts val="0"/>
              </a:spcBef>
              <a:spcAft>
                <a:spcPts val="1800"/>
              </a:spcAft>
              <a:buClr>
                <a:srgbClr val="C60C30"/>
              </a:buClr>
              <a:buSzPct val="60000"/>
              <a:buFont typeface="Wingdings 2" panose="05020102010507070707" pitchFamily="18" charset="2"/>
              <a:buChar char="É"/>
            </a:pPr>
            <a:r>
              <a:rPr lang="ru-RU" sz="2000" dirty="0">
                <a:ea typeface="PT Sans" charset="-52"/>
                <a:cs typeface="PT Sans" charset="-52"/>
              </a:rPr>
              <a:t>Автоматически</a:t>
            </a:r>
            <a:endParaRPr lang="en-US" sz="2000" dirty="0">
              <a:ea typeface="PT Sans" charset="-52"/>
              <a:cs typeface="PT Sans" charset="-52"/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  <a:buClr>
                <a:srgbClr val="C60C30"/>
              </a:buClr>
              <a:buSzPct val="60000"/>
              <a:buFont typeface="Wingdings 2" panose="05020102010507070707" pitchFamily="18" charset="2"/>
              <a:buChar char="É"/>
            </a:pPr>
            <a:r>
              <a:rPr lang="ru-RU" sz="1800" dirty="0">
                <a:ea typeface="PT Sans" charset="-52"/>
                <a:cs typeface="PT Sans" charset="-52"/>
              </a:rPr>
              <a:t>Самообучающийся движок </a:t>
            </a:r>
            <a:r>
              <a:rPr lang="en-US" sz="1800" dirty="0">
                <a:ea typeface="PT Sans" charset="-52"/>
                <a:cs typeface="PT Sans" charset="-52"/>
              </a:rPr>
              <a:t>HMM: </a:t>
            </a:r>
            <a:r>
              <a:rPr lang="ru-RU" sz="1800" dirty="0">
                <a:ea typeface="PT Sans" charset="-52"/>
                <a:cs typeface="PT Sans" charset="-52"/>
              </a:rPr>
              <a:t>трафик</a:t>
            </a:r>
            <a:r>
              <a:rPr lang="en-US" sz="1800" dirty="0">
                <a:ea typeface="PT Sans" charset="-52"/>
                <a:cs typeface="PT Sans" charset="-52"/>
              </a:rPr>
              <a:t>/</a:t>
            </a:r>
            <a:r>
              <a:rPr lang="ru-RU" sz="1800" dirty="0" err="1">
                <a:ea typeface="PT Sans" charset="-52"/>
                <a:cs typeface="PT Sans" charset="-52"/>
              </a:rPr>
              <a:t>логи</a:t>
            </a:r>
            <a:endParaRPr lang="en-US" sz="1800" dirty="0">
              <a:ea typeface="PT Sans" charset="-52"/>
              <a:cs typeface="PT Sans" charset="-52"/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  <a:buClr>
                <a:srgbClr val="C60C30"/>
              </a:buClr>
              <a:buSzPct val="60000"/>
              <a:buFont typeface="Wingdings 2" panose="05020102010507070707" pitchFamily="18" charset="2"/>
              <a:buChar char="É"/>
            </a:pPr>
            <a:r>
              <a:rPr lang="ru-RU" sz="1800" dirty="0">
                <a:ea typeface="PT Sans" charset="-52"/>
                <a:cs typeface="PT Sans" charset="-52"/>
              </a:rPr>
              <a:t>Нормализация</a:t>
            </a:r>
            <a:r>
              <a:rPr lang="en-US" sz="1800" dirty="0">
                <a:ea typeface="PT Sans" charset="-52"/>
                <a:cs typeface="PT Sans" charset="-52"/>
              </a:rPr>
              <a:t>: passive Web-server/Framework fingerprint 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Clr>
                <a:srgbClr val="C60C30"/>
              </a:buClr>
              <a:buSzPct val="60000"/>
              <a:buFont typeface="Wingdings 2" panose="05020102010507070707" pitchFamily="18" charset="2"/>
              <a:buChar char="É"/>
            </a:pPr>
            <a:r>
              <a:rPr lang="ru-RU" sz="1800" dirty="0">
                <a:ea typeface="PT Sans" charset="-52"/>
                <a:cs typeface="PT Sans" charset="-52"/>
              </a:rPr>
              <a:t>Политика защиты содержимого (</a:t>
            </a:r>
            <a:r>
              <a:rPr lang="en-US" sz="1800" dirty="0">
                <a:ea typeface="PT Sans" charset="-52"/>
                <a:cs typeface="PT Sans" charset="-52"/>
              </a:rPr>
              <a:t>CSP</a:t>
            </a:r>
            <a:r>
              <a:rPr lang="ru-RU" sz="1800" dirty="0">
                <a:ea typeface="PT Sans" charset="-52"/>
                <a:cs typeface="PT Sans" charset="-52"/>
              </a:rPr>
              <a:t>)</a:t>
            </a:r>
            <a:endParaRPr lang="en-US" sz="1800" dirty="0">
              <a:ea typeface="PT Sans" charset="-52"/>
              <a:cs typeface="PT Sans" charset="-52"/>
            </a:endParaRPr>
          </a:p>
          <a:p>
            <a:pPr>
              <a:spcBef>
                <a:spcPts val="0"/>
              </a:spcBef>
              <a:spcAft>
                <a:spcPts val="1800"/>
              </a:spcAft>
              <a:buClr>
                <a:srgbClr val="C60C30"/>
              </a:buClr>
              <a:buSzPct val="60000"/>
              <a:buFont typeface="Wingdings 2" panose="05020102010507070707" pitchFamily="18" charset="2"/>
              <a:buChar char="É"/>
            </a:pPr>
            <a:r>
              <a:rPr lang="en-US" sz="2000" dirty="0">
                <a:ea typeface="PT Sans" charset="-52"/>
                <a:cs typeface="PT Sans" charset="-52"/>
              </a:rPr>
              <a:t> </a:t>
            </a:r>
            <a:r>
              <a:rPr lang="ru-RU" sz="2000" dirty="0" err="1">
                <a:ea typeface="PT Sans" charset="-52"/>
                <a:cs typeface="PT Sans" charset="-52"/>
              </a:rPr>
              <a:t>Автоматизированно</a:t>
            </a:r>
            <a:endParaRPr lang="en-US" sz="2000" dirty="0">
              <a:ea typeface="PT Sans" charset="-52"/>
              <a:cs typeface="PT Sans" charset="-52"/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  <a:buClr>
                <a:srgbClr val="C60C30"/>
              </a:buClr>
              <a:buSzPct val="60000"/>
              <a:buFont typeface="Wingdings 2" panose="05020102010507070707" pitchFamily="18" charset="2"/>
              <a:buChar char="É"/>
            </a:pPr>
            <a:r>
              <a:rPr lang="ru-RU" sz="1800" dirty="0">
                <a:ea typeface="PT Sans" charset="-52"/>
                <a:cs typeface="PT Sans" charset="-52"/>
              </a:rPr>
              <a:t>Модель приложения</a:t>
            </a:r>
            <a:r>
              <a:rPr lang="en-US" sz="1800" dirty="0">
                <a:ea typeface="PT Sans" charset="-52"/>
                <a:cs typeface="PT Sans" charset="-52"/>
              </a:rPr>
              <a:t>: </a:t>
            </a:r>
            <a:r>
              <a:rPr lang="ru-RU" sz="1800" dirty="0">
                <a:ea typeface="PT Sans" charset="-52"/>
                <a:cs typeface="PT Sans" charset="-52"/>
              </a:rPr>
              <a:t>анализ отчета </a:t>
            </a:r>
            <a:r>
              <a:rPr lang="en-US" sz="1800" dirty="0">
                <a:ea typeface="PT Sans" charset="-52"/>
                <a:cs typeface="PT Sans" charset="-52"/>
              </a:rPr>
              <a:t>PT AI</a:t>
            </a:r>
            <a:r>
              <a:rPr lang="ru-RU" sz="1800" dirty="0">
                <a:ea typeface="PT Sans" charset="-52"/>
                <a:cs typeface="PT Sans" charset="-52"/>
              </a:rPr>
              <a:t>, типизация входных данных</a:t>
            </a:r>
            <a:endParaRPr lang="en-US" sz="1800" dirty="0">
              <a:ea typeface="PT Sans" charset="-52"/>
              <a:cs typeface="PT Sans" charset="-52"/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  <a:buClr>
                <a:srgbClr val="C60C30"/>
              </a:buClr>
              <a:buSzPct val="60000"/>
              <a:buFont typeface="Wingdings 2" panose="05020102010507070707" pitchFamily="18" charset="2"/>
              <a:buChar char="É"/>
            </a:pPr>
            <a:r>
              <a:rPr lang="ru-RU" sz="1800" dirty="0">
                <a:ea typeface="PT Sans" charset="-52"/>
                <a:cs typeface="PT Sans" charset="-52"/>
              </a:rPr>
              <a:t>Виртуальные </a:t>
            </a:r>
            <a:r>
              <a:rPr lang="ru-RU" sz="1800" dirty="0" err="1">
                <a:ea typeface="PT Sans" charset="-52"/>
                <a:cs typeface="PT Sans" charset="-52"/>
              </a:rPr>
              <a:t>патчи</a:t>
            </a:r>
            <a:r>
              <a:rPr lang="en-US" sz="1800" dirty="0">
                <a:ea typeface="PT Sans" charset="-52"/>
                <a:cs typeface="PT Sans" charset="-52"/>
              </a:rPr>
              <a:t>: </a:t>
            </a:r>
            <a:r>
              <a:rPr lang="ru-RU" sz="1800" dirty="0" err="1">
                <a:ea typeface="PT Sans" charset="-52"/>
                <a:cs typeface="PT Sans" charset="-52"/>
              </a:rPr>
              <a:t>эксплойты</a:t>
            </a:r>
            <a:r>
              <a:rPr lang="ru-RU" sz="1800" dirty="0">
                <a:ea typeface="PT Sans" charset="-52"/>
                <a:cs typeface="PT Sans" charset="-52"/>
              </a:rPr>
              <a:t> </a:t>
            </a:r>
            <a:r>
              <a:rPr lang="en-US" sz="1800" dirty="0">
                <a:ea typeface="PT Sans" charset="-52"/>
                <a:cs typeface="PT Sans" charset="-52"/>
              </a:rPr>
              <a:t>PT AI, </a:t>
            </a:r>
            <a:r>
              <a:rPr lang="ru-RU" sz="1800" dirty="0">
                <a:ea typeface="PT Sans" charset="-52"/>
                <a:cs typeface="PT Sans" charset="-52"/>
              </a:rPr>
              <a:t>результаты</a:t>
            </a:r>
            <a:r>
              <a:rPr lang="en-US" sz="1800" dirty="0">
                <a:ea typeface="PT Sans" charset="-52"/>
                <a:cs typeface="PT Sans" charset="-52"/>
              </a:rPr>
              <a:t> </a:t>
            </a:r>
            <a:r>
              <a:rPr lang="en-US" sz="1800" dirty="0" err="1">
                <a:ea typeface="PT Sans" charset="-52"/>
                <a:cs typeface="PT Sans" charset="-52"/>
              </a:rPr>
              <a:t>MaxPatrol</a:t>
            </a:r>
            <a:r>
              <a:rPr lang="en-US" sz="1800" dirty="0">
                <a:ea typeface="PT Sans" charset="-52"/>
                <a:cs typeface="PT Sans" charset="-52"/>
              </a:rPr>
              <a:t> Web Engine</a:t>
            </a:r>
          </a:p>
          <a:p>
            <a:pPr>
              <a:spcBef>
                <a:spcPts val="0"/>
              </a:spcBef>
              <a:spcAft>
                <a:spcPts val="1800"/>
              </a:spcAft>
              <a:buClr>
                <a:srgbClr val="C60C30"/>
              </a:buClr>
              <a:buSzPct val="60000"/>
              <a:buFont typeface="Wingdings 2" panose="05020102010507070707" pitchFamily="18" charset="2"/>
              <a:buChar char="É"/>
            </a:pPr>
            <a:r>
              <a:rPr lang="ru-RU" sz="2000" dirty="0" err="1">
                <a:ea typeface="PT Sans" charset="-52"/>
                <a:cs typeface="PT Sans" charset="-52"/>
              </a:rPr>
              <a:t>Полуавтоматизированно</a:t>
            </a:r>
            <a:endParaRPr lang="en-US" sz="2000" dirty="0">
              <a:ea typeface="PT Sans" charset="-52"/>
              <a:cs typeface="PT Sans" charset="-52"/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  <a:buClr>
                <a:srgbClr val="C60C30"/>
              </a:buClr>
              <a:buSzPct val="60000"/>
              <a:buFont typeface="Wingdings 2" panose="05020102010507070707" pitchFamily="18" charset="2"/>
              <a:buChar char="É"/>
            </a:pPr>
            <a:r>
              <a:rPr lang="en-US" sz="1800" dirty="0">
                <a:ea typeface="PT Sans" charset="-52"/>
                <a:cs typeface="PT Sans" charset="-52"/>
              </a:rPr>
              <a:t>CSRF, </a:t>
            </a:r>
            <a:r>
              <a:rPr lang="ru-RU" sz="1800" dirty="0">
                <a:ea typeface="PT Sans" charset="-52"/>
                <a:cs typeface="PT Sans" charset="-52"/>
              </a:rPr>
              <a:t>защита </a:t>
            </a:r>
            <a:r>
              <a:rPr lang="en-US" sz="1800" dirty="0">
                <a:ea typeface="PT Sans" charset="-52"/>
                <a:cs typeface="PT Sans" charset="-52"/>
              </a:rPr>
              <a:t>Cookie, </a:t>
            </a:r>
            <a:r>
              <a:rPr lang="ru-RU" sz="1800" dirty="0">
                <a:ea typeface="PT Sans" charset="-52"/>
                <a:cs typeface="PT Sans" charset="-52"/>
              </a:rPr>
              <a:t>защита </a:t>
            </a:r>
            <a:r>
              <a:rPr lang="en-US" sz="1800" dirty="0">
                <a:ea typeface="PT Sans" charset="-52"/>
                <a:cs typeface="PT Sans" charset="-52"/>
              </a:rPr>
              <a:t>URL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Clr>
                <a:srgbClr val="C60C30"/>
              </a:buClr>
              <a:buSzPct val="60000"/>
              <a:buFont typeface="Wingdings 2" panose="05020102010507070707" pitchFamily="18" charset="2"/>
              <a:buChar char="É"/>
            </a:pPr>
            <a:r>
              <a:rPr lang="ru-RU" sz="1800" dirty="0">
                <a:ea typeface="PT Sans" charset="-52"/>
                <a:cs typeface="PT Sans" charset="-52"/>
              </a:rPr>
              <a:t>Защита </a:t>
            </a:r>
            <a:r>
              <a:rPr lang="en-US" sz="1800" dirty="0">
                <a:ea typeface="PT Sans" charset="-52"/>
                <a:cs typeface="PT Sans" charset="-52"/>
              </a:rPr>
              <a:t>DOM XSS</a:t>
            </a:r>
            <a:endParaRPr lang="ru-RU" sz="1800" dirty="0">
              <a:ea typeface="PT Sans" charset="-52"/>
              <a:cs typeface="PT Sans" charset="-52"/>
            </a:endParaRPr>
          </a:p>
          <a:p>
            <a:pPr>
              <a:spcBef>
                <a:spcPts val="0"/>
              </a:spcBef>
              <a:spcAft>
                <a:spcPts val="1800"/>
              </a:spcAft>
              <a:buClr>
                <a:srgbClr val="C60C30"/>
              </a:buClr>
              <a:buSzPct val="60000"/>
              <a:buFont typeface="Wingdings 2" panose="05020102010507070707" pitchFamily="18" charset="2"/>
              <a:buChar char="É"/>
            </a:pPr>
            <a:r>
              <a:rPr lang="ru-RU" sz="2000" dirty="0">
                <a:ea typeface="PT Sans" charset="-52"/>
                <a:cs typeface="PT Sans" charset="-52"/>
              </a:rPr>
              <a:t>Правила «из коробки» для некоторых приложений</a:t>
            </a:r>
            <a:endParaRPr lang="en-US" sz="2000" dirty="0">
              <a:ea typeface="PT Sans" charset="-52"/>
              <a:cs typeface="PT Sans" charset="-52"/>
            </a:endParaRPr>
          </a:p>
          <a:p>
            <a:pPr>
              <a:spcBef>
                <a:spcPts val="0"/>
              </a:spcBef>
              <a:spcAft>
                <a:spcPts val="1800"/>
              </a:spcAft>
              <a:buClr>
                <a:srgbClr val="C60C30"/>
              </a:buClr>
              <a:buSzPct val="60000"/>
              <a:buFont typeface="Wingdings 2" panose="05020102010507070707" pitchFamily="18" charset="2"/>
              <a:buChar char="É"/>
            </a:pPr>
            <a:r>
              <a:rPr lang="ru-RU" sz="2000" dirty="0">
                <a:ea typeface="PT Sans" charset="-52"/>
                <a:cs typeface="PT Sans" charset="-52"/>
              </a:rPr>
              <a:t>Встроенный сканер для проверки уязвимостей </a:t>
            </a:r>
            <a:endParaRPr lang="en-US" sz="2000" dirty="0">
              <a:ea typeface="PT Sans" charset="-52"/>
              <a:cs typeface="PT Sans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128" y="2133181"/>
            <a:ext cx="3831872" cy="975578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 flipH="1">
            <a:off x="609600" y="905542"/>
            <a:ext cx="11582400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H="1">
            <a:off x="609600" y="6096596"/>
            <a:ext cx="11582400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798225" y="6150751"/>
            <a:ext cx="5954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ptsecurity.com</a:t>
            </a:r>
            <a:endParaRPr lang="ru-RU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6266517"/>
            <a:ext cx="3198637" cy="13780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0799544" y="411563"/>
            <a:ext cx="952901" cy="952901"/>
          </a:xfrm>
          <a:prstGeom prst="rect">
            <a:avLst/>
          </a:prstGeom>
          <a:solidFill>
            <a:schemeClr val="bg1"/>
          </a:solidFill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3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049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509589" y="297974"/>
            <a:ext cx="8390275" cy="607568"/>
          </a:xfrm>
          <a:prstGeom prst="rect">
            <a:avLst/>
          </a:prstGeom>
        </p:spPr>
        <p:txBody>
          <a:bodyPr/>
          <a:lstStyle>
            <a:lvl1pPr algn="ctr" defTabSz="685783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000" dirty="0">
                <a:solidFill>
                  <a:srgbClr val="000000"/>
                </a:solidFill>
                <a:ea typeface="PT Sans" charset="-52"/>
                <a:cs typeface="PT Sans" charset="-52"/>
              </a:rPr>
              <a:t>Готовые профили «из коробки»</a:t>
            </a:r>
            <a:endParaRPr lang="en-US" sz="4000" dirty="0">
              <a:solidFill>
                <a:srgbClr val="000000"/>
              </a:solidFill>
              <a:ea typeface="PT Sans" charset="-52"/>
              <a:cs typeface="PT Sans" charset="-52"/>
            </a:endParaRPr>
          </a:p>
          <a:p>
            <a:pPr algn="l"/>
            <a:endParaRPr lang="en-US" sz="4000" dirty="0">
              <a:solidFill>
                <a:srgbClr val="000000"/>
              </a:solidFill>
              <a:latin typeface="PT Sans" charset="-52"/>
              <a:ea typeface="PT Sans" charset="-52"/>
              <a:cs typeface="PT Sans" charset="-52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890713" y="1372962"/>
            <a:ext cx="8539162" cy="4972082"/>
          </a:xfrm>
          <a:prstGeom prst="rect">
            <a:avLst/>
          </a:prstGeom>
        </p:spPr>
        <p:txBody>
          <a:bodyPr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  <a:buClr>
                <a:srgbClr val="C60C30"/>
              </a:buClr>
              <a:buSzPct val="60000"/>
              <a:buFont typeface="Wingdings 2" panose="05020102010507070707" pitchFamily="18" charset="2"/>
              <a:buChar char="É"/>
            </a:pPr>
            <a:r>
              <a:rPr lang="ru-RU" sz="2400" dirty="0">
                <a:latin typeface="PT Sans" charset="-52"/>
                <a:ea typeface="PT Sans" charset="-52"/>
                <a:cs typeface="PT Sans" charset="-52"/>
              </a:rPr>
              <a:t>Корпоративные приложения</a:t>
            </a:r>
            <a:endParaRPr lang="en-US" sz="2400" dirty="0">
              <a:latin typeface="PT Sans" charset="-52"/>
              <a:ea typeface="PT Sans" charset="-52"/>
              <a:cs typeface="PT Sans" charset="-52"/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  <a:buClr>
                <a:srgbClr val="C60C30"/>
              </a:buClr>
              <a:buSzPct val="60000"/>
              <a:buFont typeface="Wingdings 2" panose="05020102010507070707" pitchFamily="18" charset="2"/>
              <a:buChar char="É"/>
            </a:pPr>
            <a:r>
              <a:rPr lang="ru-RU" sz="1800" dirty="0">
                <a:latin typeface="PT Sans" charset="-52"/>
                <a:ea typeface="PT Sans" charset="-52"/>
                <a:cs typeface="PT Sans" charset="-52"/>
              </a:rPr>
              <a:t>Неоперативные обновления </a:t>
            </a:r>
            <a:r>
              <a:rPr lang="en-US" sz="1800" dirty="0">
                <a:latin typeface="PT Sans" charset="-52"/>
                <a:ea typeface="PT Sans" charset="-52"/>
                <a:cs typeface="PT Sans" charset="-52"/>
              </a:rPr>
              <a:t>– </a:t>
            </a:r>
            <a:r>
              <a:rPr lang="ru-RU" sz="1800" dirty="0">
                <a:latin typeface="PT Sans" charset="-52"/>
                <a:ea typeface="PT Sans" charset="-52"/>
                <a:cs typeface="PT Sans" charset="-52"/>
              </a:rPr>
              <a:t>большая лазейка для уязвимости</a:t>
            </a:r>
            <a:endParaRPr lang="en-US" sz="1800" dirty="0">
              <a:latin typeface="PT Sans" charset="-52"/>
              <a:ea typeface="PT Sans" charset="-52"/>
              <a:cs typeface="PT Sans" charset="-52"/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  <a:buClr>
                <a:srgbClr val="C60C30"/>
              </a:buClr>
              <a:buSzPct val="60000"/>
              <a:buFont typeface="Wingdings 2" panose="05020102010507070707" pitchFamily="18" charset="2"/>
              <a:buChar char="É"/>
            </a:pPr>
            <a:r>
              <a:rPr lang="ru-RU" sz="1800" dirty="0">
                <a:latin typeface="PT Sans" charset="-52"/>
                <a:ea typeface="PT Sans" charset="-52"/>
                <a:cs typeface="PT Sans" charset="-52"/>
              </a:rPr>
              <a:t>Часто серьезно </a:t>
            </a:r>
            <a:r>
              <a:rPr lang="ru-RU" sz="1800" dirty="0" err="1">
                <a:latin typeface="PT Sans" charset="-52"/>
                <a:ea typeface="PT Sans" charset="-52"/>
                <a:cs typeface="PT Sans" charset="-52"/>
              </a:rPr>
              <a:t>кастомизируются</a:t>
            </a:r>
            <a:endParaRPr lang="en-US" sz="1800" dirty="0">
              <a:latin typeface="PT Sans" charset="-52"/>
              <a:ea typeface="PT Sans" charset="-52"/>
              <a:cs typeface="PT Sans" charset="-52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C60C30"/>
              </a:buClr>
              <a:buSzPct val="60000"/>
              <a:buFont typeface="Wingdings 2" panose="05020102010507070707" pitchFamily="18" charset="2"/>
              <a:buChar char="É"/>
            </a:pPr>
            <a:r>
              <a:rPr lang="en-US" sz="2400" dirty="0">
                <a:latin typeface="PT Sans" charset="-52"/>
                <a:ea typeface="PT Sans" charset="-52"/>
                <a:cs typeface="PT Sans" charset="-52"/>
              </a:rPr>
              <a:t>CMS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Clr>
                <a:srgbClr val="C60C30"/>
              </a:buClr>
              <a:buSzPct val="60000"/>
              <a:buFont typeface="Wingdings 2" panose="05020102010507070707" pitchFamily="18" charset="2"/>
              <a:buChar char="É"/>
            </a:pPr>
            <a:r>
              <a:rPr lang="ru-RU" sz="1800" dirty="0">
                <a:latin typeface="PT Sans" charset="-52"/>
                <a:ea typeface="PT Sans" charset="-52"/>
                <a:cs typeface="PT Sans" charset="-52"/>
              </a:rPr>
              <a:t>Хорошо известные уязвимости</a:t>
            </a:r>
            <a:endParaRPr lang="en-US" sz="1800" dirty="0">
              <a:latin typeface="PT Sans" charset="-52"/>
              <a:ea typeface="PT Sans" charset="-52"/>
              <a:cs typeface="PT Sans" charset="-52"/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  <a:buClr>
                <a:srgbClr val="C60C30"/>
              </a:buClr>
              <a:buSzPct val="60000"/>
              <a:buFont typeface="Wingdings 2" panose="05020102010507070707" pitchFamily="18" charset="2"/>
              <a:buChar char="É"/>
            </a:pPr>
            <a:r>
              <a:rPr lang="ru-RU" sz="1800" dirty="0">
                <a:latin typeface="PT Sans" charset="-52"/>
                <a:ea typeface="PT Sans" charset="-52"/>
                <a:cs typeface="PT Sans" charset="-52"/>
              </a:rPr>
              <a:t>Плагины</a:t>
            </a:r>
            <a:r>
              <a:rPr lang="en-US" sz="1800" dirty="0">
                <a:latin typeface="PT Sans" charset="-52"/>
                <a:ea typeface="PT Sans" charset="-52"/>
                <a:cs typeface="PT Sans" charset="-52"/>
              </a:rPr>
              <a:t>/</a:t>
            </a:r>
            <a:r>
              <a:rPr lang="ru-RU" sz="1800" dirty="0">
                <a:latin typeface="PT Sans" charset="-52"/>
                <a:ea typeface="PT Sans" charset="-52"/>
                <a:cs typeface="PT Sans" charset="-52"/>
              </a:rPr>
              <a:t>расширения</a:t>
            </a:r>
            <a:r>
              <a:rPr lang="en-US" sz="1800" dirty="0">
                <a:latin typeface="PT Sans" charset="-52"/>
                <a:ea typeface="PT Sans" charset="-52"/>
                <a:cs typeface="PT Sans" charset="-52"/>
              </a:rPr>
              <a:t>/</a:t>
            </a:r>
            <a:r>
              <a:rPr lang="ru-RU" sz="1800" dirty="0">
                <a:latin typeface="PT Sans" charset="-52"/>
                <a:ea typeface="PT Sans" charset="-52"/>
                <a:cs typeface="PT Sans" charset="-52"/>
              </a:rPr>
              <a:t>сторонние элементы</a:t>
            </a:r>
            <a:endParaRPr lang="en-US" sz="1800" dirty="0">
              <a:latin typeface="PT Sans" charset="-52"/>
              <a:ea typeface="PT Sans" charset="-52"/>
              <a:cs typeface="PT Sans" charset="-52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C60C30"/>
              </a:buClr>
              <a:buSzPct val="60000"/>
              <a:buFont typeface="Wingdings 2" panose="05020102010507070707" pitchFamily="18" charset="2"/>
              <a:buChar char="É"/>
            </a:pPr>
            <a:r>
              <a:rPr lang="en-US" sz="2400" dirty="0">
                <a:latin typeface="PT Sans" charset="-52"/>
                <a:ea typeface="PT Sans" charset="-52"/>
                <a:cs typeface="PT Sans" charset="-52"/>
              </a:rPr>
              <a:t>PT AF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Clr>
                <a:srgbClr val="C60C30"/>
              </a:buClr>
              <a:buSzPct val="60000"/>
              <a:buFont typeface="Wingdings 2" panose="05020102010507070707" pitchFamily="18" charset="2"/>
              <a:buChar char="É"/>
            </a:pPr>
            <a:r>
              <a:rPr lang="ru-RU" sz="1800" dirty="0">
                <a:latin typeface="PT Sans" charset="-52"/>
                <a:ea typeface="PT Sans" charset="-52"/>
                <a:cs typeface="PT Sans" charset="-52"/>
              </a:rPr>
              <a:t>Встроенная база знаний </a:t>
            </a:r>
            <a:r>
              <a:rPr lang="en-US" sz="1800" dirty="0">
                <a:latin typeface="PT Sans" charset="-52"/>
                <a:ea typeface="PT Sans" charset="-52"/>
                <a:cs typeface="PT Sans" charset="-52"/>
              </a:rPr>
              <a:t>(</a:t>
            </a:r>
            <a:r>
              <a:rPr lang="ru-RU" sz="1800" dirty="0">
                <a:latin typeface="PT Sans" charset="-52"/>
                <a:ea typeface="PT Sans" charset="-52"/>
                <a:cs typeface="PT Sans" charset="-52"/>
              </a:rPr>
              <a:t>черный/белый список</a:t>
            </a:r>
            <a:r>
              <a:rPr lang="en-US" sz="1800" dirty="0">
                <a:latin typeface="PT Sans" charset="-52"/>
                <a:ea typeface="PT Sans" charset="-52"/>
                <a:cs typeface="PT Sans" charset="-52"/>
              </a:rPr>
              <a:t>) </a:t>
            </a:r>
            <a:r>
              <a:rPr lang="ru-RU" sz="1800" dirty="0">
                <a:latin typeface="PT Sans" charset="-52"/>
                <a:ea typeface="PT Sans" charset="-52"/>
                <a:cs typeface="PT Sans" charset="-52"/>
              </a:rPr>
              <a:t>для распространенных приложений</a:t>
            </a:r>
            <a:endParaRPr lang="en-US" sz="1800" dirty="0">
              <a:latin typeface="PT Sans" charset="-52"/>
              <a:ea typeface="PT Sans" charset="-52"/>
              <a:cs typeface="PT Sans" charset="-52"/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  <a:buClr>
                <a:srgbClr val="C60C30"/>
              </a:buClr>
              <a:buSzPct val="60000"/>
              <a:buFont typeface="Wingdings 2" panose="05020102010507070707" pitchFamily="18" charset="2"/>
              <a:buChar char="É"/>
            </a:pPr>
            <a:r>
              <a:rPr lang="ru-RU" sz="1800" dirty="0">
                <a:latin typeface="PT Sans" charset="-52"/>
                <a:ea typeface="PT Sans" charset="-52"/>
                <a:cs typeface="PT Sans" charset="-52"/>
              </a:rPr>
              <a:t>Автоматическая настройка </a:t>
            </a:r>
            <a:r>
              <a:rPr lang="en-US" sz="1800" dirty="0">
                <a:latin typeface="PT Sans" charset="-52"/>
                <a:ea typeface="PT Sans" charset="-52"/>
                <a:cs typeface="PT Sans" charset="-52"/>
              </a:rPr>
              <a:t>(passive fingerprint) 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Clr>
                <a:srgbClr val="C60C30"/>
              </a:buClr>
              <a:buSzPct val="60000"/>
              <a:buFont typeface="Wingdings 2" panose="05020102010507070707" pitchFamily="18" charset="2"/>
              <a:buChar char="É"/>
            </a:pPr>
            <a:r>
              <a:rPr lang="en-US" sz="1800" dirty="0">
                <a:latin typeface="PT Sans" charset="-52"/>
                <a:ea typeface="PT Sans" charset="-52"/>
                <a:cs typeface="PT Sans" charset="-52"/>
              </a:rPr>
              <a:t>ERP (SAP Portal), CMS (</a:t>
            </a:r>
            <a:r>
              <a:rPr lang="ru-RU" sz="1800" dirty="0">
                <a:latin typeface="PT Sans" charset="-52"/>
                <a:ea typeface="PT Sans" charset="-52"/>
                <a:cs typeface="PT Sans" charset="-52"/>
              </a:rPr>
              <a:t>включая плагины</a:t>
            </a:r>
            <a:r>
              <a:rPr lang="en-US" sz="1800" dirty="0">
                <a:latin typeface="PT Sans" charset="-52"/>
                <a:ea typeface="PT Sans" charset="-52"/>
                <a:cs typeface="PT Sans" charset="-52"/>
              </a:rPr>
              <a:t>), </a:t>
            </a:r>
            <a:r>
              <a:rPr lang="ru-RU" sz="1800" dirty="0">
                <a:latin typeface="PT Sans" charset="-52"/>
                <a:ea typeface="PT Sans" charset="-52"/>
                <a:cs typeface="PT Sans" charset="-52"/>
              </a:rPr>
              <a:t>ДБО</a:t>
            </a:r>
            <a:endParaRPr lang="en-US" sz="1800" dirty="0">
              <a:latin typeface="PT Sans" charset="-52"/>
              <a:ea typeface="PT Sans" charset="-52"/>
              <a:cs typeface="PT Sans" charset="-52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C60C30"/>
              </a:buClr>
              <a:buSzPct val="60000"/>
              <a:buFont typeface="Wingdings 2" panose="05020102010507070707" pitchFamily="18" charset="2"/>
              <a:buChar char="É"/>
            </a:pPr>
            <a:endParaRPr lang="en-US" sz="2400" dirty="0">
              <a:latin typeface="PT Sans" charset="-52"/>
              <a:ea typeface="PT Sans" charset="-52"/>
              <a:cs typeface="PT Sans" charset="-52"/>
            </a:endParaRPr>
          </a:p>
          <a:p>
            <a:pPr lvl="1">
              <a:spcBef>
                <a:spcPts val="0"/>
              </a:spcBef>
              <a:spcAft>
                <a:spcPts val="1800"/>
              </a:spcAft>
              <a:buClr>
                <a:srgbClr val="C60C30"/>
              </a:buClr>
              <a:buSzPct val="60000"/>
              <a:buFont typeface="Wingdings 2" panose="05020102010507070707" pitchFamily="18" charset="2"/>
              <a:buChar char="É"/>
            </a:pPr>
            <a:endParaRPr lang="en-US" sz="2400" dirty="0">
              <a:latin typeface="PT Sans" charset="-52"/>
              <a:ea typeface="PT Sans" charset="-52"/>
              <a:cs typeface="PT Sans" charset="-52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>
            <a:off x="609600" y="905542"/>
            <a:ext cx="11582400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H="1">
            <a:off x="609600" y="6096596"/>
            <a:ext cx="11582400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798225" y="6150751"/>
            <a:ext cx="5954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ptsecurity.com</a:t>
            </a:r>
            <a:endParaRPr lang="ru-RU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6266517"/>
            <a:ext cx="3198637" cy="13780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0799544" y="411563"/>
            <a:ext cx="952901" cy="952901"/>
          </a:xfrm>
          <a:prstGeom prst="rect">
            <a:avLst/>
          </a:prstGeom>
          <a:solidFill>
            <a:schemeClr val="bg1"/>
          </a:solidFill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sz="3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212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528639" y="270897"/>
            <a:ext cx="8390275" cy="607568"/>
          </a:xfrm>
          <a:prstGeom prst="rect">
            <a:avLst/>
          </a:prstGeom>
        </p:spPr>
        <p:txBody>
          <a:bodyPr/>
          <a:lstStyle>
            <a:lvl1pPr algn="ctr" defTabSz="685783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latin typeface="+mn-lt"/>
                <a:ea typeface="PT Sans" charset="-52"/>
                <a:cs typeface="PT Sans" charset="-52"/>
              </a:rPr>
              <a:t>Alerts, alerts, alerts…</a:t>
            </a:r>
            <a:endParaRPr lang="en-US" sz="4000" dirty="0">
              <a:solidFill>
                <a:srgbClr val="000000"/>
              </a:solidFill>
              <a:latin typeface="+mn-lt"/>
              <a:ea typeface="PT Sans" charset="-52"/>
              <a:cs typeface="PT Sans" charset="-52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890714" y="1372962"/>
            <a:ext cx="4421311" cy="4994384"/>
          </a:xfrm>
          <a:prstGeom prst="rect">
            <a:avLst/>
          </a:prstGeom>
        </p:spPr>
        <p:txBody>
          <a:bodyPr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  <a:buClr>
                <a:srgbClr val="C60C30"/>
              </a:buClr>
              <a:buSzPct val="60000"/>
              <a:buFont typeface="Wingdings 2" panose="05020102010507070707" pitchFamily="18" charset="2"/>
              <a:buChar char="É"/>
            </a:pPr>
            <a:r>
              <a:rPr lang="en-US" sz="2400" dirty="0">
                <a:ea typeface="PT Sans" charset="-52"/>
                <a:cs typeface="PT Sans" charset="-52"/>
              </a:rPr>
              <a:t>45000 </a:t>
            </a:r>
            <a:r>
              <a:rPr lang="ru-RU" sz="2400" dirty="0">
                <a:ea typeface="PT Sans" charset="-52"/>
                <a:cs typeface="PT Sans" charset="-52"/>
              </a:rPr>
              <a:t>событий в неделю</a:t>
            </a:r>
            <a:br>
              <a:rPr lang="ru-RU" sz="2400" dirty="0">
                <a:ea typeface="PT Sans" charset="-52"/>
                <a:cs typeface="PT Sans" charset="-52"/>
              </a:rPr>
            </a:br>
            <a:r>
              <a:rPr lang="ru-RU" sz="2400" dirty="0">
                <a:ea typeface="PT Sans" charset="-52"/>
                <a:cs typeface="PT Sans" charset="-52"/>
              </a:rPr>
              <a:t>на </a:t>
            </a:r>
            <a:r>
              <a:rPr lang="en-US" sz="2400" dirty="0">
                <a:ea typeface="PT Sans" charset="-52"/>
                <a:cs typeface="PT Sans" charset="-52"/>
              </a:rPr>
              <a:t>5 </a:t>
            </a:r>
            <a:r>
              <a:rPr lang="ru-RU" sz="2400" dirty="0">
                <a:ea typeface="PT Sans" charset="-52"/>
                <a:cs typeface="PT Sans" charset="-52"/>
              </a:rPr>
              <a:t>ГБ</a:t>
            </a:r>
            <a:r>
              <a:rPr lang="en-US" sz="2400" dirty="0">
                <a:ea typeface="PT Sans" charset="-52"/>
                <a:cs typeface="PT Sans" charset="-52"/>
              </a:rPr>
              <a:t>/20 </a:t>
            </a:r>
            <a:r>
              <a:rPr lang="ru-RU" sz="2400" dirty="0">
                <a:ea typeface="PT Sans" charset="-52"/>
                <a:cs typeface="PT Sans" charset="-52"/>
              </a:rPr>
              <a:t>веб-сайтах</a:t>
            </a:r>
            <a:endParaRPr lang="en-US" sz="2400" dirty="0">
              <a:ea typeface="PT Sans" charset="-52"/>
              <a:cs typeface="PT Sans" charset="-52"/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  <a:buClr>
                <a:srgbClr val="C60C30"/>
              </a:buClr>
              <a:buSzPct val="60000"/>
              <a:buFont typeface="Wingdings 2" panose="05020102010507070707" pitchFamily="18" charset="2"/>
              <a:buChar char="É"/>
            </a:pPr>
            <a:r>
              <a:rPr lang="ru-RU" sz="1800" dirty="0">
                <a:ea typeface="PT Sans" charset="-52"/>
                <a:cs typeface="PT Sans" charset="-52"/>
              </a:rPr>
              <a:t>Шум</a:t>
            </a:r>
            <a:endParaRPr lang="en-US" sz="1800" dirty="0">
              <a:ea typeface="PT Sans" charset="-52"/>
              <a:cs typeface="PT Sans" charset="-52"/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  <a:buClr>
                <a:srgbClr val="C60C30"/>
              </a:buClr>
              <a:buSzPct val="60000"/>
              <a:buFont typeface="Wingdings 2" panose="05020102010507070707" pitchFamily="18" charset="2"/>
              <a:buChar char="É"/>
            </a:pPr>
            <a:r>
              <a:rPr lang="ru-RU" sz="1800" dirty="0">
                <a:ea typeface="PT Sans" charset="-52"/>
                <a:cs typeface="PT Sans" charset="-52"/>
              </a:rPr>
              <a:t>Спам</a:t>
            </a:r>
            <a:endParaRPr lang="en-US" sz="1800" dirty="0">
              <a:ea typeface="PT Sans" charset="-52"/>
              <a:cs typeface="PT Sans" charset="-52"/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  <a:buClr>
                <a:srgbClr val="C60C30"/>
              </a:buClr>
              <a:buSzPct val="60000"/>
              <a:buFont typeface="Wingdings 2" panose="05020102010507070707" pitchFamily="18" charset="2"/>
              <a:buChar char="É"/>
            </a:pPr>
            <a:r>
              <a:rPr lang="ru-RU" sz="1800" dirty="0">
                <a:ea typeface="PT Sans" charset="-52"/>
                <a:cs typeface="PT Sans" charset="-52"/>
              </a:rPr>
              <a:t>Сканеры</a:t>
            </a:r>
            <a:endParaRPr lang="en-US" sz="1800" dirty="0">
              <a:ea typeface="PT Sans" charset="-52"/>
              <a:cs typeface="PT Sans" charset="-52"/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  <a:buClr>
                <a:srgbClr val="C60C30"/>
              </a:buClr>
              <a:buSzPct val="60000"/>
              <a:buFont typeface="Wingdings 2" panose="05020102010507070707" pitchFamily="18" charset="2"/>
              <a:buChar char="É"/>
            </a:pPr>
            <a:r>
              <a:rPr lang="ru-RU" sz="1800" dirty="0">
                <a:ea typeface="PT Sans" charset="-52"/>
                <a:cs typeface="PT Sans" charset="-52"/>
              </a:rPr>
              <a:t>Роботы</a:t>
            </a:r>
            <a:endParaRPr lang="en-US" sz="1800" dirty="0">
              <a:ea typeface="PT Sans" charset="-52"/>
              <a:cs typeface="PT Sans" charset="-52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C60C30"/>
              </a:buClr>
              <a:buSzPct val="60000"/>
              <a:buFont typeface="Wingdings 2" panose="05020102010507070707" pitchFamily="18" charset="2"/>
              <a:buChar char="É"/>
            </a:pPr>
            <a:r>
              <a:rPr lang="en-US" sz="2400" dirty="0">
                <a:ea typeface="PT Sans" charset="-52"/>
                <a:cs typeface="PT Sans" charset="-52"/>
              </a:rPr>
              <a:t> </a:t>
            </a:r>
            <a:r>
              <a:rPr lang="ru-RU" sz="2400" dirty="0">
                <a:ea typeface="PT Sans" charset="-52"/>
                <a:cs typeface="PT Sans" charset="-52"/>
              </a:rPr>
              <a:t>Среди них лишь 500 </a:t>
            </a:r>
            <a:br>
              <a:rPr lang="ru-RU" sz="2400" dirty="0">
                <a:ea typeface="PT Sans" charset="-52"/>
                <a:cs typeface="PT Sans" charset="-52"/>
              </a:rPr>
            </a:br>
            <a:r>
              <a:rPr lang="ru-RU" sz="2400" dirty="0">
                <a:ea typeface="PT Sans" charset="-52"/>
                <a:cs typeface="PT Sans" charset="-52"/>
              </a:rPr>
              <a:t>действительно важных</a:t>
            </a:r>
            <a:endParaRPr lang="en-US" sz="2400" dirty="0">
              <a:ea typeface="PT Sans" charset="-52"/>
              <a:cs typeface="PT Sans" charset="-52"/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  <a:buClr>
                <a:srgbClr val="C60C30"/>
              </a:buClr>
              <a:buSzPct val="60000"/>
              <a:buFont typeface="Wingdings 2" panose="05020102010507070707" pitchFamily="18" charset="2"/>
              <a:buChar char="É"/>
            </a:pPr>
            <a:r>
              <a:rPr lang="ru-RU" sz="1800" dirty="0">
                <a:ea typeface="PT Sans" charset="-52"/>
                <a:cs typeface="PT Sans" charset="-52"/>
              </a:rPr>
              <a:t>Ручные проверки уязвимости</a:t>
            </a:r>
            <a:endParaRPr lang="en-US" sz="1800" dirty="0">
              <a:ea typeface="PT Sans" charset="-52"/>
              <a:cs typeface="PT Sans" charset="-52"/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  <a:buClr>
                <a:srgbClr val="C60C30"/>
              </a:buClr>
              <a:buSzPct val="60000"/>
              <a:buFont typeface="Wingdings 2" panose="05020102010507070707" pitchFamily="18" charset="2"/>
              <a:buChar char="É"/>
            </a:pPr>
            <a:r>
              <a:rPr lang="ru-RU" sz="1800" dirty="0">
                <a:ea typeface="PT Sans" charset="-52"/>
                <a:cs typeface="PT Sans" charset="-52"/>
              </a:rPr>
              <a:t>Успешные атаки</a:t>
            </a:r>
            <a:endParaRPr lang="en-US" sz="1800" dirty="0">
              <a:ea typeface="PT Sans" charset="-52"/>
              <a:cs typeface="PT Sans" charset="-52"/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  <a:buClr>
                <a:srgbClr val="C60C30"/>
              </a:buClr>
              <a:buSzPct val="60000"/>
              <a:buFont typeface="Wingdings 2" panose="05020102010507070707" pitchFamily="18" charset="2"/>
              <a:buChar char="É"/>
            </a:pPr>
            <a:r>
              <a:rPr lang="ru-RU" sz="1800" dirty="0">
                <a:ea typeface="PT Sans" charset="-52"/>
                <a:cs typeface="PT Sans" charset="-52"/>
              </a:rPr>
              <a:t>Компрометации</a:t>
            </a:r>
            <a:endParaRPr lang="en-US" sz="1800" dirty="0">
              <a:ea typeface="PT Sans" charset="-52"/>
              <a:cs typeface="PT Sans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3269" y="1484785"/>
            <a:ext cx="4291724" cy="4471587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 flipH="1">
            <a:off x="609600" y="905542"/>
            <a:ext cx="11582400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H="1">
            <a:off x="609600" y="6096596"/>
            <a:ext cx="11582400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798225" y="6150751"/>
            <a:ext cx="5954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ptsecurity.com</a:t>
            </a:r>
            <a:endParaRPr lang="ru-RU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6266517"/>
            <a:ext cx="3198637" cy="13780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0799544" y="411563"/>
            <a:ext cx="952901" cy="952901"/>
          </a:xfrm>
          <a:prstGeom prst="rect">
            <a:avLst/>
          </a:prstGeom>
          <a:solidFill>
            <a:schemeClr val="bg1"/>
          </a:solidFill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endParaRPr lang="ru-RU" sz="3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781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510940" y="263740"/>
            <a:ext cx="8390275" cy="607568"/>
          </a:xfrm>
          <a:prstGeom prst="rect">
            <a:avLst/>
          </a:prstGeom>
        </p:spPr>
        <p:txBody>
          <a:bodyPr/>
          <a:lstStyle>
            <a:lvl1pPr algn="ctr" defTabSz="685783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000" dirty="0">
                <a:solidFill>
                  <a:srgbClr val="000000"/>
                </a:solidFill>
                <a:latin typeface="+mn-lt"/>
                <a:ea typeface="PT Sans" charset="-52"/>
                <a:cs typeface="PT Sans" charset="-52"/>
              </a:rPr>
              <a:t>Цепочки атак</a:t>
            </a:r>
            <a:endParaRPr lang="en-US" sz="4000" dirty="0">
              <a:solidFill>
                <a:srgbClr val="000000"/>
              </a:solidFill>
              <a:latin typeface="+mn-lt"/>
              <a:ea typeface="PT Sans" charset="-52"/>
              <a:cs typeface="PT Sans" charset="-52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890713" y="1372962"/>
            <a:ext cx="8539162" cy="3394472"/>
          </a:xfrm>
          <a:prstGeom prst="rect">
            <a:avLst/>
          </a:prstGeom>
        </p:spPr>
        <p:txBody>
          <a:bodyPr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800"/>
              </a:spcAft>
              <a:buClr>
                <a:srgbClr val="C60C30"/>
              </a:buClr>
              <a:buSzPct val="60000"/>
              <a:buNone/>
            </a:pPr>
            <a:endParaRPr lang="en-US" sz="16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983" y="1568983"/>
            <a:ext cx="7917873" cy="4388459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 flipH="1">
            <a:off x="609600" y="905542"/>
            <a:ext cx="11582400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H="1">
            <a:off x="609600" y="6096596"/>
            <a:ext cx="11582400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798225" y="6150751"/>
            <a:ext cx="5954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ptsecurity.com</a:t>
            </a:r>
            <a:endParaRPr lang="ru-RU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6266517"/>
            <a:ext cx="3198637" cy="13780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0799544" y="411563"/>
            <a:ext cx="952901" cy="952901"/>
          </a:xfrm>
          <a:prstGeom prst="rect">
            <a:avLst/>
          </a:prstGeom>
          <a:solidFill>
            <a:schemeClr val="bg1"/>
          </a:solidFill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ru-RU" sz="3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894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491163" y="280445"/>
            <a:ext cx="8390275" cy="607568"/>
          </a:xfrm>
          <a:prstGeom prst="rect">
            <a:avLst/>
          </a:prstGeom>
        </p:spPr>
        <p:txBody>
          <a:bodyPr/>
          <a:lstStyle>
            <a:lvl1pPr algn="ctr" defTabSz="685783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rgbClr val="000000"/>
                </a:solidFill>
                <a:latin typeface="+mn-lt"/>
                <a:ea typeface="PT Sans" charset="-52"/>
                <a:cs typeface="PT Sans" charset="-52"/>
              </a:rPr>
              <a:t>Web</a:t>
            </a:r>
            <a:r>
              <a:rPr lang="ru-RU" sz="4000" dirty="0">
                <a:solidFill>
                  <a:srgbClr val="000000"/>
                </a:solidFill>
                <a:latin typeface="+mn-lt"/>
                <a:ea typeface="PT Sans" charset="-52"/>
                <a:cs typeface="PT Sans" charset="-52"/>
              </a:rPr>
              <a:t>-</a:t>
            </a:r>
            <a:r>
              <a:rPr lang="ru-RU" sz="4000" dirty="0" err="1">
                <a:solidFill>
                  <a:srgbClr val="000000"/>
                </a:solidFill>
                <a:latin typeface="+mn-lt"/>
                <a:ea typeface="PT Sans" charset="-52"/>
                <a:cs typeface="PT Sans" charset="-52"/>
              </a:rPr>
              <a:t>фрод</a:t>
            </a:r>
            <a:endParaRPr lang="en-US" sz="4000" dirty="0">
              <a:solidFill>
                <a:srgbClr val="000000"/>
              </a:solidFill>
              <a:latin typeface="+mn-lt"/>
              <a:ea typeface="PT Sans" charset="-52"/>
              <a:cs typeface="PT Sans" charset="-52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890713" y="1372962"/>
            <a:ext cx="8539162" cy="5150501"/>
          </a:xfrm>
          <a:prstGeom prst="rect">
            <a:avLst/>
          </a:prstGeom>
        </p:spPr>
        <p:txBody>
          <a:bodyPr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  <a:buClr>
                <a:srgbClr val="C60C30"/>
              </a:buClr>
              <a:buSzPct val="60000"/>
              <a:buFont typeface="Wingdings 2" panose="05020102010507070707" pitchFamily="18" charset="2"/>
              <a:buChar char="É"/>
            </a:pPr>
            <a:r>
              <a:rPr lang="ru-RU" sz="2000" dirty="0">
                <a:ea typeface="PT Sans" charset="-52"/>
                <a:cs typeface="PT Sans" charset="-52"/>
              </a:rPr>
              <a:t>Анализ поведения клиента</a:t>
            </a:r>
            <a:endParaRPr lang="en-US" sz="2000" dirty="0">
              <a:ea typeface="PT Sans" charset="-52"/>
              <a:cs typeface="PT Sans" charset="-52"/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  <a:buClr>
                <a:srgbClr val="C60C30"/>
              </a:buClr>
              <a:buSzPct val="60000"/>
              <a:buFont typeface="Wingdings 2" panose="05020102010507070707" pitchFamily="18" charset="2"/>
              <a:buChar char="É"/>
            </a:pPr>
            <a:r>
              <a:rPr lang="ru-RU" sz="1800" dirty="0">
                <a:ea typeface="PT Sans" charset="-52"/>
                <a:cs typeface="PT Sans" charset="-52"/>
              </a:rPr>
              <a:t>Подбор пароля</a:t>
            </a:r>
            <a:r>
              <a:rPr lang="en-US" sz="1800" dirty="0">
                <a:ea typeface="PT Sans" charset="-52"/>
                <a:cs typeface="PT Sans" charset="-52"/>
              </a:rPr>
              <a:t>, </a:t>
            </a:r>
            <a:r>
              <a:rPr lang="ru-RU" sz="1800" dirty="0">
                <a:ea typeface="PT Sans" charset="-52"/>
                <a:cs typeface="PT Sans" charset="-52"/>
              </a:rPr>
              <a:t>многочисленные входы в систему</a:t>
            </a:r>
            <a:r>
              <a:rPr lang="en-US" sz="1800" dirty="0">
                <a:ea typeface="PT Sans" charset="-52"/>
                <a:cs typeface="PT Sans" charset="-52"/>
              </a:rPr>
              <a:t>, </a:t>
            </a:r>
            <a:r>
              <a:rPr lang="ru-RU" sz="1800" dirty="0">
                <a:ea typeface="PT Sans" charset="-52"/>
                <a:cs typeface="PT Sans" charset="-52"/>
              </a:rPr>
              <a:t>подписки на услуги</a:t>
            </a:r>
            <a:endParaRPr lang="en-US" sz="1800" dirty="0">
              <a:ea typeface="PT Sans" charset="-52"/>
              <a:cs typeface="PT Sans" charset="-52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C60C30"/>
              </a:buClr>
              <a:buSzPct val="60000"/>
              <a:buFont typeface="Wingdings 2" panose="05020102010507070707" pitchFamily="18" charset="2"/>
              <a:buChar char="É"/>
            </a:pPr>
            <a:r>
              <a:rPr lang="ru-RU" sz="2000" dirty="0">
                <a:ea typeface="PT Sans" charset="-52"/>
                <a:cs typeface="PT Sans" charset="-52"/>
              </a:rPr>
              <a:t>Агент </a:t>
            </a:r>
            <a:r>
              <a:rPr lang="en-US" sz="2000" dirty="0">
                <a:ea typeface="PT Sans" charset="-52"/>
                <a:cs typeface="PT Sans" charset="-52"/>
              </a:rPr>
              <a:t>AJAX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Clr>
                <a:srgbClr val="C60C30"/>
              </a:buClr>
              <a:buSzPct val="60000"/>
              <a:buFont typeface="Wingdings 2" panose="05020102010507070707" pitchFamily="18" charset="2"/>
              <a:buChar char="É"/>
            </a:pPr>
            <a:r>
              <a:rPr lang="en-US" sz="1800" dirty="0">
                <a:ea typeface="PT Sans" charset="-52"/>
                <a:cs typeface="PT Sans" charset="-52"/>
              </a:rPr>
              <a:t>Fingerprinting</a:t>
            </a:r>
            <a:r>
              <a:rPr lang="ru-RU" sz="1800" dirty="0">
                <a:ea typeface="PT Sans" charset="-52"/>
                <a:cs typeface="PT Sans" charset="-52"/>
              </a:rPr>
              <a:t> клиентов</a:t>
            </a:r>
            <a:endParaRPr lang="en-US" sz="1400" dirty="0">
              <a:ea typeface="PT Sans" charset="-52"/>
              <a:cs typeface="PT Sans" charset="-52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C60C30"/>
              </a:buClr>
              <a:buSzPct val="60000"/>
              <a:buFont typeface="Wingdings 2" panose="05020102010507070707" pitchFamily="18" charset="2"/>
              <a:buChar char="É"/>
            </a:pPr>
            <a:r>
              <a:rPr lang="ru-RU" sz="2000" dirty="0" err="1">
                <a:ea typeface="PT Sans" charset="-52"/>
                <a:cs typeface="PT Sans" charset="-52"/>
              </a:rPr>
              <a:t>Репутационные</a:t>
            </a:r>
            <a:r>
              <a:rPr lang="ru-RU" sz="2000" dirty="0">
                <a:ea typeface="PT Sans" charset="-52"/>
                <a:cs typeface="PT Sans" charset="-52"/>
              </a:rPr>
              <a:t> сервисы</a:t>
            </a:r>
            <a:endParaRPr lang="en-US" sz="2000" dirty="0">
              <a:ea typeface="PT Sans" charset="-52"/>
              <a:cs typeface="PT Sans" charset="-52"/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  <a:buClr>
                <a:srgbClr val="C60C30"/>
              </a:buClr>
              <a:buSzPct val="60000"/>
              <a:buFont typeface="Wingdings 2" panose="05020102010507070707" pitchFamily="18" charset="2"/>
              <a:buChar char="É"/>
            </a:pPr>
            <a:r>
              <a:rPr lang="ru-RU" sz="1800" dirty="0">
                <a:ea typeface="PT Sans" charset="-52"/>
                <a:cs typeface="PT Sans" charset="-52"/>
              </a:rPr>
              <a:t>Встроенные</a:t>
            </a:r>
            <a:r>
              <a:rPr lang="en-US" sz="1800" dirty="0">
                <a:ea typeface="PT Sans" charset="-52"/>
                <a:cs typeface="PT Sans" charset="-52"/>
              </a:rPr>
              <a:t> 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Clr>
                <a:srgbClr val="C60C30"/>
              </a:buClr>
              <a:buSzPct val="60000"/>
              <a:buFont typeface="Wingdings 2" panose="05020102010507070707" pitchFamily="18" charset="2"/>
              <a:buChar char="É"/>
            </a:pPr>
            <a:r>
              <a:rPr lang="ru-RU" sz="1800" dirty="0">
                <a:ea typeface="PT Sans" charset="-52"/>
                <a:cs typeface="PT Sans" charset="-52"/>
              </a:rPr>
              <a:t>Внешняя подписка </a:t>
            </a:r>
            <a:r>
              <a:rPr lang="en-US" sz="1800" dirty="0">
                <a:ea typeface="PT Sans" charset="-52"/>
                <a:cs typeface="PT Sans" charset="-52"/>
              </a:rPr>
              <a:t>API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C60C30"/>
              </a:buClr>
              <a:buSzPct val="60000"/>
              <a:buFont typeface="Wingdings 2" panose="05020102010507070707" pitchFamily="18" charset="2"/>
              <a:buChar char="É"/>
            </a:pPr>
            <a:r>
              <a:rPr lang="ru-RU" sz="2000" dirty="0">
                <a:ea typeface="PT Sans" charset="-52"/>
                <a:cs typeface="PT Sans" charset="-52"/>
              </a:rPr>
              <a:t>Контроль ботов</a:t>
            </a:r>
            <a:endParaRPr lang="en-US" sz="2000" dirty="0">
              <a:ea typeface="PT Sans" charset="-52"/>
              <a:cs typeface="PT Sans" charset="-52"/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  <a:buClr>
                <a:srgbClr val="C60C30"/>
              </a:buClr>
              <a:buSzPct val="60000"/>
              <a:buFont typeface="Wingdings 2" panose="05020102010507070707" pitchFamily="18" charset="2"/>
              <a:buChar char="É"/>
            </a:pPr>
            <a:r>
              <a:rPr lang="ru-RU" sz="1800" dirty="0">
                <a:ea typeface="PT Sans" charset="-52"/>
                <a:cs typeface="PT Sans" charset="-52"/>
              </a:rPr>
              <a:t>Обнаружение веб-индексирования</a:t>
            </a:r>
            <a:endParaRPr lang="en-US" sz="1800" dirty="0">
              <a:ea typeface="PT Sans" charset="-52"/>
              <a:cs typeface="PT Sans" charset="-52"/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  <a:buClr>
                <a:srgbClr val="C60C30"/>
              </a:buClr>
              <a:buSzPct val="60000"/>
              <a:buFont typeface="Wingdings 2" panose="05020102010507070707" pitchFamily="18" charset="2"/>
              <a:buChar char="É"/>
            </a:pPr>
            <a:r>
              <a:rPr lang="ru-RU" sz="1800" dirty="0">
                <a:ea typeface="PT Sans" charset="-52"/>
                <a:cs typeface="PT Sans" charset="-52"/>
              </a:rPr>
              <a:t>Контроль корректного использования </a:t>
            </a:r>
            <a:r>
              <a:rPr lang="en-US" sz="1800" dirty="0">
                <a:ea typeface="PT Sans" charset="-52"/>
                <a:cs typeface="PT Sans" charset="-52"/>
              </a:rPr>
              <a:t>robots.txt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Clr>
                <a:srgbClr val="C60C30"/>
              </a:buClr>
              <a:buSzPct val="60000"/>
              <a:buFont typeface="Wingdings 2" panose="05020102010507070707" pitchFamily="18" charset="2"/>
              <a:buChar char="É"/>
            </a:pPr>
            <a:r>
              <a:rPr lang="ru-RU" sz="1800" dirty="0">
                <a:ea typeface="PT Sans" charset="-52"/>
                <a:cs typeface="PT Sans" charset="-52"/>
              </a:rPr>
              <a:t>Обнаружение «шпионских»</a:t>
            </a:r>
            <a:r>
              <a:rPr lang="en-US" sz="1800" dirty="0">
                <a:ea typeface="PT Sans" charset="-52"/>
                <a:cs typeface="PT Sans" charset="-52"/>
              </a:rPr>
              <a:t> </a:t>
            </a:r>
            <a:r>
              <a:rPr lang="ru-RU" sz="1800" dirty="0">
                <a:ea typeface="PT Sans" charset="-52"/>
                <a:cs typeface="PT Sans" charset="-52"/>
              </a:rPr>
              <a:t>расширений </a:t>
            </a:r>
            <a:r>
              <a:rPr lang="en-US" sz="1800" dirty="0">
                <a:ea typeface="PT Sans" charset="-52"/>
                <a:cs typeface="PT Sans" charset="-52"/>
              </a:rPr>
              <a:t>(Google analytics</a:t>
            </a:r>
            <a:r>
              <a:rPr lang="ru-RU" sz="1800" dirty="0">
                <a:ea typeface="PT Sans" charset="-52"/>
                <a:cs typeface="PT Sans" charset="-52"/>
              </a:rPr>
              <a:t> и т.п.</a:t>
            </a:r>
            <a:r>
              <a:rPr lang="en-US" sz="1800" dirty="0">
                <a:ea typeface="PT Sans" charset="-52"/>
                <a:cs typeface="PT Sans" charset="-52"/>
              </a:rPr>
              <a:t>)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>
            <a:off x="609600" y="905542"/>
            <a:ext cx="11582400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H="1">
            <a:off x="609600" y="6096596"/>
            <a:ext cx="11582400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798225" y="6150751"/>
            <a:ext cx="5954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ptsecurity.com</a:t>
            </a:r>
            <a:endParaRPr lang="ru-RU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6266517"/>
            <a:ext cx="3198637" cy="13780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0799544" y="411563"/>
            <a:ext cx="952901" cy="952901"/>
          </a:xfrm>
          <a:prstGeom prst="rect">
            <a:avLst/>
          </a:prstGeom>
          <a:solidFill>
            <a:schemeClr val="bg1"/>
          </a:solidFill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endParaRPr lang="ru-RU" sz="3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68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8488" y="231737"/>
            <a:ext cx="11187033" cy="810090"/>
          </a:xfrm>
        </p:spPr>
        <p:txBody>
          <a:bodyPr/>
          <a:lstStyle/>
          <a:p>
            <a:r>
              <a:rPr lang="ru-RU" sz="4000" dirty="0">
                <a:latin typeface="+mn-lt"/>
                <a:ea typeface="PT Sans" charset="-52"/>
                <a:cs typeface="PT Sans" charset="-52"/>
              </a:rPr>
              <a:t>Статистика инцидентов</a:t>
            </a:r>
          </a:p>
        </p:txBody>
      </p:sp>
      <p:pic>
        <p:nvPicPr>
          <p:cNvPr id="7" name="Объект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5506" y="2834934"/>
            <a:ext cx="2052228" cy="2737500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 flipV="1">
            <a:off x="2963653" y="1862828"/>
            <a:ext cx="3176399" cy="1674185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2045550" y="3537012"/>
            <a:ext cx="918102" cy="81009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963653" y="4347102"/>
            <a:ext cx="3176399" cy="113412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0754" y="1932925"/>
            <a:ext cx="4067717" cy="3202418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6140054" y="1862826"/>
            <a:ext cx="4168417" cy="361840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955541" y="1484784"/>
            <a:ext cx="8352928" cy="4464496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>
                <a:latin typeface="+mn-lt"/>
                <a:ea typeface="PT Sans" charset="-52"/>
                <a:cs typeface="PT Sans" charset="-52"/>
              </a:rPr>
              <a:t>В 2014 году в 35</a:t>
            </a:r>
            <a:r>
              <a:rPr lang="en-US" sz="2000" dirty="0">
                <a:latin typeface="+mn-lt"/>
                <a:ea typeface="PT Sans" charset="-52"/>
                <a:cs typeface="PT Sans" charset="-52"/>
              </a:rPr>
              <a:t>% </a:t>
            </a:r>
            <a:r>
              <a:rPr lang="ru-RU" sz="2000" dirty="0">
                <a:latin typeface="+mn-lt"/>
                <a:ea typeface="PT Sans" charset="-52"/>
                <a:cs typeface="PT Sans" charset="-52"/>
              </a:rPr>
              <a:t>инцидентов были </a:t>
            </a:r>
          </a:p>
          <a:p>
            <a:pPr marL="0" indent="0">
              <a:buNone/>
            </a:pPr>
            <a:r>
              <a:rPr lang="ru-RU" sz="2000" dirty="0">
                <a:latin typeface="+mn-lt"/>
                <a:ea typeface="PT Sans" charset="-52"/>
                <a:cs typeface="PT Sans" charset="-52"/>
              </a:rPr>
              <a:t>задействованы уязвимости</a:t>
            </a:r>
          </a:p>
          <a:p>
            <a:pPr marL="0" indent="0">
              <a:buNone/>
            </a:pPr>
            <a:r>
              <a:rPr lang="ru-RU" sz="2000" dirty="0">
                <a:latin typeface="+mn-lt"/>
                <a:ea typeface="PT Sans" charset="-52"/>
                <a:cs typeface="PT Sans" charset="-52"/>
              </a:rPr>
              <a:t>веб-приложений</a:t>
            </a:r>
          </a:p>
          <a:p>
            <a:pPr marL="0" indent="0">
              <a:buNone/>
            </a:pPr>
            <a:endParaRPr lang="ru-RU" dirty="0">
              <a:latin typeface="+mn-lt"/>
            </a:endParaRPr>
          </a:p>
          <a:p>
            <a:pPr marL="0" indent="0">
              <a:buNone/>
            </a:pPr>
            <a:endParaRPr lang="ru-RU" dirty="0" smtClean="0">
              <a:latin typeface="+mn-lt"/>
            </a:endParaRPr>
          </a:p>
          <a:p>
            <a:pPr marL="0" indent="0">
              <a:buNone/>
            </a:pPr>
            <a:endParaRPr lang="ru-RU" dirty="0">
              <a:latin typeface="+mn-lt"/>
            </a:endParaRPr>
          </a:p>
          <a:p>
            <a:pPr marL="0" indent="0">
              <a:buNone/>
            </a:pPr>
            <a:endParaRPr lang="ru-RU" dirty="0" smtClean="0">
              <a:latin typeface="+mn-lt"/>
            </a:endParaRPr>
          </a:p>
          <a:p>
            <a:pPr marL="0" indent="0">
              <a:buNone/>
            </a:pPr>
            <a:endParaRPr lang="ru-RU" dirty="0">
              <a:latin typeface="+mn-lt"/>
            </a:endParaRPr>
          </a:p>
          <a:p>
            <a:pPr marL="0" indent="0">
              <a:buNone/>
            </a:pPr>
            <a:endParaRPr lang="ru-RU" dirty="0" smtClean="0">
              <a:latin typeface="+mn-lt"/>
            </a:endParaRPr>
          </a:p>
          <a:p>
            <a:pPr marL="0" indent="0">
              <a:buNone/>
            </a:pPr>
            <a:endParaRPr lang="ru-RU" dirty="0">
              <a:latin typeface="+mn-lt"/>
            </a:endParaRPr>
          </a:p>
          <a:p>
            <a:pPr marL="0" indent="0">
              <a:buNone/>
            </a:pPr>
            <a:endParaRPr lang="ru-RU" dirty="0">
              <a:latin typeface="+mn-lt"/>
            </a:endParaRPr>
          </a:p>
          <a:p>
            <a:pPr marL="0" indent="0">
              <a:buNone/>
            </a:pPr>
            <a:endParaRPr lang="ru-RU" sz="1050" dirty="0">
              <a:solidFill>
                <a:srgbClr val="999999"/>
              </a:solidFill>
              <a:latin typeface="+mn-lt"/>
            </a:endParaRPr>
          </a:p>
          <a:p>
            <a:pPr marL="0" indent="0">
              <a:buNone/>
            </a:pPr>
            <a:endParaRPr lang="en-US" sz="1050" dirty="0">
              <a:solidFill>
                <a:srgbClr val="999999"/>
              </a:solidFill>
              <a:latin typeface="+mn-lt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38488" y="5804565"/>
            <a:ext cx="353654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dirty="0">
                <a:solidFill>
                  <a:srgbClr val="999999"/>
                </a:solidFill>
              </a:rPr>
              <a:t>Источник</a:t>
            </a:r>
            <a:r>
              <a:rPr lang="en-US" sz="1050" dirty="0">
                <a:solidFill>
                  <a:srgbClr val="999999"/>
                </a:solidFill>
              </a:rPr>
              <a:t>: </a:t>
            </a:r>
            <a:r>
              <a:rPr lang="ru-RU" sz="1050" dirty="0">
                <a:solidFill>
                  <a:srgbClr val="999999"/>
                </a:solidFill>
              </a:rPr>
              <a:t>«</a:t>
            </a:r>
            <a:r>
              <a:rPr lang="en-US" sz="1050" dirty="0">
                <a:solidFill>
                  <a:srgbClr val="999999"/>
                </a:solidFill>
              </a:rPr>
              <a:t>Verizon 201</a:t>
            </a:r>
            <a:r>
              <a:rPr lang="ru-RU" sz="1050" dirty="0">
                <a:solidFill>
                  <a:srgbClr val="999999"/>
                </a:solidFill>
              </a:rPr>
              <a:t>4</a:t>
            </a:r>
            <a:r>
              <a:rPr lang="en-US" sz="1050" dirty="0">
                <a:solidFill>
                  <a:srgbClr val="999999"/>
                </a:solidFill>
              </a:rPr>
              <a:t> Data Breach Investigations Report</a:t>
            </a:r>
            <a:r>
              <a:rPr lang="ru-RU" sz="1050" dirty="0">
                <a:solidFill>
                  <a:srgbClr val="999999"/>
                </a:solidFill>
              </a:rPr>
              <a:t>»</a:t>
            </a:r>
            <a:endParaRPr lang="ru-RU" sz="1050" dirty="0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H="1">
            <a:off x="609600" y="905542"/>
            <a:ext cx="11582400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609600" y="6096596"/>
            <a:ext cx="11582400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798225" y="6150751"/>
            <a:ext cx="5954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ptsecurity.com</a:t>
            </a:r>
            <a:endParaRPr lang="ru-RU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6266517"/>
            <a:ext cx="3198637" cy="137801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10799544" y="411563"/>
            <a:ext cx="952901" cy="952901"/>
          </a:xfrm>
          <a:prstGeom prst="rect">
            <a:avLst/>
          </a:prstGeom>
          <a:solidFill>
            <a:schemeClr val="bg1"/>
          </a:solidFill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3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26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>
                <a:latin typeface="+mj-lt"/>
              </a:rPr>
              <a:t>Преимущества связки из </a:t>
            </a:r>
            <a:r>
              <a:rPr lang="en-US" sz="3600" dirty="0">
                <a:latin typeface="+mj-lt"/>
              </a:rPr>
              <a:t>Application Inspector </a:t>
            </a:r>
            <a:r>
              <a:rPr lang="ru-RU" sz="3600" dirty="0">
                <a:latin typeface="+mj-lt"/>
              </a:rPr>
              <a:t>и </a:t>
            </a:r>
            <a:r>
              <a:rPr lang="en-US" sz="3600" dirty="0">
                <a:latin typeface="+mj-lt"/>
              </a:rPr>
              <a:t>Application Firewall</a:t>
            </a:r>
            <a:endParaRPr lang="ru-RU" sz="3600" dirty="0">
              <a:latin typeface="+mj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3650" y="2204864"/>
            <a:ext cx="8504701" cy="403567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 flipH="1">
            <a:off x="609600" y="905542"/>
            <a:ext cx="11582400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H="1">
            <a:off x="609600" y="6096596"/>
            <a:ext cx="11582400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798225" y="6150751"/>
            <a:ext cx="5954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ptsecurity.com</a:t>
            </a:r>
            <a:endParaRPr lang="ru-RU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6266517"/>
            <a:ext cx="3198637" cy="13780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0799544" y="411563"/>
            <a:ext cx="952901" cy="952901"/>
          </a:xfrm>
          <a:prstGeom prst="rect">
            <a:avLst/>
          </a:prstGeom>
          <a:solidFill>
            <a:schemeClr val="bg1"/>
          </a:solidFill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ru-RU" sz="3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56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071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12976"/>
            <a:ext cx="9144000" cy="810090"/>
          </a:xfrm>
        </p:spPr>
        <p:txBody>
          <a:bodyPr/>
          <a:lstStyle/>
          <a:p>
            <a:r>
              <a:rPr lang="ru-RU" sz="3600" dirty="0">
                <a:latin typeface="+mn-lt"/>
                <a:ea typeface="PT Sans" charset="-52"/>
                <a:cs typeface="PT Sans" charset="-52"/>
              </a:rPr>
              <a:t>«Наши разработчики пишут безопасный код»</a:t>
            </a:r>
          </a:p>
        </p:txBody>
      </p:sp>
      <p:pic>
        <p:nvPicPr>
          <p:cNvPr id="6" name="Изображение 5" descr="ner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947" y="2354214"/>
            <a:ext cx="4896687" cy="3667075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19536" y="1196752"/>
            <a:ext cx="4518502" cy="4446494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spcAft>
                <a:spcPts val="1350"/>
              </a:spcAft>
              <a:buClr>
                <a:srgbClr val="C60C30"/>
              </a:buClr>
              <a:buSzPct val="60000"/>
              <a:buNone/>
            </a:pPr>
            <a:r>
              <a:rPr lang="ru-RU" sz="2400" dirty="0">
                <a:latin typeface="+mn-lt"/>
                <a:ea typeface="PT Sans" charset="-52"/>
                <a:cs typeface="PT Sans" charset="-52"/>
              </a:rPr>
              <a:t>Некоторые – да</a:t>
            </a:r>
            <a:r>
              <a:rPr lang="en-US" sz="2400" dirty="0">
                <a:latin typeface="+mn-lt"/>
                <a:ea typeface="PT Sans" charset="-52"/>
                <a:cs typeface="PT Sans" charset="-52"/>
              </a:rPr>
              <a:t>, </a:t>
            </a:r>
            <a:r>
              <a:rPr lang="ru-RU" sz="2400" dirty="0">
                <a:latin typeface="+mn-lt"/>
                <a:ea typeface="PT Sans" charset="-52"/>
                <a:cs typeface="PT Sans" charset="-52"/>
              </a:rPr>
              <a:t>но</a:t>
            </a:r>
            <a:r>
              <a:rPr lang="en-US" sz="2400" dirty="0">
                <a:latin typeface="+mn-lt"/>
                <a:ea typeface="PT Sans" charset="-52"/>
                <a:cs typeface="PT Sans" charset="-52"/>
              </a:rPr>
              <a:t>:</a:t>
            </a:r>
            <a:endParaRPr lang="ru-RU" sz="2400" dirty="0">
              <a:latin typeface="+mn-lt"/>
              <a:ea typeface="PT Sans" charset="-52"/>
              <a:cs typeface="PT Sans" charset="-52"/>
            </a:endParaRPr>
          </a:p>
          <a:p>
            <a:pPr>
              <a:spcBef>
                <a:spcPts val="0"/>
              </a:spcBef>
              <a:spcAft>
                <a:spcPts val="1350"/>
              </a:spcAft>
              <a:buClr>
                <a:srgbClr val="C60C30"/>
              </a:buClr>
              <a:buSzPct val="60000"/>
              <a:buFont typeface="Wingdings 2" panose="05020102010507070707" pitchFamily="18" charset="2"/>
              <a:buChar char="É"/>
            </a:pPr>
            <a:r>
              <a:rPr lang="ru-RU" dirty="0">
                <a:latin typeface="+mn-lt"/>
                <a:ea typeface="PT Sans" charset="-52"/>
                <a:cs typeface="PT Sans" charset="-52"/>
              </a:rPr>
              <a:t>Далеко не все</a:t>
            </a:r>
            <a:r>
              <a:rPr lang="en-US" dirty="0">
                <a:latin typeface="+mn-lt"/>
                <a:ea typeface="PT Sans" charset="-52"/>
                <a:cs typeface="PT Sans" charset="-52"/>
              </a:rPr>
              <a:t> (</a:t>
            </a:r>
            <a:r>
              <a:rPr lang="ru-RU" dirty="0">
                <a:latin typeface="+mn-lt"/>
                <a:ea typeface="PT Sans" charset="-52"/>
                <a:cs typeface="PT Sans" charset="-52"/>
              </a:rPr>
              <a:t>теория != практика</a:t>
            </a:r>
            <a:r>
              <a:rPr lang="en-US" dirty="0">
                <a:latin typeface="+mn-lt"/>
                <a:ea typeface="PT Sans" charset="-52"/>
                <a:cs typeface="PT Sans" charset="-52"/>
              </a:rPr>
              <a:t>)</a:t>
            </a:r>
            <a:endParaRPr lang="ru-RU" dirty="0">
              <a:latin typeface="+mn-lt"/>
              <a:ea typeface="PT Sans" charset="-52"/>
              <a:cs typeface="PT Sans" charset="-52"/>
            </a:endParaRPr>
          </a:p>
          <a:p>
            <a:pPr>
              <a:spcBef>
                <a:spcPts val="0"/>
              </a:spcBef>
              <a:spcAft>
                <a:spcPts val="1350"/>
              </a:spcAft>
              <a:buClr>
                <a:srgbClr val="C60C30"/>
              </a:buClr>
              <a:buSzPct val="60000"/>
              <a:buFont typeface="Wingdings 2" panose="05020102010507070707" pitchFamily="18" charset="2"/>
              <a:buChar char="É"/>
            </a:pPr>
            <a:r>
              <a:rPr lang="ru-RU" dirty="0">
                <a:latin typeface="+mn-lt"/>
                <a:ea typeface="PT Sans" charset="-52"/>
                <a:cs typeface="PT Sans" charset="-52"/>
              </a:rPr>
              <a:t>Качество зависит от</a:t>
            </a:r>
            <a:r>
              <a:rPr lang="en-US" dirty="0">
                <a:latin typeface="+mn-lt"/>
                <a:ea typeface="PT Sans" charset="-52"/>
                <a:cs typeface="PT Sans" charset="-52"/>
              </a:rPr>
              <a:t>:</a:t>
            </a:r>
          </a:p>
          <a:p>
            <a:pPr lvl="1">
              <a:spcBef>
                <a:spcPts val="0"/>
              </a:spcBef>
              <a:spcAft>
                <a:spcPts val="1350"/>
              </a:spcAft>
              <a:buClr>
                <a:srgbClr val="C60C30"/>
              </a:buClr>
              <a:buSzPct val="60000"/>
              <a:buFont typeface="Wingdings 2" panose="05020102010507070707" pitchFamily="18" charset="2"/>
              <a:buChar char="É"/>
            </a:pPr>
            <a:r>
              <a:rPr lang="ru-RU" sz="1800" dirty="0">
                <a:latin typeface="+mn-lt"/>
                <a:ea typeface="PT Sans" charset="-52"/>
                <a:cs typeface="PT Sans" charset="-52"/>
              </a:rPr>
              <a:t>квалификации</a:t>
            </a:r>
          </a:p>
          <a:p>
            <a:pPr lvl="1">
              <a:spcBef>
                <a:spcPts val="0"/>
              </a:spcBef>
              <a:spcAft>
                <a:spcPts val="1350"/>
              </a:spcAft>
              <a:buClr>
                <a:srgbClr val="C60C30"/>
              </a:buClr>
              <a:buSzPct val="60000"/>
              <a:buFont typeface="Wingdings 2" panose="05020102010507070707" pitchFamily="18" charset="2"/>
              <a:buChar char="É"/>
            </a:pPr>
            <a:r>
              <a:rPr lang="ru-RU" sz="1800" dirty="0">
                <a:latin typeface="+mn-lt"/>
                <a:ea typeface="PT Sans" charset="-52"/>
                <a:cs typeface="PT Sans" charset="-52"/>
              </a:rPr>
              <a:t>мотивации</a:t>
            </a:r>
            <a:endParaRPr lang="en-US" sz="1800" dirty="0">
              <a:latin typeface="+mn-lt"/>
              <a:ea typeface="PT Sans" charset="-52"/>
              <a:cs typeface="PT Sans" charset="-52"/>
            </a:endParaRPr>
          </a:p>
          <a:p>
            <a:pPr lvl="1">
              <a:spcBef>
                <a:spcPts val="0"/>
              </a:spcBef>
              <a:spcAft>
                <a:spcPts val="1350"/>
              </a:spcAft>
              <a:buClr>
                <a:srgbClr val="C60C30"/>
              </a:buClr>
              <a:buSzPct val="60000"/>
              <a:buFont typeface="Wingdings 2" panose="05020102010507070707" pitchFamily="18" charset="2"/>
              <a:buChar char="É"/>
            </a:pPr>
            <a:r>
              <a:rPr lang="ru-RU" sz="1800" dirty="0">
                <a:latin typeface="+mn-lt"/>
                <a:ea typeface="PT Sans" charset="-52"/>
                <a:cs typeface="PT Sans" charset="-52"/>
              </a:rPr>
              <a:t>аврала</a:t>
            </a:r>
          </a:p>
          <a:p>
            <a:pPr lvl="1">
              <a:spcBef>
                <a:spcPts val="0"/>
              </a:spcBef>
              <a:spcAft>
                <a:spcPts val="1350"/>
              </a:spcAft>
              <a:buClr>
                <a:srgbClr val="C60C30"/>
              </a:buClr>
              <a:buSzPct val="60000"/>
              <a:buFont typeface="Wingdings 2" panose="05020102010507070707" pitchFamily="18" charset="2"/>
              <a:buChar char="É"/>
            </a:pPr>
            <a:r>
              <a:rPr lang="ru-RU" sz="1800" dirty="0">
                <a:latin typeface="+mn-lt"/>
                <a:ea typeface="PT Sans" charset="-52"/>
                <a:cs typeface="PT Sans" charset="-52"/>
              </a:rPr>
              <a:t>состояния здоровья</a:t>
            </a:r>
          </a:p>
          <a:p>
            <a:pPr lvl="1">
              <a:spcBef>
                <a:spcPts val="0"/>
              </a:spcBef>
              <a:spcAft>
                <a:spcPts val="1350"/>
              </a:spcAft>
              <a:buClr>
                <a:srgbClr val="C60C30"/>
              </a:buClr>
              <a:buSzPct val="60000"/>
              <a:buFont typeface="Wingdings 2" panose="05020102010507070707" pitchFamily="18" charset="2"/>
              <a:buChar char="É"/>
            </a:pPr>
            <a:r>
              <a:rPr lang="ru-RU" sz="1800" dirty="0">
                <a:latin typeface="+mn-lt"/>
                <a:ea typeface="PT Sans" charset="-52"/>
                <a:cs typeface="PT Sans" charset="-52"/>
              </a:rPr>
              <a:t>времени года</a:t>
            </a:r>
            <a:r>
              <a:rPr lang="en-US" sz="1800" dirty="0">
                <a:latin typeface="+mn-lt"/>
                <a:ea typeface="PT Sans" charset="-52"/>
                <a:cs typeface="PT Sans" charset="-52"/>
              </a:rPr>
              <a:t>, </a:t>
            </a:r>
            <a:r>
              <a:rPr lang="ru-RU" sz="1800" dirty="0">
                <a:latin typeface="+mn-lt"/>
                <a:ea typeface="PT Sans" charset="-52"/>
                <a:cs typeface="PT Sans" charset="-52"/>
              </a:rPr>
              <a:t>погоды</a:t>
            </a:r>
          </a:p>
          <a:p>
            <a:pPr lvl="1">
              <a:spcBef>
                <a:spcPts val="0"/>
              </a:spcBef>
              <a:spcAft>
                <a:spcPts val="1350"/>
              </a:spcAft>
              <a:buClr>
                <a:srgbClr val="C60C30"/>
              </a:buClr>
              <a:buSzPct val="60000"/>
              <a:buFont typeface="Wingdings 2" panose="05020102010507070707" pitchFamily="18" charset="2"/>
              <a:buChar char="É"/>
            </a:pPr>
            <a:r>
              <a:rPr lang="ru-RU" sz="1800" dirty="0">
                <a:latin typeface="+mn-lt"/>
                <a:ea typeface="PT Sans" charset="-52"/>
                <a:cs typeface="PT Sans" charset="-52"/>
              </a:rPr>
              <a:t>и еще 100500 причин …</a:t>
            </a:r>
          </a:p>
          <a:p>
            <a:pPr marL="257175" lvl="1" indent="-257175">
              <a:spcBef>
                <a:spcPts val="0"/>
              </a:spcBef>
              <a:spcAft>
                <a:spcPts val="1350"/>
              </a:spcAft>
              <a:buClr>
                <a:srgbClr val="C60C30"/>
              </a:buClr>
              <a:buSzPct val="60000"/>
              <a:buFont typeface="Wingdings 2" panose="05020102010507070707" pitchFamily="18" charset="2"/>
              <a:buChar char="É"/>
            </a:pPr>
            <a:r>
              <a:rPr lang="ru-RU" sz="1800" dirty="0">
                <a:latin typeface="+mn-lt"/>
                <a:ea typeface="PT Sans" charset="-52"/>
                <a:cs typeface="PT Sans" charset="-52"/>
              </a:rPr>
              <a:t>Нет контроля за качеством кода</a:t>
            </a:r>
          </a:p>
          <a:p>
            <a:pPr marL="257175" lvl="1" indent="-257175">
              <a:spcBef>
                <a:spcPts val="0"/>
              </a:spcBef>
              <a:spcAft>
                <a:spcPts val="1350"/>
              </a:spcAft>
              <a:buClr>
                <a:srgbClr val="C60C30"/>
              </a:buClr>
              <a:buSzPct val="60000"/>
              <a:buFont typeface="Wingdings 2" panose="05020102010507070707" pitchFamily="18" charset="2"/>
              <a:buChar char="É"/>
            </a:pPr>
            <a:r>
              <a:rPr lang="ru-RU" sz="1800" dirty="0">
                <a:latin typeface="+mn-lt"/>
                <a:ea typeface="PT Sans" charset="-52"/>
                <a:cs typeface="PT Sans" charset="-52"/>
              </a:rPr>
              <a:t>«Сдал и забыл»</a:t>
            </a:r>
            <a:endParaRPr lang="en-US" sz="1800" dirty="0">
              <a:latin typeface="+mn-lt"/>
              <a:ea typeface="PT Sans" charset="-52"/>
              <a:cs typeface="PT Sans" charset="-52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>
            <a:off x="609600" y="905542"/>
            <a:ext cx="11582400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H="1">
            <a:off x="609600" y="6096596"/>
            <a:ext cx="11582400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798225" y="6150751"/>
            <a:ext cx="5954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ptsecurity.com</a:t>
            </a:r>
            <a:endParaRPr lang="ru-RU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6266517"/>
            <a:ext cx="3198637" cy="13780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0799544" y="411563"/>
            <a:ext cx="952901" cy="952901"/>
          </a:xfrm>
          <a:prstGeom prst="rect">
            <a:avLst/>
          </a:prstGeom>
          <a:solidFill>
            <a:schemeClr val="bg1"/>
          </a:solidFill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3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981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9665" y="207124"/>
            <a:ext cx="11187033" cy="810090"/>
          </a:xfrm>
        </p:spPr>
        <p:txBody>
          <a:bodyPr/>
          <a:lstStyle/>
          <a:p>
            <a:r>
              <a:rPr lang="ru-RU" sz="4000" dirty="0">
                <a:latin typeface="+mn-lt"/>
              </a:rPr>
              <a:t>Защита приложений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1608" y="1603961"/>
            <a:ext cx="8316924" cy="5112568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1800"/>
              </a:spcAft>
              <a:buClr>
                <a:srgbClr val="C60C30"/>
              </a:buClr>
              <a:buSzPct val="60000"/>
              <a:buNone/>
            </a:pPr>
            <a:r>
              <a:rPr lang="ru-RU" sz="2800" dirty="0" smtClean="0">
                <a:latin typeface="+mn-lt"/>
              </a:rPr>
              <a:t>Что мы хотим</a:t>
            </a:r>
            <a:r>
              <a:rPr lang="en-US" sz="2800" dirty="0" smtClean="0">
                <a:latin typeface="+mn-lt"/>
              </a:rPr>
              <a:t>:</a:t>
            </a:r>
            <a:endParaRPr lang="ru-RU" sz="2800" dirty="0">
              <a:latin typeface="+mn-lt"/>
            </a:endParaRPr>
          </a:p>
          <a:p>
            <a:pPr>
              <a:spcBef>
                <a:spcPts val="0"/>
              </a:spcBef>
              <a:spcAft>
                <a:spcPts val="1800"/>
              </a:spcAft>
              <a:buClr>
                <a:srgbClr val="C60C30"/>
              </a:buClr>
              <a:buSzPct val="60000"/>
              <a:buFont typeface="Wingdings 2" panose="05020102010507070707" pitchFamily="18" charset="2"/>
              <a:buChar char="É"/>
            </a:pPr>
            <a:r>
              <a:rPr lang="ru-RU" sz="2000" dirty="0">
                <a:latin typeface="+mn-lt"/>
              </a:rPr>
              <a:t>Знать об уязвимости приложения наверняка</a:t>
            </a:r>
          </a:p>
          <a:p>
            <a:pPr lvl="1">
              <a:spcBef>
                <a:spcPts val="0"/>
              </a:spcBef>
              <a:spcAft>
                <a:spcPts val="1800"/>
              </a:spcAft>
              <a:buClr>
                <a:srgbClr val="C60C30"/>
              </a:buClr>
              <a:buSzPct val="60000"/>
              <a:buFont typeface="Wingdings 2" panose="05020102010507070707" pitchFamily="18" charset="2"/>
              <a:buChar char="É"/>
            </a:pPr>
            <a:r>
              <a:rPr lang="ru-RU" sz="1850" dirty="0">
                <a:latin typeface="+mn-lt"/>
              </a:rPr>
              <a:t>И желательно – раньше злоумышленников</a:t>
            </a:r>
          </a:p>
          <a:p>
            <a:pPr>
              <a:spcBef>
                <a:spcPts val="0"/>
              </a:spcBef>
              <a:spcAft>
                <a:spcPts val="1800"/>
              </a:spcAft>
              <a:buClr>
                <a:srgbClr val="C60C30"/>
              </a:buClr>
              <a:buSzPct val="60000"/>
              <a:buFont typeface="Wingdings 2" panose="05020102010507070707" pitchFamily="18" charset="2"/>
              <a:buChar char="É"/>
            </a:pPr>
            <a:r>
              <a:rPr lang="ru-RU" sz="2000" dirty="0">
                <a:latin typeface="+mn-lt"/>
              </a:rPr>
              <a:t>Инструменты предотвращения эксплуатации уязвимостей приложения</a:t>
            </a:r>
          </a:p>
          <a:p>
            <a:pPr lvl="1">
              <a:spcBef>
                <a:spcPts val="0"/>
              </a:spcBef>
              <a:spcAft>
                <a:spcPts val="1800"/>
              </a:spcAft>
              <a:buClr>
                <a:srgbClr val="C60C30"/>
              </a:buClr>
              <a:buSzPct val="60000"/>
              <a:buFont typeface="Wingdings 2" panose="05020102010507070707" pitchFamily="18" charset="2"/>
              <a:buChar char="É"/>
            </a:pPr>
            <a:r>
              <a:rPr lang="ru-RU" sz="1850" dirty="0">
                <a:latin typeface="+mn-lt"/>
              </a:rPr>
              <a:t>А не только средства защиты сети или сервера</a:t>
            </a:r>
          </a:p>
          <a:p>
            <a:pPr>
              <a:spcBef>
                <a:spcPts val="0"/>
              </a:spcBef>
              <a:spcAft>
                <a:spcPts val="1800"/>
              </a:spcAft>
              <a:buClr>
                <a:srgbClr val="C60C30"/>
              </a:buClr>
              <a:buSzPct val="60000"/>
              <a:buFont typeface="Wingdings 2" panose="05020102010507070707" pitchFamily="18" charset="2"/>
              <a:buChar char="É"/>
            </a:pPr>
            <a:r>
              <a:rPr lang="ru-RU" sz="2000" dirty="0">
                <a:latin typeface="+mn-lt"/>
              </a:rPr>
              <a:t>Защищать приложение еще до выхода исправления</a:t>
            </a:r>
          </a:p>
          <a:p>
            <a:pPr>
              <a:spcBef>
                <a:spcPts val="0"/>
              </a:spcBef>
              <a:spcAft>
                <a:spcPts val="1800"/>
              </a:spcAft>
              <a:buClr>
                <a:srgbClr val="C60C30"/>
              </a:buClr>
              <a:buSzPct val="60000"/>
              <a:buFont typeface="Wingdings 2" panose="05020102010507070707" pitchFamily="18" charset="2"/>
              <a:buChar char="É"/>
            </a:pPr>
            <a:r>
              <a:rPr lang="ru-RU" sz="2000" dirty="0">
                <a:latin typeface="+mn-lt"/>
              </a:rPr>
              <a:t>Защищать от эксплуатации еще не известных уязвимостей</a:t>
            </a:r>
          </a:p>
        </p:txBody>
      </p:sp>
      <p:pic>
        <p:nvPicPr>
          <p:cNvPr id="1026" name="Picture 2" descr="http://www.9355.ru/img/articles%20img/quest_1%20img/fork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4945" y="2229482"/>
            <a:ext cx="2857500" cy="25431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 flipH="1">
            <a:off x="609600" y="905542"/>
            <a:ext cx="11582400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H="1">
            <a:off x="609600" y="6096596"/>
            <a:ext cx="11582400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798225" y="6150751"/>
            <a:ext cx="5954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ptsecurity.com</a:t>
            </a:r>
            <a:endParaRPr lang="ru-RU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6266517"/>
            <a:ext cx="3198637" cy="13780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0799544" y="411563"/>
            <a:ext cx="952901" cy="952901"/>
          </a:xfrm>
          <a:prstGeom prst="rect">
            <a:avLst/>
          </a:prstGeom>
          <a:solidFill>
            <a:schemeClr val="bg1"/>
          </a:solidFill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3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666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488505" y="280628"/>
            <a:ext cx="8928992" cy="607568"/>
          </a:xfrm>
          <a:prstGeom prst="rect">
            <a:avLst/>
          </a:prstGeom>
        </p:spPr>
        <p:txBody>
          <a:bodyPr/>
          <a:lstStyle>
            <a:lvl1pPr defTabSz="685783">
              <a:spcBef>
                <a:spcPct val="0"/>
              </a:spcBef>
              <a:buNone/>
              <a:defRPr sz="2700" baseline="0">
                <a:latin typeface="PT Sans" pitchFamily="34" charset="-52"/>
                <a:ea typeface="+mj-ea"/>
                <a:cs typeface="+mj-cs"/>
              </a:defRPr>
            </a:lvl1pPr>
          </a:lstStyle>
          <a:p>
            <a:r>
              <a:rPr lang="en-US" sz="4000" dirty="0">
                <a:latin typeface="+mn-lt"/>
              </a:rPr>
              <a:t>PT </a:t>
            </a:r>
            <a:r>
              <a:rPr lang="en-US" sz="4000" dirty="0" err="1">
                <a:latin typeface="+mn-lt"/>
              </a:rPr>
              <a:t>AppSec</a:t>
            </a:r>
            <a:r>
              <a:rPr lang="en-US" sz="4000" dirty="0">
                <a:latin typeface="+mn-lt"/>
              </a:rPr>
              <a:t> Suite – </a:t>
            </a:r>
            <a:r>
              <a:rPr lang="ru-RU" sz="4000" dirty="0">
                <a:latin typeface="+mn-lt"/>
              </a:rPr>
              <a:t>Вместе, а не «Вместо»</a:t>
            </a:r>
            <a:r>
              <a:rPr lang="en-US" sz="4000" dirty="0">
                <a:latin typeface="+mn-lt"/>
              </a:rPr>
              <a:t>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357687" y="1193606"/>
            <a:ext cx="82286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  <a:buClr>
                <a:srgbClr val="C60C30"/>
              </a:buClr>
              <a:buSzPct val="60000"/>
              <a:buFont typeface="Wingdings 2" panose="05020102010507070707" pitchFamily="18" charset="2"/>
              <a:buChar char="É"/>
            </a:pPr>
            <a:r>
              <a:rPr lang="ru-RU" sz="2400" dirty="0"/>
              <a:t>  </a:t>
            </a:r>
            <a:r>
              <a:rPr lang="en-US" sz="2400" dirty="0"/>
              <a:t>Application Security Suite - </a:t>
            </a:r>
            <a:r>
              <a:rPr lang="ru-RU" sz="2400" dirty="0"/>
              <a:t>инструменты,</a:t>
            </a:r>
            <a:r>
              <a:rPr lang="en-US" sz="2400" dirty="0"/>
              <a:t> </a:t>
            </a:r>
            <a:r>
              <a:rPr lang="ru-RU" sz="2400" dirty="0"/>
              <a:t>для комплексного решения проблем с уязвимостями приложений</a:t>
            </a:r>
            <a:endParaRPr lang="en-US" sz="2400" dirty="0"/>
          </a:p>
        </p:txBody>
      </p:sp>
      <p:graphicFrame>
        <p:nvGraphicFramePr>
          <p:cNvPr id="12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8587323"/>
              </p:ext>
            </p:extLst>
          </p:nvPr>
        </p:nvGraphicFramePr>
        <p:xfrm>
          <a:off x="0" y="1557165"/>
          <a:ext cx="2657501" cy="43595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1807983" y="2781300"/>
            <a:ext cx="21407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  <a:buClr>
                <a:srgbClr val="C60C30"/>
              </a:buClr>
              <a:buSzPct val="60000"/>
              <a:buFont typeface="Wingdings 2" panose="05020102010507070707" pitchFamily="18" charset="2"/>
              <a:buChar char=""/>
              <a:defRPr/>
            </a:pPr>
            <a:r>
              <a:rPr lang="ru-RU" sz="2000" dirty="0"/>
              <a:t> </a:t>
            </a:r>
            <a:r>
              <a:rPr lang="en-US" sz="2000" dirty="0"/>
              <a:t>PT AI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065891" y="3461310"/>
            <a:ext cx="41920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  <a:buClr>
                <a:srgbClr val="C60C30"/>
              </a:buClr>
              <a:buSzPct val="60000"/>
              <a:buFont typeface="Wingdings 2" panose="05020102010507070707" pitchFamily="18" charset="2"/>
              <a:buChar char=""/>
              <a:defRPr/>
            </a:pPr>
            <a:r>
              <a:rPr lang="ru-RU" sz="2000" dirty="0"/>
              <a:t> </a:t>
            </a:r>
            <a:r>
              <a:rPr lang="en-US" sz="2000" dirty="0"/>
              <a:t>PT AF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821045" y="4365476"/>
            <a:ext cx="48819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  <a:buClr>
                <a:srgbClr val="C60C30"/>
              </a:buClr>
              <a:buSzPct val="60000"/>
              <a:buFont typeface="Wingdings 2" panose="05020102010507070707" pitchFamily="18" charset="2"/>
              <a:buChar char=""/>
              <a:defRPr/>
            </a:pPr>
            <a:r>
              <a:rPr lang="ru-RU" sz="2000" dirty="0"/>
              <a:t> </a:t>
            </a:r>
            <a:r>
              <a:rPr lang="en-US" sz="2000" dirty="0"/>
              <a:t>PT AF &amp; PT AI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065007" y="5220280"/>
            <a:ext cx="58490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  <a:buClr>
                <a:srgbClr val="C60C30"/>
              </a:buClr>
              <a:buSzPct val="60000"/>
              <a:buFont typeface="Wingdings 2" panose="05020102010507070707" pitchFamily="18" charset="2"/>
              <a:buChar char=""/>
              <a:defRPr/>
            </a:pPr>
            <a:r>
              <a:rPr lang="en-US" dirty="0"/>
              <a:t> PT AF &amp; PT AI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706263" y="4569697"/>
            <a:ext cx="50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  <a:buClr>
                <a:srgbClr val="C60C30"/>
              </a:buClr>
              <a:buSzPct val="60000"/>
              <a:buFont typeface="Wingdings 2" panose="05020102010507070707" pitchFamily="18" charset="2"/>
              <a:buChar char="É"/>
            </a:pPr>
            <a:r>
              <a:rPr lang="ru-RU" sz="2400" dirty="0"/>
              <a:t>  Защита на всех этапах жизненного цикла – от разработки до снятия с эксплуатации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706263" y="2348881"/>
            <a:ext cx="57657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  <a:buClr>
                <a:srgbClr val="C60C30"/>
              </a:buClr>
              <a:buSzPct val="60000"/>
              <a:buFont typeface="Wingdings 2" panose="05020102010507070707" pitchFamily="18" charset="2"/>
              <a:buChar char="É"/>
            </a:pPr>
            <a:r>
              <a:rPr lang="ru-RU" sz="2400" dirty="0"/>
              <a:t>  </a:t>
            </a:r>
            <a:r>
              <a:rPr lang="en-US" sz="2400" dirty="0">
                <a:solidFill>
                  <a:srgbClr val="C00000"/>
                </a:solidFill>
              </a:rPr>
              <a:t>PT Application Inspector </a:t>
            </a:r>
            <a:r>
              <a:rPr lang="en-US" sz="2400" dirty="0"/>
              <a:t>– </a:t>
            </a:r>
            <a:r>
              <a:rPr lang="ru-RU" sz="2400" dirty="0"/>
              <a:t>анализатор исходных кодов </a:t>
            </a:r>
            <a:r>
              <a:rPr lang="en-US" sz="2400" dirty="0"/>
              <a:t>   </a:t>
            </a: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706263" y="3356993"/>
            <a:ext cx="53085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  <a:buClr>
                <a:srgbClr val="C60C30"/>
              </a:buClr>
              <a:buSzPct val="60000"/>
              <a:buFont typeface="Wingdings 2" panose="05020102010507070707" pitchFamily="18" charset="2"/>
              <a:buChar char="É"/>
            </a:pPr>
            <a:r>
              <a:rPr lang="ru-RU" sz="2400" dirty="0"/>
              <a:t>  </a:t>
            </a:r>
            <a:r>
              <a:rPr lang="en-US" sz="2400" dirty="0">
                <a:solidFill>
                  <a:srgbClr val="C00000"/>
                </a:solidFill>
              </a:rPr>
              <a:t>PT Application Firewall </a:t>
            </a:r>
            <a:r>
              <a:rPr lang="en-US" sz="2400" dirty="0"/>
              <a:t>– </a:t>
            </a:r>
            <a:r>
              <a:rPr lang="ru-RU" sz="2400" dirty="0"/>
              <a:t>решение для защиты корпоративных приложений</a:t>
            </a:r>
            <a:r>
              <a:rPr lang="en-US" sz="2400" dirty="0"/>
              <a:t> </a:t>
            </a:r>
            <a:r>
              <a:rPr lang="ru-RU" sz="2400" dirty="0"/>
              <a:t> </a:t>
            </a:r>
            <a:r>
              <a:rPr lang="en-US" sz="2400" dirty="0"/>
              <a:t> </a:t>
            </a:r>
            <a:endParaRPr lang="ru-RU" sz="2400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H="1">
            <a:off x="609600" y="905542"/>
            <a:ext cx="11582400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609600" y="6096596"/>
            <a:ext cx="11582400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798225" y="6150751"/>
            <a:ext cx="5954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ptsecurity.com</a:t>
            </a:r>
            <a:endParaRPr lang="ru-RU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600" y="6266517"/>
            <a:ext cx="3198637" cy="137801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10799544" y="411563"/>
            <a:ext cx="952901" cy="952901"/>
          </a:xfrm>
          <a:prstGeom prst="rect">
            <a:avLst/>
          </a:prstGeom>
          <a:solidFill>
            <a:schemeClr val="bg1"/>
          </a:solidFill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3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63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9665" y="234289"/>
            <a:ext cx="11187033" cy="810090"/>
          </a:xfrm>
        </p:spPr>
        <p:txBody>
          <a:bodyPr/>
          <a:lstStyle/>
          <a:p>
            <a:r>
              <a:rPr lang="ru-RU" sz="4000" dirty="0">
                <a:latin typeface="+mn-lt"/>
                <a:ea typeface="PT Sans" charset="-52"/>
                <a:cs typeface="PT Sans" charset="-52"/>
              </a:rPr>
              <a:t>Наш подход</a:t>
            </a: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847528" y="1340768"/>
            <a:ext cx="8712969" cy="4464496"/>
          </a:xfrm>
        </p:spPr>
        <p:txBody>
          <a:bodyPr/>
          <a:lstStyle/>
          <a:p>
            <a:pPr marL="257175" indent="-257175">
              <a:spcBef>
                <a:spcPts val="0"/>
              </a:spcBef>
              <a:spcAft>
                <a:spcPts val="1800"/>
              </a:spcAft>
              <a:buClr>
                <a:srgbClr val="C60C30"/>
              </a:buClr>
              <a:buSzPct val="60000"/>
              <a:buFont typeface="Wingdings 2" panose="05020102010507070707" pitchFamily="18" charset="2"/>
              <a:buChar char="É"/>
            </a:pPr>
            <a:r>
              <a:rPr lang="ru-RU" sz="2400" dirty="0">
                <a:latin typeface="+mn-lt"/>
              </a:rPr>
              <a:t>Акцент на обнаружении </a:t>
            </a:r>
            <a:r>
              <a:rPr lang="ru-RU" sz="2400" dirty="0">
                <a:solidFill>
                  <a:srgbClr val="D3232A"/>
                </a:solidFill>
                <a:latin typeface="+mn-lt"/>
              </a:rPr>
              <a:t>уязвимостей</a:t>
            </a:r>
            <a:r>
              <a:rPr lang="ru-RU" sz="2400" dirty="0">
                <a:latin typeface="+mn-lt"/>
              </a:rPr>
              <a:t>, а не на проблемах с оформлением</a:t>
            </a:r>
          </a:p>
          <a:p>
            <a:pPr marL="257175" indent="-257175">
              <a:spcBef>
                <a:spcPts val="0"/>
              </a:spcBef>
              <a:spcAft>
                <a:spcPts val="1800"/>
              </a:spcAft>
              <a:buClr>
                <a:srgbClr val="C60C30"/>
              </a:buClr>
              <a:buSzPct val="60000"/>
              <a:buFont typeface="Wingdings 2" panose="05020102010507070707" pitchFamily="18" charset="2"/>
              <a:buChar char="É"/>
            </a:pPr>
            <a:r>
              <a:rPr lang="ru-RU" sz="2400" dirty="0">
                <a:latin typeface="+mn-lt"/>
              </a:rPr>
              <a:t>Режим </a:t>
            </a:r>
            <a:r>
              <a:rPr lang="en-US" sz="2400" dirty="0">
                <a:solidFill>
                  <a:srgbClr val="D3232A"/>
                </a:solidFill>
                <a:latin typeface="+mn-lt"/>
              </a:rPr>
              <a:t>“Big Red Button”</a:t>
            </a:r>
            <a:endParaRPr lang="ru-RU" sz="2400" dirty="0">
              <a:solidFill>
                <a:srgbClr val="D3232A"/>
              </a:solidFill>
              <a:latin typeface="+mn-lt"/>
            </a:endParaRPr>
          </a:p>
          <a:p>
            <a:pPr marL="257175" indent="-257175">
              <a:spcBef>
                <a:spcPts val="0"/>
              </a:spcBef>
              <a:spcAft>
                <a:spcPts val="1800"/>
              </a:spcAft>
              <a:buClr>
                <a:srgbClr val="C60C30"/>
              </a:buClr>
              <a:buSzPct val="60000"/>
              <a:buFont typeface="Wingdings 2" panose="05020102010507070707" pitchFamily="18" charset="2"/>
              <a:buChar char="É"/>
            </a:pPr>
            <a:r>
              <a:rPr lang="ru-RU" sz="2400" dirty="0">
                <a:latin typeface="+mn-lt"/>
              </a:rPr>
              <a:t>Решение как для команды </a:t>
            </a:r>
            <a:r>
              <a:rPr lang="ru-RU" sz="2400" dirty="0">
                <a:solidFill>
                  <a:srgbClr val="D3232A"/>
                </a:solidFill>
                <a:latin typeface="+mn-lt"/>
              </a:rPr>
              <a:t>разработки</a:t>
            </a:r>
            <a:r>
              <a:rPr lang="ru-RU" sz="2400" dirty="0">
                <a:latin typeface="+mn-lt"/>
              </a:rPr>
              <a:t>, так и для команды </a:t>
            </a:r>
            <a:r>
              <a:rPr lang="ru-RU" sz="2400" dirty="0">
                <a:solidFill>
                  <a:srgbClr val="D3232A"/>
                </a:solidFill>
                <a:latin typeface="+mn-lt"/>
              </a:rPr>
              <a:t>ИБ</a:t>
            </a:r>
          </a:p>
          <a:p>
            <a:pPr marL="257175" indent="-257175">
              <a:spcBef>
                <a:spcPts val="0"/>
              </a:spcBef>
              <a:spcAft>
                <a:spcPts val="1800"/>
              </a:spcAft>
              <a:buClr>
                <a:srgbClr val="C60C30"/>
              </a:buClr>
              <a:buSzPct val="60000"/>
              <a:buFont typeface="Wingdings 2" panose="05020102010507070707" pitchFamily="18" charset="2"/>
              <a:buChar char="É"/>
            </a:pPr>
            <a:r>
              <a:rPr lang="ru-RU" sz="2400" dirty="0">
                <a:latin typeface="+mn-lt"/>
              </a:rPr>
              <a:t>Наличие рабочего приложения </a:t>
            </a:r>
            <a:r>
              <a:rPr lang="ru-RU" sz="2400" dirty="0">
                <a:solidFill>
                  <a:srgbClr val="D3232A"/>
                </a:solidFill>
                <a:latin typeface="+mn-lt"/>
              </a:rPr>
              <a:t>не обязательно</a:t>
            </a:r>
          </a:p>
          <a:p>
            <a:pPr marL="257175" indent="-257175">
              <a:spcBef>
                <a:spcPts val="0"/>
              </a:spcBef>
              <a:spcAft>
                <a:spcPts val="1800"/>
              </a:spcAft>
              <a:buClr>
                <a:srgbClr val="C60C30"/>
              </a:buClr>
              <a:buSzPct val="60000"/>
              <a:buFont typeface="Wingdings 2" panose="05020102010507070707" pitchFamily="18" charset="2"/>
              <a:buChar char="É"/>
            </a:pPr>
            <a:r>
              <a:rPr lang="ru-RU" sz="2400" dirty="0">
                <a:latin typeface="+mn-lt"/>
              </a:rPr>
              <a:t>Минимальное количество </a:t>
            </a:r>
            <a:r>
              <a:rPr lang="ru-RU" sz="2400" dirty="0">
                <a:solidFill>
                  <a:srgbClr val="D3232A"/>
                </a:solidFill>
                <a:latin typeface="+mn-lt"/>
              </a:rPr>
              <a:t>ложных срабатываний</a:t>
            </a:r>
          </a:p>
          <a:p>
            <a:pPr marL="257175" indent="-257175">
              <a:spcBef>
                <a:spcPts val="0"/>
              </a:spcBef>
              <a:spcAft>
                <a:spcPts val="1800"/>
              </a:spcAft>
              <a:buClr>
                <a:srgbClr val="C60C30"/>
              </a:buClr>
              <a:buSzPct val="60000"/>
              <a:buFont typeface="Wingdings 2" panose="05020102010507070707" pitchFamily="18" charset="2"/>
              <a:buChar char="É"/>
            </a:pPr>
            <a:r>
              <a:rPr lang="ru-RU" sz="2400" dirty="0">
                <a:latin typeface="+mn-lt"/>
              </a:rPr>
              <a:t>Автоматическая генерация </a:t>
            </a:r>
            <a:r>
              <a:rPr lang="ru-RU" sz="2400" dirty="0">
                <a:solidFill>
                  <a:srgbClr val="D3232A"/>
                </a:solidFill>
                <a:latin typeface="+mn-lt"/>
              </a:rPr>
              <a:t>эксплойтов</a:t>
            </a:r>
          </a:p>
        </p:txBody>
      </p:sp>
      <p:sp>
        <p:nvSpPr>
          <p:cNvPr id="30" name="Объект 6"/>
          <p:cNvSpPr txBox="1">
            <a:spLocks/>
          </p:cNvSpPr>
          <p:nvPr/>
        </p:nvSpPr>
        <p:spPr>
          <a:xfrm>
            <a:off x="5843972" y="3688349"/>
            <a:ext cx="4716524" cy="276498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Calibri" pitchFamily="34" charset="0"/>
              <a:buChar char="―"/>
              <a:defRPr sz="2400" kern="1200">
                <a:solidFill>
                  <a:schemeClr val="tx1"/>
                </a:solidFill>
                <a:latin typeface="PT Sans" pitchFamily="34" charset="-52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PT Sans" pitchFamily="34" charset="-52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PT Sans" panose="020B0503020203020204" pitchFamily="34" charset="-52"/>
              <a:buChar char="—"/>
              <a:defRPr sz="2000" kern="1200">
                <a:solidFill>
                  <a:schemeClr val="tx1"/>
                </a:solidFill>
                <a:latin typeface="PT Sans" pitchFamily="34" charset="-52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PT Sans" panose="020B0503020203020204" pitchFamily="34" charset="-52"/>
              <a:buChar char="—"/>
              <a:defRPr sz="2000" kern="1200">
                <a:solidFill>
                  <a:schemeClr val="tx1"/>
                </a:solidFill>
                <a:latin typeface="PT Sans" pitchFamily="34" charset="-52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PT Sans" panose="020B0503020203020204" pitchFamily="34" charset="-52"/>
              <a:buChar char="—"/>
              <a:defRPr sz="2000" kern="1200">
                <a:solidFill>
                  <a:schemeClr val="tx1"/>
                </a:solidFill>
                <a:latin typeface="PT Sans" pitchFamily="34" charset="-52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14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30533" y="4792133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endParaRPr lang="en-US" sz="2400" dirty="0">
              <a:solidFill>
                <a:srgbClr val="999999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609600" y="905542"/>
            <a:ext cx="11582400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>
            <a:off x="609600" y="6096596"/>
            <a:ext cx="11582400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798225" y="6150751"/>
            <a:ext cx="5954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ptsecurity.com</a:t>
            </a:r>
            <a:endParaRPr lang="ru-RU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6266517"/>
            <a:ext cx="3198637" cy="137801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0799544" y="411563"/>
            <a:ext cx="952901" cy="952901"/>
          </a:xfrm>
          <a:prstGeom prst="rect">
            <a:avLst/>
          </a:prstGeom>
          <a:solidFill>
            <a:schemeClr val="bg1"/>
          </a:solidFill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sz="3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415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412" y="188652"/>
            <a:ext cx="11187033" cy="810090"/>
          </a:xfrm>
        </p:spPr>
        <p:txBody>
          <a:bodyPr/>
          <a:lstStyle/>
          <a:p>
            <a:r>
              <a:rPr lang="en-GB" sz="4000" dirty="0">
                <a:latin typeface="+mn-lt"/>
                <a:ea typeface="PT Sans" charset="-52"/>
                <a:cs typeface="PT Sans" charset="-52"/>
              </a:rPr>
              <a:t>Application Inspector in action </a:t>
            </a:r>
            <a:endParaRPr lang="ru-RU" sz="4000" dirty="0">
              <a:latin typeface="+mn-lt"/>
              <a:ea typeface="PT Sans" charset="-52"/>
              <a:cs typeface="PT Sans" charset="-5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5640" y="1626367"/>
            <a:ext cx="4924086" cy="4324633"/>
          </a:xfrm>
          <a:prstGeom prst="rect">
            <a:avLst/>
          </a:prstGeom>
          <a:ln>
            <a:noFill/>
          </a:ln>
        </p:spPr>
      </p:pic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609600" y="1465133"/>
            <a:ext cx="8424936" cy="2736304"/>
          </a:xfrm>
        </p:spPr>
        <p:txBody>
          <a:bodyPr>
            <a:normAutofit fontScale="25000" lnSpcReduction="20000"/>
          </a:bodyPr>
          <a:lstStyle/>
          <a:p>
            <a:pPr marL="342891" indent="-342891" defTabSz="914377">
              <a:spcBef>
                <a:spcPts val="0"/>
              </a:spcBef>
              <a:spcAft>
                <a:spcPts val="1800"/>
              </a:spcAft>
              <a:buClr>
                <a:srgbClr val="C60C30"/>
              </a:buClr>
              <a:buSzPct val="60000"/>
              <a:buFont typeface="Wingdings 2" panose="05020102010507070707" pitchFamily="18" charset="2"/>
              <a:buChar char="É"/>
            </a:pPr>
            <a:r>
              <a:rPr lang="ru-RU" sz="8000" dirty="0">
                <a:latin typeface="+mn-lt"/>
              </a:rPr>
              <a:t>Компоненты </a:t>
            </a:r>
            <a:r>
              <a:rPr lang="en-US" sz="8000" dirty="0">
                <a:latin typeface="+mn-lt"/>
              </a:rPr>
              <a:t>PT AI</a:t>
            </a:r>
            <a:endParaRPr lang="ru-RU" sz="8000" dirty="0">
              <a:latin typeface="+mn-lt"/>
            </a:endParaRPr>
          </a:p>
          <a:p>
            <a:pPr marL="642922" lvl="1" indent="-342891" defTabSz="914377">
              <a:spcBef>
                <a:spcPts val="0"/>
              </a:spcBef>
              <a:spcAft>
                <a:spcPts val="1800"/>
              </a:spcAft>
              <a:buClr>
                <a:srgbClr val="C60C30"/>
              </a:buClr>
              <a:buSzPct val="60000"/>
              <a:buFont typeface="Wingdings 2" panose="05020102010507070707" pitchFamily="18" charset="2"/>
              <a:buChar char="É"/>
            </a:pPr>
            <a:r>
              <a:rPr lang="ru-RU" sz="7600" dirty="0">
                <a:latin typeface="+mn-lt"/>
              </a:rPr>
              <a:t>Комбинация методов </a:t>
            </a:r>
            <a:r>
              <a:rPr lang="en-US" sz="7600" dirty="0">
                <a:latin typeface="+mn-lt"/>
              </a:rPr>
              <a:t>SAST/DAST/IAST </a:t>
            </a:r>
            <a:endParaRPr lang="ru-RU" sz="7600" dirty="0">
              <a:latin typeface="+mn-lt"/>
            </a:endParaRPr>
          </a:p>
          <a:p>
            <a:pPr marL="642922" lvl="1" indent="-342891" defTabSz="914377">
              <a:spcBef>
                <a:spcPts val="0"/>
              </a:spcBef>
              <a:spcAft>
                <a:spcPts val="1800"/>
              </a:spcAft>
              <a:buClr>
                <a:srgbClr val="C60C30"/>
              </a:buClr>
              <a:buSzPct val="60000"/>
              <a:buFont typeface="Wingdings 2" panose="05020102010507070707" pitchFamily="18" charset="2"/>
              <a:buChar char="É"/>
            </a:pPr>
            <a:r>
              <a:rPr lang="ru-RU" sz="7600" dirty="0">
                <a:latin typeface="+mn-lt"/>
              </a:rPr>
              <a:t>Модуль абстрактной</a:t>
            </a:r>
            <a:r>
              <a:rPr lang="en-US" sz="7600" dirty="0">
                <a:latin typeface="+mn-lt"/>
              </a:rPr>
              <a:t> </a:t>
            </a:r>
            <a:br>
              <a:rPr lang="en-US" sz="7600" dirty="0">
                <a:latin typeface="+mn-lt"/>
              </a:rPr>
            </a:br>
            <a:r>
              <a:rPr lang="ru-RU" sz="7600" dirty="0">
                <a:latin typeface="+mn-lt"/>
              </a:rPr>
              <a:t>интерпретации исходного кода</a:t>
            </a:r>
          </a:p>
          <a:p>
            <a:pPr marL="642922" lvl="1" indent="-342891" defTabSz="914377">
              <a:spcBef>
                <a:spcPts val="0"/>
              </a:spcBef>
              <a:spcAft>
                <a:spcPts val="1800"/>
              </a:spcAft>
              <a:buClr>
                <a:srgbClr val="C60C30"/>
              </a:buClr>
              <a:buSzPct val="60000"/>
              <a:buFont typeface="Wingdings 2" panose="05020102010507070707" pitchFamily="18" charset="2"/>
              <a:buChar char="É"/>
            </a:pPr>
            <a:r>
              <a:rPr lang="ru-RU" sz="7600" dirty="0">
                <a:latin typeface="+mn-lt"/>
              </a:rPr>
              <a:t>Частичное выполнение </a:t>
            </a:r>
            <a:r>
              <a:rPr lang="ru-RU" sz="7600" dirty="0" smtClean="0">
                <a:latin typeface="+mn-lt"/>
              </a:rPr>
              <a:t>кода</a:t>
            </a:r>
          </a:p>
          <a:p>
            <a:pPr marL="300031" lvl="1" indent="0" defTabSz="914377">
              <a:spcBef>
                <a:spcPts val="0"/>
              </a:spcBef>
              <a:spcAft>
                <a:spcPts val="1800"/>
              </a:spcAft>
              <a:buClr>
                <a:srgbClr val="C60C30"/>
              </a:buClr>
              <a:buSzPct val="60000"/>
              <a:buNone/>
            </a:pPr>
            <a:r>
              <a:rPr lang="en-GB" sz="7600" dirty="0" smtClean="0">
                <a:latin typeface="+mn-lt"/>
              </a:rPr>
              <a:t> </a:t>
            </a:r>
            <a:r>
              <a:rPr lang="ru-RU" sz="7600" dirty="0">
                <a:latin typeface="+mn-lt"/>
              </a:rPr>
              <a:t>(</a:t>
            </a:r>
            <a:r>
              <a:rPr lang="en-US" sz="7600" dirty="0">
                <a:latin typeface="+mn-lt"/>
              </a:rPr>
              <a:t>symbolic execution </a:t>
            </a:r>
            <a:r>
              <a:rPr lang="ru-RU" sz="7600" dirty="0">
                <a:latin typeface="+mn-lt"/>
              </a:rPr>
              <a:t>и </a:t>
            </a:r>
            <a:r>
              <a:rPr lang="en-US" sz="7600" dirty="0">
                <a:latin typeface="+mn-lt"/>
              </a:rPr>
              <a:t>dynamic slices)</a:t>
            </a:r>
          </a:p>
          <a:p>
            <a:pPr marL="642922" lvl="1" indent="-342891" defTabSz="914377">
              <a:spcBef>
                <a:spcPts val="0"/>
              </a:spcBef>
              <a:spcAft>
                <a:spcPts val="1800"/>
              </a:spcAft>
              <a:buClr>
                <a:srgbClr val="C60C30"/>
              </a:buClr>
              <a:buSzPct val="60000"/>
              <a:buFont typeface="Wingdings 2" panose="05020102010507070707" pitchFamily="18" charset="2"/>
              <a:buChar char="É"/>
            </a:pPr>
            <a:r>
              <a:rPr lang="ru-RU" sz="7600" dirty="0">
                <a:latin typeface="+mn-lt"/>
              </a:rPr>
              <a:t>Модуль </a:t>
            </a:r>
            <a:r>
              <a:rPr lang="en-US" sz="7600" dirty="0">
                <a:latin typeface="+mn-lt"/>
              </a:rPr>
              <a:t>Pattern Matching</a:t>
            </a:r>
            <a:r>
              <a:rPr lang="ru-RU" sz="7600" dirty="0">
                <a:latin typeface="+mn-lt"/>
              </a:rPr>
              <a:t> в </a:t>
            </a:r>
            <a:r>
              <a:rPr lang="en-US" sz="7600" dirty="0">
                <a:latin typeface="+mn-lt"/>
              </a:rPr>
              <a:t>AST</a:t>
            </a:r>
            <a:endParaRPr lang="ru-RU" sz="7600" dirty="0">
              <a:latin typeface="+mn-lt"/>
            </a:endParaRPr>
          </a:p>
          <a:p>
            <a:pPr marL="642922" lvl="1" indent="-342891" defTabSz="914377">
              <a:spcBef>
                <a:spcPts val="0"/>
              </a:spcBef>
              <a:spcAft>
                <a:spcPts val="1800"/>
              </a:spcAft>
              <a:buClr>
                <a:srgbClr val="C60C30"/>
              </a:buClr>
              <a:buSzPct val="60000"/>
              <a:buFont typeface="Wingdings 2" panose="05020102010507070707" pitchFamily="18" charset="2"/>
              <a:buChar char="É"/>
            </a:pPr>
            <a:r>
              <a:rPr lang="ru-RU" sz="7600" dirty="0">
                <a:latin typeface="+mn-lt"/>
              </a:rPr>
              <a:t>Модуль </a:t>
            </a:r>
            <a:r>
              <a:rPr lang="en-US" sz="7600" dirty="0">
                <a:latin typeface="+mn-lt"/>
              </a:rPr>
              <a:t>fingerprint</a:t>
            </a:r>
            <a:endParaRPr lang="ru-RU" sz="7600" dirty="0">
              <a:latin typeface="+mn-lt"/>
            </a:endParaRPr>
          </a:p>
          <a:p>
            <a:pPr marL="642922" lvl="1" indent="-342891" defTabSz="914377">
              <a:spcBef>
                <a:spcPts val="0"/>
              </a:spcBef>
              <a:spcAft>
                <a:spcPts val="1800"/>
              </a:spcAft>
              <a:buClr>
                <a:srgbClr val="C60C30"/>
              </a:buClr>
              <a:buSzPct val="60000"/>
              <a:buFont typeface="Wingdings 2" panose="05020102010507070707" pitchFamily="18" charset="2"/>
              <a:buChar char="É"/>
            </a:pPr>
            <a:r>
              <a:rPr lang="ru-RU" sz="7600" dirty="0">
                <a:latin typeface="+mn-lt"/>
              </a:rPr>
              <a:t>Модуль анализа конфигурации</a:t>
            </a:r>
            <a:endParaRPr lang="en-GB" sz="7600" dirty="0">
              <a:latin typeface="+mn-lt"/>
            </a:endParaRPr>
          </a:p>
          <a:p>
            <a:pPr marL="642922" lvl="1" indent="-342891" defTabSz="914377">
              <a:spcBef>
                <a:spcPts val="0"/>
              </a:spcBef>
              <a:spcAft>
                <a:spcPts val="1800"/>
              </a:spcAft>
              <a:buClr>
                <a:srgbClr val="C60C30"/>
              </a:buClr>
              <a:buSzPct val="60000"/>
              <a:buFont typeface="Wingdings 2" panose="05020102010507070707" pitchFamily="18" charset="2"/>
              <a:buChar char="É"/>
            </a:pPr>
            <a:r>
              <a:rPr lang="ru-RU" sz="7600" dirty="0">
                <a:latin typeface="+mn-lt"/>
              </a:rPr>
              <a:t>Встроенный </a:t>
            </a:r>
            <a:r>
              <a:rPr lang="en-US" sz="7600" dirty="0" err="1">
                <a:latin typeface="+mn-lt"/>
              </a:rPr>
              <a:t>BlackBox</a:t>
            </a:r>
            <a:r>
              <a:rPr lang="en-US" sz="7600" dirty="0">
                <a:latin typeface="+mn-lt"/>
              </a:rPr>
              <a:t> </a:t>
            </a:r>
            <a:r>
              <a:rPr lang="ru-RU" sz="7600" dirty="0">
                <a:latin typeface="+mn-lt"/>
              </a:rPr>
              <a:t>сканер для динамического анализа </a:t>
            </a:r>
          </a:p>
          <a:p>
            <a:pPr marL="642922" lvl="1" indent="-342891" defTabSz="914377">
              <a:spcBef>
                <a:spcPts val="0"/>
              </a:spcBef>
              <a:spcAft>
                <a:spcPts val="1800"/>
              </a:spcAft>
              <a:buClr>
                <a:srgbClr val="C60C30"/>
              </a:buClr>
              <a:buSzPct val="60000"/>
              <a:buFont typeface="Wingdings 2" panose="05020102010507070707" pitchFamily="18" charset="2"/>
              <a:buChar char="É"/>
            </a:pPr>
            <a:endParaRPr lang="ru-RU" sz="1850" dirty="0">
              <a:latin typeface="+mn-lt"/>
              <a:ea typeface="PT Sans" charset="-52"/>
              <a:cs typeface="PT Sans" charset="-52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>
            <a:off x="609600" y="905542"/>
            <a:ext cx="11582400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H="1">
            <a:off x="609600" y="6096596"/>
            <a:ext cx="11582400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798225" y="6150751"/>
            <a:ext cx="5954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ptsecurity.com</a:t>
            </a:r>
            <a:endParaRPr lang="ru-RU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6266517"/>
            <a:ext cx="3198637" cy="13780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0799544" y="411563"/>
            <a:ext cx="952901" cy="952901"/>
          </a:xfrm>
          <a:prstGeom prst="rect">
            <a:avLst/>
          </a:prstGeom>
          <a:solidFill>
            <a:schemeClr val="bg1"/>
          </a:solidFill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ru-RU" sz="3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12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500064" y="286174"/>
            <a:ext cx="8390275" cy="607568"/>
          </a:xfrm>
          <a:prstGeom prst="rect">
            <a:avLst/>
          </a:prstGeom>
        </p:spPr>
        <p:txBody>
          <a:bodyPr/>
          <a:lstStyle>
            <a:lvl1pPr algn="ctr" defTabSz="685783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000" dirty="0">
                <a:solidFill>
                  <a:srgbClr val="000000"/>
                </a:solidFill>
                <a:latin typeface="+mn-lt"/>
                <a:ea typeface="PT Sans" charset="-52"/>
                <a:cs typeface="PT Sans" charset="-52"/>
              </a:rPr>
              <a:t>Большая красная кнопка!</a:t>
            </a:r>
            <a:endParaRPr lang="en-US" sz="4000" dirty="0">
              <a:solidFill>
                <a:srgbClr val="000000"/>
              </a:solidFill>
              <a:latin typeface="+mn-lt"/>
              <a:ea typeface="PT Sans" charset="-52"/>
              <a:cs typeface="PT Sans" charset="-52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890713" y="1372962"/>
            <a:ext cx="8539162" cy="3394472"/>
          </a:xfrm>
          <a:prstGeom prst="rect">
            <a:avLst/>
          </a:prstGeom>
        </p:spPr>
        <p:txBody>
          <a:bodyPr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800"/>
              </a:spcAft>
              <a:buClr>
                <a:srgbClr val="C60C30"/>
              </a:buClr>
              <a:buSzPct val="60000"/>
              <a:buFont typeface="Wingdings 2" panose="05020102010507070707" pitchFamily="18" charset="2"/>
              <a:buChar char="É"/>
            </a:pPr>
            <a:endParaRPr lang="ru-RU" sz="2000" dirty="0"/>
          </a:p>
          <a:p>
            <a:pPr>
              <a:spcBef>
                <a:spcPts val="0"/>
              </a:spcBef>
              <a:spcAft>
                <a:spcPts val="1800"/>
              </a:spcAft>
              <a:buClr>
                <a:srgbClr val="C60C30"/>
              </a:buClr>
              <a:buSzPct val="60000"/>
              <a:buFont typeface="Wingdings 2" panose="05020102010507070707" pitchFamily="18" charset="2"/>
              <a:buChar char="É"/>
            </a:pPr>
            <a:endParaRPr lang="en-US" sz="2000" dirty="0"/>
          </a:p>
          <a:p>
            <a:pPr lvl="1">
              <a:spcBef>
                <a:spcPts val="0"/>
              </a:spcBef>
              <a:spcAft>
                <a:spcPts val="1800"/>
              </a:spcAft>
              <a:buClr>
                <a:srgbClr val="C60C30"/>
              </a:buClr>
              <a:buSzPct val="60000"/>
              <a:buFont typeface="Wingdings 2" panose="05020102010507070707" pitchFamily="18" charset="2"/>
              <a:buChar char="É"/>
            </a:pPr>
            <a:endParaRPr lang="en-US" sz="2000" dirty="0"/>
          </a:p>
        </p:txBody>
      </p:sp>
      <p:pic>
        <p:nvPicPr>
          <p:cNvPr id="5" name="Picture 2" descr="E:\Development\WebEcosystem\Gartner\AI\Pics\webgoat_sqli_sca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729" y="1457864"/>
            <a:ext cx="8520243" cy="46151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 flipH="1">
            <a:off x="609600" y="905542"/>
            <a:ext cx="11582400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H="1">
            <a:off x="609600" y="6096596"/>
            <a:ext cx="11582400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798225" y="6150751"/>
            <a:ext cx="5954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ptsecurity.com</a:t>
            </a:r>
            <a:endParaRPr lang="ru-RU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6266517"/>
            <a:ext cx="3198637" cy="13780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0799544" y="411563"/>
            <a:ext cx="952901" cy="952901"/>
          </a:xfrm>
          <a:prstGeom prst="rect">
            <a:avLst/>
          </a:prstGeom>
          <a:solidFill>
            <a:schemeClr val="bg1"/>
          </a:solidFill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ru-RU" sz="3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695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528639" y="270897"/>
            <a:ext cx="8390275" cy="607568"/>
          </a:xfrm>
          <a:prstGeom prst="rect">
            <a:avLst/>
          </a:prstGeom>
        </p:spPr>
        <p:txBody>
          <a:bodyPr/>
          <a:lstStyle>
            <a:lvl1pPr algn="ctr" defTabSz="685783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000" dirty="0">
                <a:solidFill>
                  <a:srgbClr val="000000"/>
                </a:solidFill>
                <a:latin typeface="+mn-lt"/>
                <a:ea typeface="PT Sans" charset="-52"/>
                <a:cs typeface="PT Sans" charset="-52"/>
              </a:rPr>
              <a:t>Генерация </a:t>
            </a:r>
            <a:r>
              <a:rPr lang="ru-RU" sz="4000" dirty="0" err="1">
                <a:solidFill>
                  <a:srgbClr val="000000"/>
                </a:solidFill>
                <a:latin typeface="+mn-lt"/>
                <a:ea typeface="PT Sans" charset="-52"/>
                <a:cs typeface="PT Sans" charset="-52"/>
              </a:rPr>
              <a:t>эксплойтов</a:t>
            </a:r>
            <a:endParaRPr lang="en-US" sz="4000" dirty="0">
              <a:solidFill>
                <a:srgbClr val="000000"/>
              </a:solidFill>
              <a:latin typeface="+mn-lt"/>
              <a:ea typeface="PT Sans" charset="-52"/>
              <a:cs typeface="PT Sans" charset="-52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890713" y="1372962"/>
            <a:ext cx="8539162" cy="3394472"/>
          </a:xfrm>
          <a:prstGeom prst="rect">
            <a:avLst/>
          </a:prstGeom>
        </p:spPr>
        <p:txBody>
          <a:bodyPr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800"/>
              </a:spcAft>
              <a:buClr>
                <a:srgbClr val="C60C30"/>
              </a:buClr>
              <a:buSzPct val="60000"/>
              <a:buFont typeface="Wingdings 2" panose="05020102010507070707" pitchFamily="18" charset="2"/>
              <a:buChar char="É"/>
            </a:pPr>
            <a:endParaRPr lang="ru-RU" sz="2000" dirty="0"/>
          </a:p>
          <a:p>
            <a:pPr>
              <a:spcBef>
                <a:spcPts val="0"/>
              </a:spcBef>
              <a:spcAft>
                <a:spcPts val="1800"/>
              </a:spcAft>
              <a:buClr>
                <a:srgbClr val="C60C30"/>
              </a:buClr>
              <a:buSzPct val="60000"/>
              <a:buFont typeface="Wingdings 2" panose="05020102010507070707" pitchFamily="18" charset="2"/>
              <a:buChar char="É"/>
            </a:pPr>
            <a:endParaRPr lang="en-US" sz="2000" dirty="0"/>
          </a:p>
          <a:p>
            <a:pPr lvl="1">
              <a:spcBef>
                <a:spcPts val="0"/>
              </a:spcBef>
              <a:spcAft>
                <a:spcPts val="1800"/>
              </a:spcAft>
              <a:buClr>
                <a:srgbClr val="C60C30"/>
              </a:buClr>
              <a:buSzPct val="60000"/>
              <a:buFont typeface="Wingdings 2" panose="05020102010507070707" pitchFamily="18" charset="2"/>
              <a:buChar char="É"/>
            </a:pP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13789"/>
          <a:stretch/>
        </p:blipFill>
        <p:spPr>
          <a:xfrm>
            <a:off x="1967223" y="1148936"/>
            <a:ext cx="7474698" cy="477774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321615" y="1184148"/>
            <a:ext cx="1043796" cy="27371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609600" y="905542"/>
            <a:ext cx="11582400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>
            <a:off x="609600" y="6096596"/>
            <a:ext cx="11582400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798225" y="6150751"/>
            <a:ext cx="5954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ptsecurity.com</a:t>
            </a:r>
            <a:endParaRPr lang="ru-RU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6266517"/>
            <a:ext cx="3198637" cy="137801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0799544" y="411563"/>
            <a:ext cx="952901" cy="952901"/>
          </a:xfrm>
          <a:prstGeom prst="rect">
            <a:avLst/>
          </a:prstGeom>
          <a:solidFill>
            <a:schemeClr val="bg1"/>
          </a:solidFill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ru-RU" sz="3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848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5XQ8HZCIIAVWNVP7QDECURD1YGCAHB" val="True"/>
  <p:tag name="5XQ8HZCIIAVWNVP7QDECURD1YGCAHB_5XQ8HZCIIAVWNVP7QDECURD1YGCAHB" val="{&#10;  &quot;$type&quot;: &quot;ProgressBar.Tag.TagContainer, Progress Bar for Microsoft PowerPoint&quot;,&#10;  &quot;ActiveColor&quot;: &quot;166, 6, 4&quot;,&#10;  &quot;DisableFirstSlideChecked&quot;: false,&#10;  &quot;Bar&quot;: {&#10;    &quot;$type&quot;: &quot;ProgressBar.BuiltInPresentation.DottedBar, Progress Bar for Microsoft PowerPoint&quot;&#10;  },&#10;  &quot;InactiveColor&quot;: &quot;235, 235, 235&quot;,&#10;  &quot;PositionOptions&quot;: {&#10;    &quot;$type&quot;: &quot;ProgressBar.Bar.PositionOptions, Progress Bar for Microsoft PowerPoint&quot;,&#10;    &quot;Bottom&quot;: {&#10;      &quot;$type&quot;: &quot;ProgressBar.Bar.Location, Progress Bar for Microsoft PowerPoint&quot;,&#10;      &quot;Available&quot;: true,&#10;      &quot;Selected&quot;: true&#10;    },&#10;    &quot;Left&quot;: {&#10;      &quot;$type&quot;: &quot;ProgressBar.Bar.Location, Progress Bar for Microsoft PowerPoint&quot;,&#10;      &quot;Available&quot;: true,&#10;      &quot;Selected&quot;: false&#10;    },&#10;    &quot;Right&quot;: {&#10;      &quot;$type&quot;: &quot;ProgressBar.Bar.Location, Progress Bar for Microsoft PowerPoint&quot;,&#10;      &quot;Available&quot;: true,&#10;      &quot;Selected&quot;: true&#10;    },&#10;    &quot;Top&quot;: {&#10;      &quot;$type&quot;: &quot;ProgressBar.Bar.Location, Progress Bar for Microsoft PowerPoint&quot;,&#10;      &quot;Available&quot;: true,&#10;      &quot;Selected&quot;: false&#10;    }&#10;  },&#10;  &quot;SizeSelectedItemIndex&quot;: 11,&#10;  &quot;ThemeSelectedItemIndex&quot;: 0&#10;}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411__x0443__x043a__x0432__x044b_ xmlns="2d9c103a-4076-4170-bae1-a60619e50e6a">
      <Url xsi:nil="true"/>
      <Description xsi:nil="true"/>
    </_x0411__x0443__x043a__x0432__x044b_>
    <_x041e__x043f__x0438__x0441__x0430__x043d__x0438__x0435_1 xmlns="2d9c103a-4076-4170-bae1-a60619e50e6a">
      <Url xsi:nil="true"/>
      <Description xsi:nil="true"/>
    </_x041e__x043f__x0438__x0441__x0430__x043d__x0438__x0435_1>
    <p8gp xmlns="2d9c103a-4076-4170-bae1-a60619e50e6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93D2E6361A05F0419163B6761275D337" ma:contentTypeVersion="4" ma:contentTypeDescription="Создание документа." ma:contentTypeScope="" ma:versionID="64d2e5a63d259ef6673055a87ac7b899">
  <xsd:schema xmlns:xsd="http://www.w3.org/2001/XMLSchema" xmlns:xs="http://www.w3.org/2001/XMLSchema" xmlns:p="http://schemas.microsoft.com/office/2006/metadata/properties" xmlns:ns2="2d9c103a-4076-4170-bae1-a60619e50e6a" targetNamespace="http://schemas.microsoft.com/office/2006/metadata/properties" ma:root="true" ma:fieldsID="83c7d77c2ca68c0164310e1b8ffab4e7" ns2:_="">
    <xsd:import namespace="2d9c103a-4076-4170-bae1-a60619e50e6a"/>
    <xsd:element name="properties">
      <xsd:complexType>
        <xsd:sequence>
          <xsd:element name="documentManagement">
            <xsd:complexType>
              <xsd:all>
                <xsd:element ref="ns2:p8gp" minOccurs="0"/>
                <xsd:element ref="ns2:_x041e__x043f__x0438__x0441__x0430__x043d__x0438__x0435_1" minOccurs="0"/>
                <xsd:element ref="ns2:_x0411__x0443__x043a__x0432__x044b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9c103a-4076-4170-bae1-a60619e50e6a" elementFormDefault="qualified">
    <xsd:import namespace="http://schemas.microsoft.com/office/2006/documentManagement/types"/>
    <xsd:import namespace="http://schemas.microsoft.com/office/infopath/2007/PartnerControls"/>
    <xsd:element name="p8gp" ma:index="8" nillable="true" ma:displayName="Описание_удалить" ma:internalName="p8gp">
      <xsd:simpleType>
        <xsd:restriction base="dms:Text"/>
      </xsd:simpleType>
    </xsd:element>
    <xsd:element name="_x041e__x043f__x0438__x0441__x0430__x043d__x0438__x0435_1" ma:index="9" nillable="true" ma:displayName="Описание" ma:format="Hyperlink" ma:internalName="_x041e__x043f__x0438__x0441__x0430__x043d__x0438__x0435_1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x0411__x0443__x043a__x0432__x044b_" ma:index="11" nillable="true" ma:displayName="1" ma:description="Video" ma:format="Hyperlink" ma:internalName="_x0411__x0443__x043a__x0432__x044b_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52196DF-BDF3-41C8-BB51-86BF9BA4976D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2d9c103a-4076-4170-bae1-a60619e50e6a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1466AC59-0948-4824-A855-EC5FE0CBFCC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FF230E9-8B71-4318-8E63-CAC22C573F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d9c103a-4076-4170-bae1-a60619e50e6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29519</TotalTime>
  <Words>642</Words>
  <Application>Microsoft Office PowerPoint</Application>
  <PresentationFormat>Широкоэкранный</PresentationFormat>
  <Paragraphs>220</Paragraphs>
  <Slides>21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PT Sans</vt:lpstr>
      <vt:lpstr>Wingdings 2</vt:lpstr>
      <vt:lpstr>Тема Office</vt:lpstr>
      <vt:lpstr>   </vt:lpstr>
      <vt:lpstr>Статистика инцидентов</vt:lpstr>
      <vt:lpstr>«Наши разработчики пишут безопасный код»</vt:lpstr>
      <vt:lpstr>Защита приложений</vt:lpstr>
      <vt:lpstr>Презентация PowerPoint</vt:lpstr>
      <vt:lpstr>Наш подход</vt:lpstr>
      <vt:lpstr>Application Inspector in action </vt:lpstr>
      <vt:lpstr>Презентация PowerPoint</vt:lpstr>
      <vt:lpstr>Презентация PowerPoint</vt:lpstr>
      <vt:lpstr>Проверка конфигурации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Преимущества связки из Application Inspector и Application Firewall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PT MaxPatrol SIEM 3.9.1</dc:title>
  <dc:creator>Roman Polushin</dc:creator>
  <cp:lastModifiedBy>Evgeniya Krasavina</cp:lastModifiedBy>
  <cp:revision>376</cp:revision>
  <cp:lastPrinted>2015-05-18T13:38:13Z</cp:lastPrinted>
  <dcterms:created xsi:type="dcterms:W3CDTF">2015-04-15T07:28:01Z</dcterms:created>
  <dcterms:modified xsi:type="dcterms:W3CDTF">2015-09-22T07:12:31Z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0x01010093D2E6361A05F0419163B6761275D337</vt:lpwstr>
  </property>
</Properties>
</file>