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5" r:id="rId3"/>
    <p:sldId id="269" r:id="rId4"/>
    <p:sldId id="289" r:id="rId5"/>
    <p:sldId id="275" r:id="rId6"/>
    <p:sldId id="284" r:id="rId7"/>
    <p:sldId id="280" r:id="rId8"/>
    <p:sldId id="281" r:id="rId9"/>
    <p:sldId id="287" r:id="rId10"/>
    <p:sldId id="274" r:id="rId11"/>
    <p:sldId id="278" r:id="rId12"/>
    <p:sldId id="283" r:id="rId13"/>
    <p:sldId id="279" r:id="rId14"/>
    <p:sldId id="271" r:id="rId15"/>
    <p:sldId id="264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737DF5-0BC7-4611-AF71-DF1A09FB1344}">
          <p14:sldIdLst>
            <p14:sldId id="261"/>
            <p14:sldId id="265"/>
            <p14:sldId id="269"/>
            <p14:sldId id="289"/>
            <p14:sldId id="275"/>
            <p14:sldId id="284"/>
            <p14:sldId id="280"/>
            <p14:sldId id="281"/>
            <p14:sldId id="287"/>
            <p14:sldId id="274"/>
            <p14:sldId id="278"/>
            <p14:sldId id="283"/>
            <p14:sldId id="279"/>
            <p14:sldId id="271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v Ruslan" initials="SR" lastIdx="3" clrIdx="0"/>
  <p:cmAuthor id="1" name="Neiger Sergey" initials="NS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514" autoAdjust="0"/>
  </p:normalViewPr>
  <p:slideViewPr>
    <p:cSldViewPr>
      <p:cViewPr varScale="1">
        <p:scale>
          <a:sx n="86" d="100"/>
          <a:sy n="86" d="100"/>
        </p:scale>
        <p:origin x="-23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C9D8-0CB2-450B-B55C-9B33AF633E42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5294-5FE7-4A2F-8B0F-B41252406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3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Добрый</a:t>
            </a:r>
            <a:r>
              <a:rPr lang="ru-RU" sz="1200" baseline="0" dirty="0" smtClean="0"/>
              <a:t> день, уважаемые коллеги! Почему в названии презентации использованы слова «рациональный дизайн»? </a:t>
            </a:r>
            <a:r>
              <a:rPr lang="ru-RU" sz="1200" baseline="0" dirty="0" smtClean="0"/>
              <a:t>Дело в том, </a:t>
            </a:r>
            <a:r>
              <a:rPr lang="ru-RU" sz="1200" baseline="0" dirty="0" smtClean="0"/>
              <a:t>что создание системы защиты </a:t>
            </a:r>
            <a:r>
              <a:rPr lang="ru-RU" sz="1200" baseline="0" dirty="0" smtClean="0"/>
              <a:t>АСУ ТП – </a:t>
            </a:r>
            <a:r>
              <a:rPr lang="ru-RU" sz="1200" baseline="0" dirty="0" smtClean="0"/>
              <a:t>сложный процесс и в </a:t>
            </a:r>
            <a:r>
              <a:rPr lang="ru-RU" sz="1200" baseline="0" dirty="0" smtClean="0"/>
              <a:t>результате очень </a:t>
            </a:r>
            <a:r>
              <a:rPr lang="ru-RU" sz="1200" baseline="0" dirty="0" smtClean="0"/>
              <a:t>легко получить систему, которая хоть и нейтрализует требуемое количество актуальных угроз, но при этом </a:t>
            </a:r>
            <a:r>
              <a:rPr lang="ru-RU" sz="1200" baseline="0" dirty="0" smtClean="0"/>
              <a:t>оказывается, или </a:t>
            </a:r>
            <a:r>
              <a:rPr lang="ru-RU" sz="1200" baseline="0" dirty="0" smtClean="0"/>
              <a:t>слишком дорогой, </a:t>
            </a:r>
            <a:r>
              <a:rPr lang="ru-RU" sz="1200" baseline="0" dirty="0" smtClean="0"/>
              <a:t>или избыточной, или </a:t>
            </a:r>
            <a:r>
              <a:rPr lang="ru-RU" sz="1200" baseline="0" dirty="0" err="1" smtClean="0"/>
              <a:t>ресурсо</a:t>
            </a:r>
            <a:r>
              <a:rPr lang="ru-RU" sz="1200" baseline="0" dirty="0" smtClean="0"/>
              <a:t> и трудоемкой.</a:t>
            </a:r>
            <a:endParaRPr lang="ru-RU" sz="1200" baseline="0" dirty="0" smtClean="0"/>
          </a:p>
          <a:p>
            <a:r>
              <a:rPr lang="ru-RU" sz="1200" baseline="0" dirty="0" smtClean="0"/>
              <a:t>Рациональный дизайн в данной презентации это подход к </a:t>
            </a:r>
            <a:r>
              <a:rPr lang="ru-RU" sz="1200" baseline="0" dirty="0" smtClean="0"/>
              <a:t>созданию системы защиты простейшим </a:t>
            </a:r>
            <a:r>
              <a:rPr lang="ru-RU" sz="1200" baseline="0" dirty="0" smtClean="0"/>
              <a:t>образом при минимальных </a:t>
            </a:r>
            <a:r>
              <a:rPr lang="ru-RU" sz="1200" baseline="0" dirty="0" smtClean="0"/>
              <a:t>затратах.</a:t>
            </a:r>
            <a:endParaRPr lang="ru-RU" sz="120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3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Переходя</a:t>
            </a:r>
            <a:r>
              <a:rPr lang="ru-RU" baseline="0" dirty="0" smtClean="0"/>
              <a:t> к привычной нам информационной безопасности, отмечу основные тенденции развития промышленной автоматизации, которые существенно влияют на выбор решения.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Первая </a:t>
            </a:r>
            <a:r>
              <a:rPr lang="ru-RU" baseline="0" dirty="0" smtClean="0"/>
              <a:t>тенденция и связанные с нею задачи – это усиление централизации управления в рамках программ повышения надежности, наблюдаемости и управляемости объектов управления. Эта тенденция ведет к уменьшению объема труда дежурного персонала на объектах управления и </a:t>
            </a:r>
            <a:r>
              <a:rPr lang="ru-RU" baseline="0" dirty="0" smtClean="0"/>
              <a:t>передаче </a:t>
            </a:r>
            <a:r>
              <a:rPr lang="ru-RU" baseline="0" dirty="0" smtClean="0"/>
              <a:t>ряда их функций диспетчерам и операторам в центрах управления. </a:t>
            </a:r>
            <a:r>
              <a:rPr lang="ru-RU" sz="1200" dirty="0" smtClean="0"/>
              <a:t>Здесь возникает важный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вопрос, касающийся </a:t>
            </a:r>
            <a:r>
              <a:rPr lang="ru-RU" sz="1200" dirty="0" smtClean="0"/>
              <a:t>средств противоаварийной автоматики</a:t>
            </a:r>
            <a:r>
              <a:rPr lang="ru-RU" sz="1200" baseline="0" dirty="0" smtClean="0"/>
              <a:t> </a:t>
            </a:r>
            <a:r>
              <a:rPr lang="ru-RU" sz="1200" dirty="0" smtClean="0"/>
              <a:t>(</a:t>
            </a:r>
            <a:r>
              <a:rPr lang="en-US" sz="1200" dirty="0" smtClean="0"/>
              <a:t>Safety system)</a:t>
            </a:r>
            <a:r>
              <a:rPr lang="ru-RU" sz="1200" dirty="0" smtClean="0"/>
              <a:t> и их защиты. Как на Ваш взгляд будет</a:t>
            </a:r>
            <a:r>
              <a:rPr lang="ru-RU" sz="1200" baseline="0" dirty="0" smtClean="0"/>
              <a:t> </a:t>
            </a:r>
            <a:r>
              <a:rPr lang="ru-RU" sz="1200" dirty="0" smtClean="0"/>
              <a:t>отличаться оценка ситуации</a:t>
            </a:r>
            <a:r>
              <a:rPr lang="en-US" sz="1200" dirty="0" smtClean="0"/>
              <a:t> </a:t>
            </a:r>
            <a:r>
              <a:rPr lang="ru-RU" sz="1200" dirty="0" smtClean="0"/>
              <a:t>и</a:t>
            </a:r>
            <a:r>
              <a:rPr lang="ru-RU" sz="1200" baseline="0" dirty="0" smtClean="0"/>
              <a:t> связанных с нею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рисков</a:t>
            </a:r>
            <a:r>
              <a:rPr lang="ru-RU" sz="1200" dirty="0" smtClean="0"/>
              <a:t> человеком, сидящем на пороховой бочке (то есть находящемся на опасном</a:t>
            </a:r>
            <a:r>
              <a:rPr lang="ru-RU" sz="1200" baseline="0" dirty="0" smtClean="0"/>
              <a:t> производственном объекте</a:t>
            </a:r>
            <a:r>
              <a:rPr lang="ru-RU" sz="1200" dirty="0" smtClean="0"/>
              <a:t>), и человеком,</a:t>
            </a:r>
            <a:r>
              <a:rPr lang="ru-RU" sz="1200" baseline="0" dirty="0" smtClean="0"/>
              <a:t> находящимся</a:t>
            </a:r>
            <a:r>
              <a:rPr lang="ru-RU" sz="1200" dirty="0" smtClean="0"/>
              <a:t> на расстоянии 100 км от нее? Системы</a:t>
            </a:r>
            <a:r>
              <a:rPr lang="ru-RU" sz="1200" baseline="0" dirty="0" smtClean="0"/>
              <a:t> противоаварийной защиты </a:t>
            </a:r>
            <a:r>
              <a:rPr lang="ru-RU" sz="1200" dirty="0" smtClean="0"/>
              <a:t>должны быть </a:t>
            </a:r>
            <a:r>
              <a:rPr lang="ru-RU" sz="1200" dirty="0" smtClean="0"/>
              <a:t>выделенными и </a:t>
            </a:r>
            <a:r>
              <a:rPr lang="ru-RU" sz="1200" dirty="0" smtClean="0"/>
              <a:t>наиболее </a:t>
            </a:r>
            <a:r>
              <a:rPr lang="ru-RU" sz="1200" dirty="0" smtClean="0"/>
              <a:t>защищенными. Вариант с ПЛК,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выполняющим функции сбора информации и противоаварийной защиты одновременно, является плохим примером реализации системы противоаварийной защиты.</a:t>
            </a:r>
            <a:endParaRPr lang="ru-RU" sz="1200" dirty="0" smtClean="0"/>
          </a:p>
          <a:p>
            <a:r>
              <a:rPr lang="ru-RU" baseline="0" dirty="0" smtClean="0"/>
              <a:t>Вторая тенденция и связанные с нею задачи – это продолжающаяся автоматизация объектов управления, которая также уменьшает объем </a:t>
            </a:r>
            <a:r>
              <a:rPr lang="ru-RU" baseline="0" dirty="0" smtClean="0"/>
              <a:t>труда.</a:t>
            </a:r>
          </a:p>
          <a:p>
            <a:r>
              <a:rPr lang="ru-RU" baseline="0" dirty="0" smtClean="0"/>
              <a:t>Третья </a:t>
            </a:r>
            <a:r>
              <a:rPr lang="ru-RU" baseline="0" dirty="0" smtClean="0"/>
              <a:t>тенденция – аутсорсинг процессов ИТ и АСУ </a:t>
            </a:r>
            <a:r>
              <a:rPr lang="ru-RU" baseline="0" dirty="0" smtClean="0"/>
              <a:t>ТП.</a:t>
            </a:r>
          </a:p>
          <a:p>
            <a:r>
              <a:rPr lang="ru-RU" baseline="0" dirty="0" smtClean="0"/>
              <a:t>Четвертая </a:t>
            </a:r>
            <a:r>
              <a:rPr lang="ru-RU" baseline="0" dirty="0" smtClean="0"/>
              <a:t>тенденция – соединение процессов нижних уровней управления производством, где функционируют АСУ ТП, и верхних уровней управления предприятием, его ресурсами и персоналом.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Во всех этих тенденциях требуется рациональная защита. Ничего революционного здесь не существует, но нам удалось объединить наши решения в единую систему защиты АСУ ТП, состоящую из следующих решений (модулей):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каналов передачи данных между технологическим объектом и центром управления (шифрование);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каналов передачи данных между смежными организациями (шифрование);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Создание/модернизация ядра сети АСУ ТП с контролем</a:t>
            </a:r>
            <a:r>
              <a:rPr lang="ru-RU" baseline="0" dirty="0" smtClean="0"/>
              <a:t> информационных взаимодействий </a:t>
            </a:r>
            <a:r>
              <a:rPr lang="ru-RU" dirty="0" smtClean="0"/>
              <a:t>на объекте управления (пассивное</a:t>
            </a:r>
            <a:r>
              <a:rPr lang="ru-RU" baseline="0" dirty="0" smtClean="0"/>
              <a:t> сканирование, </a:t>
            </a:r>
            <a:r>
              <a:rPr lang="ru-RU" dirty="0" smtClean="0"/>
              <a:t>обнаружение</a:t>
            </a:r>
            <a:r>
              <a:rPr lang="ru-RU" baseline="0" dirty="0" smtClean="0"/>
              <a:t> подозрительной активности, </a:t>
            </a:r>
            <a:r>
              <a:rPr lang="en-US" baseline="0" dirty="0" smtClean="0"/>
              <a:t>DPI, </a:t>
            </a:r>
            <a:r>
              <a:rPr lang="ru-RU" baseline="0" dirty="0" smtClean="0"/>
              <a:t>сегментация и межсетевое экранирование отдельных АСУ ТП</a:t>
            </a:r>
            <a:r>
              <a:rPr lang="ru-RU" dirty="0" smtClean="0"/>
              <a:t>);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Создание инфраструктуры технологической ДМЗ (виртуализация, системы хранения, вычислительные ресурсы, единые доменные сервисы, базы исторических данных, приложения</a:t>
            </a:r>
            <a:r>
              <a:rPr lang="ru-RU" baseline="0" dirty="0" smtClean="0"/>
              <a:t> и средства защиты</a:t>
            </a:r>
            <a:r>
              <a:rPr lang="ru-RU" dirty="0" smtClean="0"/>
              <a:t>);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Контроль взаимодействий между технологическим и корпоративным доменами (сегментация и межсетевое экранирование, однонаправленная передача данных);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Защищенный</a:t>
            </a:r>
            <a:r>
              <a:rPr lang="ru-RU" baseline="0" dirty="0" smtClean="0"/>
              <a:t> удаленный доступ для внешних организаций (контроль привилегированных пользователей, одноразовые пароли);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Защищенные рабочие места внутреннего персонала АСУ ТП (тонкие клиенты, белые списки, антивирусная защита, песочницы, контроль подключения внешних устройств).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4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 части контроля взаимодействий между</a:t>
            </a:r>
            <a:r>
              <a:rPr lang="ru-RU" sz="1200" baseline="0" dirty="0" smtClean="0"/>
              <a:t> технологическим и корпоративным доменами возможно применение однонаправленных шлюзов. </a:t>
            </a:r>
            <a:r>
              <a:rPr lang="ru-RU" sz="1200" dirty="0" smtClean="0"/>
              <a:t>Однонаправленные</a:t>
            </a:r>
            <a:r>
              <a:rPr lang="ru-RU" sz="1200" baseline="0" dirty="0" smtClean="0"/>
              <a:t> шлюзы, несмотря на интересную идею, лежащую в их основе, имеют существенные недостатки и ограничения:</a:t>
            </a:r>
          </a:p>
          <a:p>
            <a:pPr marL="171450" indent="-171450">
              <a:buFontTx/>
              <a:buChar char="-"/>
            </a:pPr>
            <a:r>
              <a:rPr lang="ru-RU" sz="1200" baseline="0" dirty="0" smtClean="0"/>
              <a:t>Необоснованно высокая стоимость</a:t>
            </a:r>
          </a:p>
          <a:p>
            <a:pPr marL="171450" indent="-171450">
              <a:buFontTx/>
              <a:buChar char="-"/>
            </a:pPr>
            <a:r>
              <a:rPr lang="ru-RU" sz="1200" baseline="0" dirty="0" smtClean="0"/>
              <a:t>Отсутствие обратной связи</a:t>
            </a:r>
          </a:p>
          <a:p>
            <a:endParaRPr lang="ru-RU" sz="1200" dirty="0" smtClean="0"/>
          </a:p>
          <a:p>
            <a:r>
              <a:rPr lang="ru-RU" sz="1200" dirty="0" smtClean="0"/>
              <a:t>Тем не менее для них есть узкая задача, где они могут успешно применяться. Это репликация баз данных</a:t>
            </a:r>
            <a:r>
              <a:rPr lang="ru-RU" sz="1200" baseline="0" dirty="0" smtClean="0"/>
              <a:t> по расписанию, там где не требуется сбор и обработка данных в реальном времени.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0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заключение приведу </a:t>
            </a:r>
            <a:r>
              <a:rPr lang="ru-RU" baseline="0" dirty="0" smtClean="0"/>
              <a:t>реальный пример дизайна системы защиты для одного из наших Заказчиков, на котором представлены упомянутые ранее решения. Данная архитектура разработана с учетом требований производителя АСУ ТП (</a:t>
            </a:r>
            <a:r>
              <a:rPr lang="en-US" baseline="0" dirty="0" smtClean="0"/>
              <a:t>Honeywell</a:t>
            </a:r>
            <a:r>
              <a:rPr lang="ru-RU" baseline="0" dirty="0" smtClean="0"/>
              <a:t>).</a:t>
            </a:r>
          </a:p>
          <a:p>
            <a:r>
              <a:rPr lang="ru-RU" baseline="0" dirty="0" smtClean="0"/>
              <a:t>Защищенный доступ – это и терминальный доступ, и шифрование, и контроль привилегированных пользователей</a:t>
            </a:r>
          </a:p>
          <a:p>
            <a:r>
              <a:rPr lang="ru-RU" baseline="0" dirty="0" smtClean="0"/>
              <a:t>Сегменты средств защиты включают в себя сканеры, контроль доступа, антивирусная защита и другие решения</a:t>
            </a:r>
          </a:p>
          <a:p>
            <a:r>
              <a:rPr lang="ru-RU" baseline="0" dirty="0" smtClean="0"/>
              <a:t>Сегменты общих сервисов включают доменные службы, службы каталогов и другие.</a:t>
            </a:r>
          </a:p>
          <a:p>
            <a:r>
              <a:rPr lang="ru-RU" baseline="0" dirty="0" smtClean="0"/>
              <a:t>Сегмент приложений и БД используется внешними (сложно контролируемыми) по отношению к АСУ ТП пользователями и организациями и является «открытым окном» в технологическую зону для злоумышленников. Поэтому мы предлагаем использовать для передачи данных из технологической зоны в БД ДМЗ использовать технологии однонаправленной передачи, которые по определению не позволят реализовать угрозы по данному вектору атаки.</a:t>
            </a:r>
          </a:p>
          <a:p>
            <a:r>
              <a:rPr lang="ru-RU" baseline="0" dirty="0" smtClean="0"/>
              <a:t>Здесь хотелось бы обратить внимание на одну проблему. На многих крупных предприятиях, имеющих периметр в несколько десятков километров, обслуживание АСУ ТП требует перемещения инженеров между контроллерными, расположенным в разных частях завода за несколько километров друг от друга. Это снижает эффективность труда. В этом случае, если специфика производства позволяет, можно предложить создание защищенных удаленных рабочих мест инженеров АСУ ТП.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4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Создание этой системы включено в бюджет Заказчика на 2016-2018 годы и в текущем году, с помощью опережающего финансирования мы начинаем реализацию первого этапа модернизации ядра сети с контролем информационных взаимодействий. </a:t>
            </a:r>
            <a:r>
              <a:rPr lang="ru-RU" dirty="0" smtClean="0"/>
              <a:t>Также, в</a:t>
            </a:r>
            <a:r>
              <a:rPr lang="ru-RU" baseline="0" dirty="0" smtClean="0"/>
              <a:t> текущем году планируется исследовательская работа в области однонаправленной передачи данных</a:t>
            </a:r>
            <a:r>
              <a:rPr lang="ru-RU" dirty="0" smtClean="0"/>
              <a:t> между технологическим и корпоративным доменами.</a:t>
            </a:r>
          </a:p>
          <a:p>
            <a:r>
              <a:rPr lang="ru-RU" baseline="0" dirty="0" smtClean="0"/>
              <a:t>Следующими этапами планируется: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Создание инфраструктуры технологической ДМЗ;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Контроль взаимодействий между технологическим и корпоративным доменами;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каналов передачи данных между смежными организациями;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Защищенный</a:t>
            </a:r>
            <a:r>
              <a:rPr lang="ru-RU" baseline="0" dirty="0" smtClean="0"/>
              <a:t> удаленный доступ для внешних организаций.</a:t>
            </a:r>
          </a:p>
          <a:p>
            <a:r>
              <a:rPr lang="ru-RU" dirty="0" smtClean="0"/>
              <a:t>Разработка ОРД также</a:t>
            </a:r>
            <a:r>
              <a:rPr lang="ru-RU" baseline="0" dirty="0" smtClean="0"/>
              <a:t> входит в план создания системы защиты.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2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Начну </a:t>
            </a:r>
            <a:r>
              <a:rPr lang="ru-RU" dirty="0" smtClean="0"/>
              <a:t>с подготовки к аудиту</a:t>
            </a:r>
            <a:r>
              <a:rPr lang="ru-RU" baseline="0" dirty="0" smtClean="0"/>
              <a:t>. </a:t>
            </a:r>
            <a:r>
              <a:rPr lang="ru-RU" baseline="0" dirty="0" smtClean="0"/>
              <a:t>Ведь, как </a:t>
            </a:r>
            <a:r>
              <a:rPr lang="ru-RU" baseline="0" dirty="0" smtClean="0"/>
              <a:t>аудит проведешь, так и построишь систему защиты.</a:t>
            </a:r>
          </a:p>
          <a:p>
            <a:r>
              <a:rPr lang="ru-RU" baseline="0" dirty="0" smtClean="0"/>
              <a:t>Поэтому перед аудитом необходимо определить: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Перечень обследуемых объектов защиты (</a:t>
            </a:r>
            <a:r>
              <a:rPr lang="ru-RU" sz="1200" dirty="0" smtClean="0"/>
              <a:t>АСУ ТП) и их </a:t>
            </a:r>
            <a:r>
              <a:rPr lang="ru-RU" sz="1200" dirty="0" smtClean="0"/>
              <a:t>основные характеристики </a:t>
            </a:r>
            <a:r>
              <a:rPr lang="ru-RU" sz="1200" dirty="0" smtClean="0"/>
              <a:t>(при</a:t>
            </a:r>
            <a:r>
              <a:rPr lang="ru-RU" sz="1200" baseline="0" dirty="0" smtClean="0"/>
              <a:t> этом отмечу, что </a:t>
            </a:r>
            <a:r>
              <a:rPr lang="ru-RU" dirty="0" smtClean="0"/>
              <a:t>АСУ</a:t>
            </a:r>
            <a:r>
              <a:rPr lang="ru-RU" baseline="0" dirty="0" smtClean="0"/>
              <a:t> ТП - «и другие» не существует, то есть перечень обследуемых систем должен быть конечен</a:t>
            </a:r>
            <a:r>
              <a:rPr lang="ru-RU" sz="1200" dirty="0" smtClean="0"/>
              <a:t>). Рекомендую разбивать сложные территориально распределенные системы на отдельные программно-аппаратные</a:t>
            </a:r>
            <a:r>
              <a:rPr lang="ru-RU" sz="1200" baseline="0" dirty="0" smtClean="0"/>
              <a:t> </a:t>
            </a:r>
            <a:r>
              <a:rPr lang="ru-RU" sz="1200" dirty="0" smtClean="0"/>
              <a:t>комплексы в пределах физического объекта (контролируемой зоны)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Способ и инструменты инвентаризации компонентов АСУ ТП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Единый язык описания архитектуры АСУ </a:t>
            </a:r>
            <a:r>
              <a:rPr lang="ru-RU" baseline="0" dirty="0" smtClean="0"/>
              <a:t>ТП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Скажу несколько слов про единый язык описания.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1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мы знаем, первая</a:t>
            </a:r>
            <a:r>
              <a:rPr lang="ru-RU" baseline="0" dirty="0" smtClean="0"/>
              <a:t> </a:t>
            </a:r>
            <a:r>
              <a:rPr lang="ru-RU" baseline="0" dirty="0" smtClean="0"/>
              <a:t>задача аудита – описание объекта защиты.</a:t>
            </a:r>
          </a:p>
          <a:p>
            <a:r>
              <a:rPr lang="ru-RU" baseline="0" dirty="0" smtClean="0"/>
              <a:t>Посмотрев на результаты аудитов, проведенных разными компаниями, можно легко увидеть насколько описания объектов защиты отличаются, и по форме представления и по содержанию. Это снижает эффективность последующих аудитов при смене </a:t>
            </a:r>
            <a:r>
              <a:rPr lang="ru-RU" baseline="0" dirty="0" smtClean="0"/>
              <a:t>исполнителя, </a:t>
            </a:r>
            <a:r>
              <a:rPr lang="ru-RU" baseline="0" dirty="0" smtClean="0"/>
              <a:t>так как у нового исполнителя свои представления о правильном описании объекта защиты. </a:t>
            </a:r>
            <a:r>
              <a:rPr lang="ru-RU" dirty="0" smtClean="0"/>
              <a:t>С другой стороны, при создании </a:t>
            </a:r>
            <a:r>
              <a:rPr lang="ru-RU" baseline="0" dirty="0" err="1" smtClean="0"/>
              <a:t>ГосСОПКи</a:t>
            </a:r>
            <a:r>
              <a:rPr lang="ru-RU" baseline="0" dirty="0" smtClean="0"/>
              <a:t> и формировании реестров КИИ, также потребуется единое представление об объектах защиты.</a:t>
            </a:r>
          </a:p>
          <a:p>
            <a:r>
              <a:rPr lang="ru-RU" baseline="0" dirty="0" smtClean="0"/>
              <a:t>Чтобы избежать подобных сложностей в США </a:t>
            </a:r>
            <a:r>
              <a:rPr lang="en-US" baseline="0" dirty="0" smtClean="0"/>
              <a:t>ICS-CERT </a:t>
            </a:r>
            <a:r>
              <a:rPr lang="ru-RU" baseline="0" dirty="0" smtClean="0"/>
              <a:t>разработала специальный бесплатный инструмент </a:t>
            </a:r>
            <a:r>
              <a:rPr lang="en-US" baseline="0" dirty="0" smtClean="0"/>
              <a:t>CSET</a:t>
            </a:r>
            <a:r>
              <a:rPr lang="ru-RU" baseline="0" dirty="0" smtClean="0"/>
              <a:t>. Также, существуют и другие инструменты, так называемые </a:t>
            </a:r>
            <a:r>
              <a:rPr lang="en-US" baseline="0" dirty="0" smtClean="0"/>
              <a:t>GRC-</a:t>
            </a:r>
            <a:r>
              <a:rPr lang="ru-RU" baseline="0" dirty="0" smtClean="0"/>
              <a:t>решения (</a:t>
            </a:r>
            <a:r>
              <a:rPr lang="en-US" baseline="0" dirty="0" smtClean="0"/>
              <a:t>governance, risk management, and compliance</a:t>
            </a:r>
            <a:r>
              <a:rPr lang="ru-RU" baseline="0" dirty="0" smtClean="0"/>
              <a:t>).</a:t>
            </a:r>
            <a:endParaRPr lang="en-US" baseline="0" dirty="0" smtClean="0"/>
          </a:p>
          <a:p>
            <a:r>
              <a:rPr lang="ru-RU" baseline="0" dirty="0" smtClean="0"/>
              <a:t>Отмечу главную на мой взгляд текущую проблему: для понимания системы очень важно графическое представление ее архитектуры и </a:t>
            </a:r>
            <a:r>
              <a:rPr lang="ru-RU" baseline="0" dirty="0" smtClean="0"/>
              <a:t>структуры с учетом смысла (семантики) связей между компонентами и процессами. Например, если мы вдруг узнаем, что какой-то ПЛК выполняет кроме сбора информации еще и функции противоаварийной защиты, то требования к его защите будут намного серьезнее. На обычной сетевой схеме, которые обычно предоставляются в результате аудита, мы это не поймем. Более того, обычные </a:t>
            </a:r>
            <a:r>
              <a:rPr lang="ru-RU" baseline="0" dirty="0" smtClean="0"/>
              <a:t>графические </a:t>
            </a:r>
            <a:r>
              <a:rPr lang="ru-RU" baseline="0" dirty="0" smtClean="0"/>
              <a:t>редакторы (</a:t>
            </a:r>
            <a:r>
              <a:rPr lang="en-US" baseline="0" dirty="0" smtClean="0"/>
              <a:t>AutoCAD, Visio</a:t>
            </a:r>
            <a:r>
              <a:rPr lang="ru-RU" baseline="0" dirty="0" smtClean="0"/>
              <a:t>) </a:t>
            </a:r>
            <a:r>
              <a:rPr lang="ru-RU" baseline="0" dirty="0" smtClean="0"/>
              <a:t>не имеют встроенных возможностей, отражающих семантический смысл </a:t>
            </a:r>
            <a:r>
              <a:rPr lang="ru-RU" baseline="0" dirty="0" smtClean="0"/>
              <a:t>связей, </a:t>
            </a:r>
            <a:r>
              <a:rPr lang="ru-RU" baseline="0" dirty="0" smtClean="0"/>
              <a:t>что усложняет дальнейший анализ системы, определение угроз и выбор мер защиты.</a:t>
            </a:r>
          </a:p>
          <a:p>
            <a:r>
              <a:rPr lang="ru-RU" baseline="0" dirty="0" smtClean="0"/>
              <a:t>Поэтому обращаю Ваше внимание на язык </a:t>
            </a:r>
            <a:r>
              <a:rPr lang="ru-RU" baseline="0" dirty="0" smtClean="0"/>
              <a:t>описания архитектур – </a:t>
            </a:r>
            <a:r>
              <a:rPr lang="en-US" baseline="0" dirty="0" smtClean="0"/>
              <a:t>ADL</a:t>
            </a:r>
            <a:r>
              <a:rPr lang="ru-RU" baseline="0" dirty="0" smtClean="0"/>
              <a:t> и основанный на нем инструмент </a:t>
            </a:r>
            <a:r>
              <a:rPr lang="en-US" baseline="0" dirty="0" err="1" smtClean="0"/>
              <a:t>ArchiMate</a:t>
            </a:r>
            <a:r>
              <a:rPr lang="ru-RU" baseline="0" dirty="0" smtClean="0"/>
              <a:t>,которые позволяют </a:t>
            </a:r>
            <a:r>
              <a:rPr lang="ru-RU" baseline="0" dirty="0" smtClean="0"/>
              <a:t>эффективно описать </a:t>
            </a:r>
            <a:r>
              <a:rPr lang="ru-RU" baseline="0" dirty="0" smtClean="0"/>
              <a:t>систему с различных точек зрения (</a:t>
            </a:r>
            <a:r>
              <a:rPr lang="en-US" baseline="0" dirty="0" smtClean="0"/>
              <a:t>viewpoints</a:t>
            </a:r>
            <a:r>
              <a:rPr lang="ru-RU" baseline="0" dirty="0" smtClean="0"/>
              <a:t>)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Детально погружаться в язык </a:t>
            </a:r>
            <a:r>
              <a:rPr lang="en-US" baseline="0" dirty="0" smtClean="0"/>
              <a:t>ADL </a:t>
            </a:r>
            <a:r>
              <a:rPr lang="ru-RU" baseline="0" dirty="0" smtClean="0"/>
              <a:t>не буду, лишь обращаю внимание на вот этот </a:t>
            </a:r>
            <a:r>
              <a:rPr lang="ru-RU" baseline="0" dirty="0" smtClean="0"/>
              <a:t>документ от </a:t>
            </a:r>
            <a:r>
              <a:rPr lang="en-US" baseline="0" dirty="0" smtClean="0"/>
              <a:t>The Open Group</a:t>
            </a:r>
            <a:r>
              <a:rPr lang="ru-RU" baseline="0" dirty="0" smtClean="0"/>
              <a:t>, </a:t>
            </a:r>
            <a:r>
              <a:rPr lang="ru-RU" baseline="0" dirty="0" smtClean="0"/>
              <a:t>который описывает </a:t>
            </a:r>
            <a:r>
              <a:rPr lang="ru-RU" baseline="0" dirty="0" smtClean="0"/>
              <a:t>подход к моделированию в области ИБ при помощи </a:t>
            </a:r>
            <a:r>
              <a:rPr lang="en-US" baseline="0" dirty="0" smtClean="0"/>
              <a:t>ADL</a:t>
            </a:r>
            <a:r>
              <a:rPr lang="ru-RU" baseline="0" dirty="0" smtClean="0"/>
              <a:t> и </a:t>
            </a:r>
            <a:r>
              <a:rPr lang="en-US" baseline="0" dirty="0" err="1" smtClean="0"/>
              <a:t>ArchiMate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r>
              <a:rPr lang="ru-RU" baseline="0" dirty="0" smtClean="0"/>
              <a:t>Предлагаю </a:t>
            </a:r>
            <a:r>
              <a:rPr lang="ru-RU" baseline="0" dirty="0" smtClean="0"/>
              <a:t>использовать эти подходы и инструменты в </a:t>
            </a:r>
            <a:r>
              <a:rPr lang="ru-RU" baseline="0" dirty="0" smtClean="0"/>
              <a:t>своей работе.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1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Итак, получив в результате аудита перечень мер, требующих</a:t>
            </a:r>
            <a:r>
              <a:rPr lang="ru-RU" baseline="0" dirty="0" smtClean="0"/>
              <a:t> реализации, необходимо рационально выбрать решения. Перечень мер может содержать десятки мер. С каких начать?</a:t>
            </a:r>
          </a:p>
          <a:p>
            <a:r>
              <a:rPr lang="ru-RU" baseline="0" dirty="0" smtClean="0"/>
              <a:t>Предлагаю </a:t>
            </a:r>
            <a:r>
              <a:rPr lang="ru-RU" baseline="0" dirty="0" err="1" smtClean="0"/>
              <a:t>приоритезировать</a:t>
            </a:r>
            <a:r>
              <a:rPr lang="ru-RU" baseline="0" dirty="0" smtClean="0"/>
              <a:t> меры защиты следующим образом.</a:t>
            </a:r>
          </a:p>
          <a:p>
            <a:r>
              <a:rPr lang="ru-RU" baseline="0" dirty="0" smtClean="0"/>
              <a:t>В первую очередь реализуем меры, нейтрализующие угрозы реального времени, непосредственно оказывающие влияние на обрабатываемую технологическую информацию и команды управления. Например, реализуем меры защиты от несанкционированного управления исполнительными устройствами.</a:t>
            </a:r>
          </a:p>
          <a:p>
            <a:r>
              <a:rPr lang="ru-RU" baseline="0" dirty="0" smtClean="0"/>
              <a:t>Во вторую очередь реализуем меры среднего масштаба времени. Например, к таким мерам относится проверка целостности конфигураций ПЛК.</a:t>
            </a:r>
          </a:p>
          <a:p>
            <a:r>
              <a:rPr lang="ru-RU" baseline="0" dirty="0" smtClean="0"/>
              <a:t>И наконец, в третью очередь реализуем все остальные меры. В качестве примера, можно привести резервное копирование программного обеспечения и дисков.</a:t>
            </a:r>
          </a:p>
          <a:p>
            <a:r>
              <a:rPr lang="ru-RU" baseline="0" dirty="0" smtClean="0"/>
              <a:t>Такой подход позволяет выбрать и поэтапно реализовать меры защиты с учетом их критичности для технологического процесса и АСУ ТП.</a:t>
            </a:r>
          </a:p>
          <a:p>
            <a:endParaRPr lang="ru-RU" baseline="0" dirty="0" smtClean="0"/>
          </a:p>
          <a:p>
            <a:r>
              <a:rPr lang="en-US" baseline="0" dirty="0" smtClean="0"/>
              <a:t>&lt;&gt;</a:t>
            </a:r>
            <a:endParaRPr lang="ru-RU" baseline="0" dirty="0" smtClean="0"/>
          </a:p>
          <a:p>
            <a:r>
              <a:rPr lang="ru-RU" baseline="0" dirty="0" smtClean="0"/>
              <a:t>Задачи реального времени, связаны с распространением и обработкой технологической информации (высокая критичность)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Обеспечение доступности технологической информации в канале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целостности технологической информации в канале (телеизмерение, телеуправление)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Обеспечение доступности ресурсов компонентов системы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целостности, как отдельных компонентов системы, так и их состава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Контроль взаимодействий между компонентами системы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Задачи среднего масштаба времени, связаны с конфигурированием и настройкой системы (средняя критичность)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Контроль нормального режима технологического процесса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целостности конфигураций компонентов системы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Обеспечение доступности конфигураций компонентов системы</a:t>
            </a:r>
          </a:p>
          <a:p>
            <a:r>
              <a:rPr lang="ru-RU" baseline="0" dirty="0" smtClean="0"/>
              <a:t>Задачи длительного масштаба времени, связаны с внедрением программно-аппаратных компонент системы (низкая критичность)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Контроль целостности функций технологического процесса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Защита целостности программного обеспечения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Обеспечение доступности программного обеспечения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Нейтрализация уязвимостей программного обеспечения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Вопрос</a:t>
            </a:r>
            <a:r>
              <a:rPr lang="ru-RU" sz="1200" baseline="0" dirty="0" smtClean="0"/>
              <a:t> защиты к</a:t>
            </a:r>
            <a:r>
              <a:rPr lang="ru-RU" sz="1200" dirty="0" smtClean="0"/>
              <a:t>онфиденциальности информации остается на усмотрение оператора АСУ ТП. Основной подход здесь такой: если</a:t>
            </a:r>
            <a:r>
              <a:rPr lang="ru-RU" sz="1200" baseline="0" dirty="0" smtClean="0"/>
              <a:t> информация </a:t>
            </a:r>
            <a:r>
              <a:rPr lang="ru-RU" sz="1200" dirty="0" smtClean="0"/>
              <a:t>о защищаемом технологическом процессе доступна в открытых источниках (а так бывает часто), то конфиденциальность защищать бессмысленно.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5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aseline="0" dirty="0" smtClean="0"/>
              <a:t>Получив </a:t>
            </a:r>
            <a:r>
              <a:rPr lang="ru-RU" baseline="0" dirty="0" err="1" smtClean="0"/>
              <a:t>приоритезированные</a:t>
            </a:r>
            <a:r>
              <a:rPr lang="ru-RU" baseline="0" dirty="0" smtClean="0"/>
              <a:t> меры, осуществляем подбор решений.</a:t>
            </a:r>
          </a:p>
          <a:p>
            <a:r>
              <a:rPr lang="ru-RU" baseline="0" dirty="0" smtClean="0"/>
              <a:t>На выбор решения оказывают влияние разные факторы: это и особенности объекта защиты, и отличия в функциях продуктов разных вендоров.</a:t>
            </a:r>
          </a:p>
          <a:p>
            <a:r>
              <a:rPr lang="ru-RU" baseline="0" dirty="0" smtClean="0"/>
              <a:t>Рассмотрим простой пример. В результате аудита мы получили требование защиты целостности технологической информации в канале (телеизмерений и телеуправления).</a:t>
            </a:r>
          </a:p>
          <a:p>
            <a:r>
              <a:rPr lang="ru-RU" baseline="0" dirty="0" smtClean="0"/>
              <a:t>Как его реализовать?</a:t>
            </a:r>
          </a:p>
          <a:p>
            <a:r>
              <a:rPr lang="ru-RU" baseline="0" dirty="0" smtClean="0"/>
              <a:t>Одной из особенностей АСУ ТП является локализация объекта защиты в пределах контролируемой территории. Как правило, многие объекты (даже протяженная транспортная инфраструктура в тех местах, где это крайне необходимо) ограничены несколькими рубежами физической защиты, начиная заборами и заканчивая интеллектуальными системами наблюдения с функциями </a:t>
            </a:r>
            <a:r>
              <a:rPr lang="ru-RU" baseline="0" dirty="0" err="1" smtClean="0"/>
              <a:t>видеоаналитики</a:t>
            </a:r>
            <a:r>
              <a:rPr lang="ru-RU" baseline="0" dirty="0" smtClean="0"/>
              <a:t>. Поэтому принятые меры физической безопасности можно рассматривать внутри объекта, как компенсационные для мер информационной защиты (той же целостности, например). Следовательно для защиты целостности будет достаточно осуществить шифрование между объектом и центром управления, находящимися в разных контролируемых зонах, а внутри этих зон защита будет реализована компенсационными мерами.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Усложним задачу. Исследования </a:t>
            </a:r>
            <a:r>
              <a:rPr lang="en-US" baseline="0" dirty="0" smtClean="0"/>
              <a:t>Digital Security </a:t>
            </a:r>
            <a:r>
              <a:rPr lang="ru-RU" baseline="0" dirty="0" smtClean="0"/>
              <a:t>показали, что часть полевых устройств находятся за пределами контролируемой зоны и к тому же они (полевые устройства) уязвимы, и могут быть использованы для нарушения целостности технологической информации. К сожалению, эффективных решений на текущий момент для защиты от подобных угроз нет. Здесь решение такое: ключевые полевые устройства должны быть в пределах контролируемой зоны, по остальным необходимо минимизировать возможные последствия при распространении атаки (например, убедиться, что дальше контроллера, атака развиться не может, или использовать показания устройств по схеме </a:t>
            </a:r>
            <a:r>
              <a:rPr lang="en-US" baseline="0" dirty="0" smtClean="0"/>
              <a:t>N+1</a:t>
            </a:r>
            <a:r>
              <a:rPr lang="ru-RU" baseline="0" dirty="0" smtClean="0"/>
              <a:t> или дополнительных расчетов показаний) и принять оставшиеся риски. Здесь остается только страховать оставшиеся риски, используя страховые продукты доступные на рынке.</a:t>
            </a:r>
          </a:p>
          <a:p>
            <a:endParaRPr lang="ru-RU" baseline="0" dirty="0" smtClean="0"/>
          </a:p>
          <a:p>
            <a:r>
              <a:rPr lang="en-US" baseline="0" dirty="0" smtClean="0"/>
              <a:t>&lt;&gt;</a:t>
            </a:r>
            <a:endParaRPr lang="ru-RU" baseline="0" dirty="0" smtClean="0"/>
          </a:p>
          <a:p>
            <a:r>
              <a:rPr lang="ru-RU" baseline="0" dirty="0" smtClean="0"/>
              <a:t>Кто-то может спросить, как же определить существующие в системе уязвимости. Для этого есть </a:t>
            </a:r>
            <a:r>
              <a:rPr lang="en-US" baseline="0" dirty="0" smtClean="0"/>
              <a:t>ICS-CERT </a:t>
            </a:r>
            <a:r>
              <a:rPr lang="ru-RU" baseline="0" dirty="0" smtClean="0"/>
              <a:t>и результаты различных исследований. Необходимо проверить наличие своих компонентов АСУ ТП в перечне уязвимых и определить возможные последствия. Например, Лаборатория Касперского заявляет о наличии подобной функции в своих будущих продуктах по защите АСУ ТП. В случае, так называемых, уязвимостей нулевого дня остается только минимизация последствий и принятие оставшихся рисков.</a:t>
            </a:r>
            <a:r>
              <a:rPr lang="en-US" baseline="0" dirty="0" smtClean="0"/>
              <a:t>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5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</a:t>
            </a:r>
            <a:r>
              <a:rPr lang="ru-RU" dirty="0" smtClean="0"/>
              <a:t>приведу ряд примеров из</a:t>
            </a:r>
            <a:r>
              <a:rPr lang="ru-RU" baseline="0" dirty="0" smtClean="0"/>
              <a:t> жизни, основанных на использовании нашего (рационального) подхода </a:t>
            </a:r>
            <a:r>
              <a:rPr lang="ru-RU" baseline="0" dirty="0" smtClean="0"/>
              <a:t>к защите АСУ </a:t>
            </a:r>
            <a:r>
              <a:rPr lang="ru-RU" baseline="0" dirty="0" smtClean="0"/>
              <a:t>ТП.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Первое, куда необходимо приложить усилия, это физическая безопасность объектов защиты. Б</a:t>
            </a:r>
            <a:r>
              <a:rPr lang="ru-RU" dirty="0" smtClean="0"/>
              <a:t>ез</a:t>
            </a:r>
            <a:r>
              <a:rPr lang="ru-RU" baseline="0" dirty="0" smtClean="0"/>
              <a:t> реализации физической безопасности на должном уровне, говорить об информационной безопасности </a:t>
            </a:r>
            <a:r>
              <a:rPr lang="ru-RU" baseline="0" dirty="0" smtClean="0"/>
              <a:t>бессмысленно.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процессе аудита необходимо обратить внимание </a:t>
            </a:r>
            <a:r>
              <a:rPr lang="ru-RU" baseline="0" dirty="0" smtClean="0"/>
              <a:t>на периметр </a:t>
            </a:r>
            <a:r>
              <a:rPr lang="ru-RU" baseline="0" dirty="0" smtClean="0"/>
              <a:t>объекта, оснащение </a:t>
            </a:r>
            <a:r>
              <a:rPr lang="ru-RU" baseline="0" dirty="0" smtClean="0"/>
              <a:t>средствами видеонаблюдения и контроля доступа контроллерных, серверных, запорной арматуры, расходомеров и других критичных устройств, находящихся непосредственно в поле. </a:t>
            </a:r>
            <a:r>
              <a:rPr lang="ru-RU" baseline="0" dirty="0" smtClean="0"/>
              <a:t>Отмечу, что видеонаблюдение, кроме обеспечения безопасности объекта, </a:t>
            </a:r>
            <a:r>
              <a:rPr lang="ru-RU" baseline="0" dirty="0" smtClean="0"/>
              <a:t>дисциплинирует дежурный </a:t>
            </a:r>
            <a:r>
              <a:rPr lang="ru-RU" baseline="0" dirty="0" smtClean="0"/>
              <a:t>персонал.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Вот еще одно наблюдение и совет. Количество </a:t>
            </a:r>
            <a:r>
              <a:rPr lang="ru-RU" baseline="0" dirty="0" smtClean="0"/>
              <a:t>видеокамер на крупных промышленных объектах может превышать несколько сотен. Использовать труд операторов и охраны в этом случае становится очень накладно. В этом случае напрашивается внедрение интеллектуальной системы видеонаблюдения с </a:t>
            </a:r>
            <a:r>
              <a:rPr lang="ru-RU" baseline="0" dirty="0" err="1" smtClean="0"/>
              <a:t>видеоаналитикой</a:t>
            </a:r>
            <a:r>
              <a:rPr lang="ru-RU" baseline="0" dirty="0" smtClean="0"/>
              <a:t>. Тем у кого такая система уже внедрена, можно посоветовать внимательно посмотреть на предлагаемые ею функции. Например, там где ограничить физический доступ сооружением ограждений невозможно, можно использовать функцию виртуального периметра.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5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еще пример нестандартного взгляда на проблему с использованием уже имеющихся у Заказчика</a:t>
            </a:r>
            <a:r>
              <a:rPr lang="ru-RU" baseline="0" dirty="0" smtClean="0"/>
              <a:t> возможностей. Службе безопасности была поставлена задача контроля состояния запорной арматуры. Стандартное решение заключается в использовании сигнальных пломб, но можно реализовать передачу событий об изменении состояния вентилей из АСУ ТП в систему управления инцидентами безопасности и решить задачу таким образом.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5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большинстве предприятий уже созданы системы физической безопасности в том или ином виде. На некоторых создаются системы управления инцидентами безопасности </a:t>
            </a:r>
            <a:r>
              <a:rPr lang="en-US" baseline="0" dirty="0" smtClean="0"/>
              <a:t>(SIEM)</a:t>
            </a:r>
            <a:r>
              <a:rPr lang="ru-RU" baseline="0" dirty="0" smtClean="0"/>
              <a:t>. Для повышения эффективности работы специалистов безопасности предлагаю подумать над интеграцией этих систем и извлечения преимуществ такой интеграции.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5294-5FE7-4A2F-8B0F-B412524066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4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91880" y="5949280"/>
            <a:ext cx="2232248" cy="77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4B86-A95C-45F1-AF6D-6EEFBDEDE9A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9102-7F35-4E88-B2F6-64267EDBF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571368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Рациональный дизайн архитектуры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системы защиты АСУ ТП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576" y="378904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Руслан Стефанов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Тенденции в производстве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31640" y="2276872"/>
            <a:ext cx="8229600" cy="37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Усиление централизации управления</a:t>
            </a:r>
          </a:p>
          <a:p>
            <a:r>
              <a:rPr lang="ru-RU" sz="2800" dirty="0" smtClean="0"/>
              <a:t>Автоматизация объектов управления</a:t>
            </a:r>
          </a:p>
          <a:p>
            <a:r>
              <a:rPr lang="ru-RU" sz="2800" dirty="0" smtClean="0"/>
              <a:t>Аутсорсинг процессов ИТ и АСУ ТП</a:t>
            </a:r>
          </a:p>
          <a:p>
            <a:r>
              <a:rPr lang="ru-RU" sz="2800" dirty="0" smtClean="0"/>
              <a:t>Соединение АСУ ТП и АСУП (управление предприятием)</a:t>
            </a:r>
          </a:p>
          <a:p>
            <a:pPr marL="0" indent="0">
              <a:buFont typeface="Arial" pitchFamily="34" charset="0"/>
              <a:buNone/>
            </a:pP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30531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2780928"/>
            <a:ext cx="8363272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Архитектура системы защиты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157192"/>
            <a:ext cx="770485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Технологический домен (АСУ ТП)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2996952"/>
            <a:ext cx="2434802" cy="19442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ДМЗ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0988"/>
            <a:ext cx="2520280" cy="12961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Корпоративный домен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689" y="1849685"/>
            <a:ext cx="4092655" cy="491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Смежные организации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4725144"/>
            <a:ext cx="2088232" cy="6840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 и контроль взаимодействий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233576"/>
            <a:ext cx="1090464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Защита каналов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716" y="2239140"/>
            <a:ext cx="2376264" cy="6480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Защищенный удаленный доступ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5275391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Защищенные рабочие места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849685"/>
            <a:ext cx="3943844" cy="49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Вышестоящие организации (центры)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8730" y="2217920"/>
            <a:ext cx="1090464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Защита каналов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8" y="3861048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Защищенные рабочие места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53815" y="3429000"/>
            <a:ext cx="2088232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 взаимодействий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ежду доменами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28184" y="3429000"/>
            <a:ext cx="2160239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Инфраструктура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Единые </a:t>
            </a:r>
            <a:r>
              <a:rPr lang="ru-RU" dirty="0">
                <a:solidFill>
                  <a:schemeClr val="tx1"/>
                </a:solidFill>
              </a:rPr>
              <a:t>сервисы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</a:t>
            </a:r>
            <a:r>
              <a:rPr lang="ru-RU" dirty="0">
                <a:solidFill>
                  <a:schemeClr val="tx1"/>
                </a:solidFill>
              </a:rPr>
              <a:t>защиты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Базы </a:t>
            </a:r>
            <a:r>
              <a:rPr lang="ru-RU" dirty="0">
                <a:solidFill>
                  <a:schemeClr val="tx1"/>
                </a:solidFill>
              </a:rPr>
              <a:t>данных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Приложения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68144" y="2132856"/>
            <a:ext cx="2448272" cy="3888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Корпоративный домен</a:t>
            </a:r>
          </a:p>
          <a:p>
            <a:pPr algn="ctr"/>
            <a:endParaRPr lang="ru-RU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132856"/>
            <a:ext cx="2376264" cy="3888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Технологический домен (АСУ ТП)</a:t>
            </a:r>
          </a:p>
          <a:p>
            <a:pPr algn="ctr"/>
            <a:endParaRPr lang="ru-RU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Однонаправленная передача данных</a:t>
            </a:r>
            <a:endParaRPr lang="ru-RU" dirty="0"/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2015716" y="5038888"/>
            <a:ext cx="1080120" cy="82809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БД 1</a:t>
            </a: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6000254" y="5049180"/>
            <a:ext cx="1080120" cy="82809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БД 2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347864" y="4869160"/>
            <a:ext cx="2376264" cy="115212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Однонаправленная репликация</a:t>
            </a:r>
            <a:endParaRPr lang="ru-RU" dirty="0"/>
          </a:p>
        </p:txBody>
      </p:sp>
      <p:pic>
        <p:nvPicPr>
          <p:cNvPr id="3074" name="Picture 2" descr="C:\Users\rus.OFFICE\AppData\Local\Microsoft\Windows\Temporary Internet Files\Content.IE5\VZ5IWCXP\pc-blu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20" y="3027460"/>
            <a:ext cx="1220019" cy="12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67619" y="421644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pic>
        <p:nvPicPr>
          <p:cNvPr id="11" name="Picture 2" descr="C:\Users\rus.OFFICE\AppData\Local\Microsoft\Windows\Temporary Internet Files\Content.IE5\VZ5IWCXP\pc-blu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29" y="3027460"/>
            <a:ext cx="1220019" cy="12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884" y="4286443"/>
            <a:ext cx="86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АСУ ТП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2" idx="1"/>
          </p:cNvCxnSpPr>
          <p:nvPr/>
        </p:nvCxnSpPr>
        <p:spPr>
          <a:xfrm>
            <a:off x="2159955" y="4216442"/>
            <a:ext cx="395821" cy="822446"/>
          </a:xfrm>
          <a:prstGeom prst="straightConnector1">
            <a:avLst/>
          </a:prstGeom>
          <a:ln w="1270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1"/>
          </p:cNvCxnSpPr>
          <p:nvPr/>
        </p:nvCxnSpPr>
        <p:spPr>
          <a:xfrm flipV="1">
            <a:off x="6540314" y="3933056"/>
            <a:ext cx="227305" cy="1116124"/>
          </a:xfrm>
          <a:prstGeom prst="straightConnector1">
            <a:avLst/>
          </a:prstGeom>
          <a:ln w="1270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Упрощенный пример реального дизайна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923" y="5226868"/>
            <a:ext cx="1964344" cy="1080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Технологический домен (АСУ ТП)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132855"/>
            <a:ext cx="2273855" cy="41741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Технологическая ДМЗ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8922" y="3322766"/>
            <a:ext cx="1964344" cy="16794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Корпоративный домен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026" name="Picture 2" descr="C:\Users\rus.OFFICE\AppData\Local\Microsoft\Windows\Temporary Internet Files\Content.IE5\MTW6LQO8\blue-switc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38" y="5356133"/>
            <a:ext cx="1392711" cy="10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us.OFFICE\AppData\Local\Microsoft\Windows\Temporary Internet Files\Content.IE5\MTW6LQO8\blue-switc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26" y="5375547"/>
            <a:ext cx="1392711" cy="10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us.OFFICE\AppData\Local\Microsoft\Windows\Temporary Internet Files\Content.IE5\MTW6LQO8\blue-switc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37" y="4023265"/>
            <a:ext cx="1392711" cy="10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s.OFFICE\AppData\Local\Microsoft\Windows\Temporary Internet Files\Content.IE5\GKYASSG0\firewal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04" y="3445189"/>
            <a:ext cx="1125165" cy="1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us.OFFICE\AppData\Local\Microsoft\Windows\Temporary Internet Files\Content.IE5\NZHGV3BE\router-29825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01" y="3076891"/>
            <a:ext cx="1560373" cy="10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8922" y="2132857"/>
            <a:ext cx="195688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Внешние организации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0502" y="5466203"/>
            <a:ext cx="189593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Сегменты общих сервисов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37163" y="4635525"/>
            <a:ext cx="189593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Сегменты средств защиты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33169" y="3789040"/>
            <a:ext cx="189593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Защищенный доступ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33169" y="2952832"/>
            <a:ext cx="189593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Приложения и БД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375957" y="2854416"/>
            <a:ext cx="1208162" cy="88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Oneway</a:t>
            </a:r>
            <a:endParaRPr lang="en-US" dirty="0" smtClean="0"/>
          </a:p>
          <a:p>
            <a:pPr algn="ctr"/>
            <a:r>
              <a:rPr lang="ru-RU" dirty="0" smtClean="0"/>
              <a:t>шлюз</a:t>
            </a:r>
            <a:endParaRPr lang="ru-RU" dirty="0"/>
          </a:p>
        </p:txBody>
      </p:sp>
      <p:pic>
        <p:nvPicPr>
          <p:cNvPr id="21" name="Picture 3" descr="C:\Users\rus.OFFICE\AppData\Local\Microsoft\Windows\Temporary Internet Files\Content.IE5\GKYASSG0\firewall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07" y="2216976"/>
            <a:ext cx="840208" cy="10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rus.OFFICE\AppData\Local\Microsoft\Windows\Temporary Internet Files\Content.IE5\NZHGV3BE\router-29825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31" y="2216975"/>
            <a:ext cx="1005759" cy="6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us.OFFICE\AppData\Local\Microsoft\Windows\Temporary Internet Files\Content.IE5\NGJ3RBZ3\VP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05" y="2745858"/>
            <a:ext cx="588169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35043" y="4085702"/>
            <a:ext cx="1656184" cy="7760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Защищенный сегмент инженеров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11" idx="3"/>
            <a:endCxn id="1027" idx="1"/>
          </p:cNvCxnSpPr>
          <p:nvPr/>
        </p:nvCxnSpPr>
        <p:spPr>
          <a:xfrm flipV="1">
            <a:off x="3796448" y="4167801"/>
            <a:ext cx="361456" cy="39435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026" idx="3"/>
            <a:endCxn id="1027" idx="2"/>
          </p:cNvCxnSpPr>
          <p:nvPr/>
        </p:nvCxnSpPr>
        <p:spPr>
          <a:xfrm flipV="1">
            <a:off x="3796449" y="4890412"/>
            <a:ext cx="924038" cy="100461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7" idx="3"/>
            <a:endCxn id="10" idx="0"/>
          </p:cNvCxnSpPr>
          <p:nvPr/>
        </p:nvCxnSpPr>
        <p:spPr>
          <a:xfrm>
            <a:off x="5283069" y="4167801"/>
            <a:ext cx="693813" cy="120774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1" idx="2"/>
            <a:endCxn id="1029" idx="1"/>
          </p:cNvCxnSpPr>
          <p:nvPr/>
        </p:nvCxnSpPr>
        <p:spPr>
          <a:xfrm>
            <a:off x="3085911" y="3296185"/>
            <a:ext cx="854390" cy="29879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Этапы создания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Модернизация </a:t>
            </a:r>
            <a:r>
              <a:rPr lang="ru-RU" sz="2800" dirty="0"/>
              <a:t>ядра сети с контролем информационных </a:t>
            </a:r>
            <a:r>
              <a:rPr lang="ru-RU" sz="2800" dirty="0" smtClean="0"/>
              <a:t>взаимодействий.</a:t>
            </a:r>
          </a:p>
          <a:p>
            <a:r>
              <a:rPr lang="ru-RU" sz="2800" dirty="0" smtClean="0"/>
              <a:t>Создание </a:t>
            </a:r>
            <a:r>
              <a:rPr lang="ru-RU" sz="2800" dirty="0"/>
              <a:t>инфраструктуры технологической </a:t>
            </a:r>
            <a:r>
              <a:rPr lang="ru-RU" sz="2800" dirty="0" smtClean="0"/>
              <a:t>ДМЗ.</a:t>
            </a:r>
            <a:endParaRPr lang="ru-RU" sz="2800" dirty="0"/>
          </a:p>
          <a:p>
            <a:r>
              <a:rPr lang="ru-RU" sz="2800" dirty="0"/>
              <a:t>Контроль взаимодействий между технологическим и корпоративным </a:t>
            </a:r>
            <a:r>
              <a:rPr lang="ru-RU" sz="2800" dirty="0" smtClean="0"/>
              <a:t>доменами.</a:t>
            </a:r>
            <a:endParaRPr lang="ru-RU" sz="2800" dirty="0"/>
          </a:p>
          <a:p>
            <a:r>
              <a:rPr lang="ru-RU" sz="2800" dirty="0"/>
              <a:t>Защита каналов передачи данных между смежными </a:t>
            </a:r>
            <a:r>
              <a:rPr lang="ru-RU" sz="2800" dirty="0" smtClean="0"/>
              <a:t>организациями.</a:t>
            </a:r>
            <a:endParaRPr lang="ru-RU" sz="2800" dirty="0"/>
          </a:p>
          <a:p>
            <a:r>
              <a:rPr lang="ru-RU" sz="2800" dirty="0"/>
              <a:t>Защищенный удаленный доступ для внешних организаций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30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97868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Ваши вопросы?</a:t>
            </a:r>
            <a:endParaRPr lang="ru-RU" sz="2800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934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Руслан Стефанов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</p:txBody>
      </p:sp>
      <p:pic>
        <p:nvPicPr>
          <p:cNvPr id="4" name="Рисунок 3" descr="Q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53730"/>
            <a:ext cx="197167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Замечания к Аудиту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Перечень объектов защиты (АСУ ТП) и их основных характеристик</a:t>
            </a:r>
          </a:p>
          <a:p>
            <a:r>
              <a:rPr lang="ru-RU" sz="2800" dirty="0"/>
              <a:t>Способ и инструменты инвентаризации компонентов АСУ ТП </a:t>
            </a:r>
            <a:endParaRPr lang="ru-RU" sz="2800" dirty="0" smtClean="0"/>
          </a:p>
          <a:p>
            <a:r>
              <a:rPr lang="ru-RU" sz="2800" dirty="0" smtClean="0"/>
              <a:t>Единый язык описания архитектуры АСУ ТП</a:t>
            </a:r>
          </a:p>
          <a:p>
            <a:pPr marL="0" indent="0">
              <a:buFont typeface="Arial" pitchFamily="34" charset="0"/>
              <a:buNone/>
            </a:pP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20852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Единый язык</a:t>
            </a:r>
            <a:r>
              <a:rPr lang="en-US" dirty="0" smtClean="0"/>
              <a:t> (ADL)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24744" y="2420887"/>
            <a:ext cx="7715200" cy="37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Языки описания архитектур (</a:t>
            </a:r>
            <a:r>
              <a:rPr lang="ru-RU" sz="2800" dirty="0" err="1"/>
              <a:t>Architecture</a:t>
            </a:r>
            <a:r>
              <a:rPr lang="ru-RU" sz="2800" dirty="0"/>
              <a:t> </a:t>
            </a:r>
            <a:r>
              <a:rPr lang="ru-RU" sz="2800" dirty="0" err="1"/>
              <a:t>description</a:t>
            </a:r>
            <a:r>
              <a:rPr lang="ru-RU" sz="2800" dirty="0"/>
              <a:t> </a:t>
            </a:r>
            <a:r>
              <a:rPr lang="ru-RU" sz="2800" dirty="0" err="1"/>
              <a:t>language</a:t>
            </a:r>
            <a:r>
              <a:rPr lang="ru-RU" sz="2800" dirty="0"/>
              <a:t> - </a:t>
            </a:r>
            <a:r>
              <a:rPr lang="ru-RU" sz="2800" dirty="0" smtClean="0"/>
              <a:t>ADL)</a:t>
            </a:r>
          </a:p>
          <a:p>
            <a:r>
              <a:rPr lang="ru-RU" sz="2800" dirty="0" smtClean="0"/>
              <a:t>Инструмент моделирования архитектур (</a:t>
            </a:r>
            <a:r>
              <a:rPr lang="en-US" sz="2800" dirty="0" err="1"/>
              <a:t>ArchiMate</a:t>
            </a:r>
            <a:r>
              <a:rPr lang="en-US" sz="2800" dirty="0"/>
              <a:t>®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Документ от </a:t>
            </a:r>
            <a:r>
              <a:rPr lang="en-US" sz="2800" dirty="0" smtClean="0"/>
              <a:t>The Open Group </a:t>
            </a:r>
            <a:r>
              <a:rPr lang="ru-RU" sz="2800" dirty="0" smtClean="0"/>
              <a:t>«</a:t>
            </a:r>
            <a:r>
              <a:rPr lang="en-US" sz="2800" dirty="0" smtClean="0"/>
              <a:t>Modeling </a:t>
            </a:r>
            <a:r>
              <a:rPr lang="en-US" sz="2800" dirty="0"/>
              <a:t>Enterprise Risk Management and Security with the </a:t>
            </a:r>
            <a:r>
              <a:rPr lang="en-US" sz="2800" dirty="0" err="1"/>
              <a:t>ArchiMate</a:t>
            </a:r>
            <a:r>
              <a:rPr lang="en-US" sz="2800" dirty="0"/>
              <a:t>® </a:t>
            </a:r>
            <a:r>
              <a:rPr lang="en-US" sz="2800" dirty="0" smtClean="0"/>
              <a:t>Language</a:t>
            </a:r>
            <a:r>
              <a:rPr lang="ru-RU" sz="28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852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Modeling </a:t>
            </a:r>
            <a:r>
              <a:rPr lang="en-US" dirty="0" smtClean="0"/>
              <a:t>Security </a:t>
            </a:r>
            <a:r>
              <a:rPr lang="en-US" dirty="0"/>
              <a:t>with </a:t>
            </a:r>
            <a:r>
              <a:rPr lang="en-US" dirty="0" err="1" smtClean="0"/>
              <a:t>ArchiMate</a:t>
            </a:r>
            <a:r>
              <a:rPr lang="en-US" dirty="0" smtClean="0"/>
              <a:t>®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9686"/>
            <a:ext cx="7725543" cy="44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Критичность мер защиты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20486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Меры (задачи) </a:t>
            </a:r>
            <a:r>
              <a:rPr lang="ru-RU" sz="2800" dirty="0"/>
              <a:t>реального времени, связаны с распространением и обработкой технологической </a:t>
            </a:r>
            <a:r>
              <a:rPr lang="ru-RU" sz="2800" dirty="0" smtClean="0"/>
              <a:t>информации</a:t>
            </a:r>
            <a:endParaRPr lang="en-US" sz="2800" dirty="0" smtClean="0"/>
          </a:p>
          <a:p>
            <a:r>
              <a:rPr lang="ru-RU" sz="2800" dirty="0" smtClean="0"/>
              <a:t>Меры (задачи) </a:t>
            </a:r>
            <a:r>
              <a:rPr lang="ru-RU" sz="2800" dirty="0"/>
              <a:t>среднего масштаба времени, связаны с конфигурированием и настройкой системы</a:t>
            </a:r>
          </a:p>
          <a:p>
            <a:r>
              <a:rPr lang="ru-RU" sz="2800" dirty="0" smtClean="0"/>
              <a:t>Меры (задачи) </a:t>
            </a:r>
            <a:r>
              <a:rPr lang="ru-RU" sz="2800" dirty="0"/>
              <a:t>длительного масштаба времени, связаны с внедрением программно-аппаратных компонент системы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Дерево решений (пример)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483768" y="3501008"/>
            <a:ext cx="4248472" cy="144016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Канал в контролируемой зоне?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699792" y="2060848"/>
            <a:ext cx="381642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Требуется защита целостности информации в канале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24128" y="4725144"/>
            <a:ext cx="2701580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Шифрование в канале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04256" y="4725144"/>
            <a:ext cx="2859632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Анализ достаточности и усиление мер физической безопасности</a:t>
            </a:r>
            <a:endParaRPr lang="ru-RU" sz="2000" dirty="0"/>
          </a:p>
        </p:txBody>
      </p:sp>
      <p:cxnSp>
        <p:nvCxnSpPr>
          <p:cNvPr id="10" name="Соединительная линия уступом 9"/>
          <p:cNvCxnSpPr>
            <a:stCxn id="5" idx="1"/>
            <a:endCxn id="8" idx="0"/>
          </p:cNvCxnSpPr>
          <p:nvPr/>
        </p:nvCxnSpPr>
        <p:spPr>
          <a:xfrm rot="10800000" flipV="1">
            <a:off x="2134072" y="4221088"/>
            <a:ext cx="349696" cy="50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3897" y="385175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14" name="Соединительная линия уступом 13"/>
          <p:cNvCxnSpPr>
            <a:stCxn id="5" idx="3"/>
            <a:endCxn id="7" idx="0"/>
          </p:cNvCxnSpPr>
          <p:nvPr/>
        </p:nvCxnSpPr>
        <p:spPr>
          <a:xfrm>
            <a:off x="6732240" y="4221088"/>
            <a:ext cx="342678" cy="50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2200" y="3851756"/>
            <a:ext cx="5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>
            <a:stCxn id="6" idx="2"/>
            <a:endCxn id="5" idx="0"/>
          </p:cNvCxnSpPr>
          <p:nvPr/>
        </p:nvCxnSpPr>
        <p:spPr>
          <a:xfrm rot="5400000">
            <a:off x="4319972" y="3212976"/>
            <a:ext cx="576064" cy="12700"/>
          </a:xfrm>
          <a:prstGeom prst="bentConnector3">
            <a:avLst>
              <a:gd name="adj1" fmla="val 93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87140"/>
            <a:ext cx="2808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Проблема: </a:t>
            </a:r>
            <a:r>
              <a:rPr lang="ru-RU" sz="2000" dirty="0">
                <a:solidFill>
                  <a:srgbClr val="0070C0"/>
                </a:solidFill>
              </a:rPr>
              <a:t>угрозы непосредственного доступа к компонентам (</a:t>
            </a:r>
            <a:r>
              <a:rPr lang="ru-RU" sz="2000" dirty="0" smtClean="0">
                <a:solidFill>
                  <a:srgbClr val="0070C0"/>
                </a:solidFill>
              </a:rPr>
              <a:t>расходомеры, запорная арматура), физический доступ к которым нельзя ограничивать</a:t>
            </a: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052736"/>
            <a:ext cx="82089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Видеонаблюдение и контроль физического доступа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24692" y="5556011"/>
            <a:ext cx="5787214" cy="6020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Виртуальный периметр расходомера</a:t>
            </a:r>
          </a:p>
        </p:txBody>
      </p:sp>
      <p:pic>
        <p:nvPicPr>
          <p:cNvPr id="5" name="Picture 2" descr="C:\Users\rus.OFFICE\Desktop\Докумен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07051"/>
            <a:ext cx="4676775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2187858"/>
            <a:ext cx="8229600" cy="42813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Контроль состояния запорной арматуры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B050"/>
                </a:solidFill>
              </a:rPr>
              <a:t>(электронная пломбировка)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083710"/>
            <a:ext cx="8229600" cy="638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Регистрация событий безопасности (</a:t>
            </a:r>
            <a:r>
              <a:rPr lang="en-US" sz="2800" dirty="0" smtClean="0"/>
              <a:t>SIEM)</a:t>
            </a:r>
            <a:endParaRPr lang="ru-RU" sz="2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84984"/>
            <a:ext cx="1502036" cy="200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3"/>
            <a:ext cx="1872546" cy="12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535376" y="4404451"/>
            <a:ext cx="740296" cy="39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652120" y="4404452"/>
            <a:ext cx="740296" cy="39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645022"/>
            <a:ext cx="1937142" cy="17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2977" y="1780109"/>
            <a:ext cx="8229600" cy="10801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Передача событий средств охраны (</a:t>
            </a:r>
            <a:r>
              <a:rPr lang="ru-RU" sz="2400" dirty="0" err="1" smtClean="0">
                <a:solidFill>
                  <a:srgbClr val="00B050"/>
                </a:solidFill>
              </a:rPr>
              <a:t>видеоаналитика</a:t>
            </a:r>
            <a:r>
              <a:rPr lang="ru-RU" sz="2400" dirty="0" smtClean="0">
                <a:solidFill>
                  <a:srgbClr val="00B050"/>
                </a:solidFill>
              </a:rPr>
              <a:t>, сигнализация) в </a:t>
            </a:r>
            <a:r>
              <a:rPr lang="en-US" sz="2400" dirty="0" smtClean="0">
                <a:solidFill>
                  <a:srgbClr val="00B050"/>
                </a:solidFill>
              </a:rPr>
              <a:t>SIEM</a:t>
            </a:r>
            <a:r>
              <a:rPr lang="ru-RU" sz="2400" dirty="0" smtClean="0">
                <a:solidFill>
                  <a:srgbClr val="00B050"/>
                </a:solidFill>
              </a:rPr>
              <a:t> и наоборот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5393" y="1055167"/>
            <a:ext cx="8229600" cy="724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Вариант интеграции </a:t>
            </a:r>
            <a:r>
              <a:rPr lang="en-US" sz="2800" dirty="0" smtClean="0"/>
              <a:t>SIEM </a:t>
            </a:r>
            <a:r>
              <a:rPr lang="ru-RU" sz="2800" dirty="0" smtClean="0"/>
              <a:t>со средствами охраны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970135" y="3985493"/>
            <a:ext cx="1800200" cy="523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49" y="3010610"/>
            <a:ext cx="1960659" cy="18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0" y="2966633"/>
            <a:ext cx="3168352" cy="18538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1619672" y="494116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Открытие/закрытие арматуры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Нарушение виртуального периметра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Обнаружение компьютерных атак/инцидентов/подозрительной активности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ELVIS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69F701E-3C01-4FA8-B284-9F224DA7A8B7}" vid="{03D11385-65C3-4FEC-8CD4-362A5F592A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2015_ELVIS_Presentation</Template>
  <TotalTime>1389</TotalTime>
  <Words>2539</Words>
  <Application>Microsoft Office PowerPoint</Application>
  <PresentationFormat>Экран (4:3)</PresentationFormat>
  <Paragraphs>230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2015_ELVIS_Presentation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Stefanov Ruslan</dc:creator>
  <cp:lastModifiedBy>Stefanov Ruslan</cp:lastModifiedBy>
  <cp:revision>98</cp:revision>
  <cp:lastPrinted>2015-09-21T08:09:00Z</cp:lastPrinted>
  <dcterms:created xsi:type="dcterms:W3CDTF">2015-09-02T05:47:52Z</dcterms:created>
  <dcterms:modified xsi:type="dcterms:W3CDTF">2015-09-21T09:47:17Z</dcterms:modified>
</cp:coreProperties>
</file>