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22" r:id="rId2"/>
  </p:sldMasterIdLst>
  <p:notesMasterIdLst>
    <p:notesMasterId r:id="rId23"/>
  </p:notesMasterIdLst>
  <p:sldIdLst>
    <p:sldId id="496" r:id="rId3"/>
    <p:sldId id="403" r:id="rId4"/>
    <p:sldId id="499" r:id="rId5"/>
    <p:sldId id="501" r:id="rId6"/>
    <p:sldId id="502" r:id="rId7"/>
    <p:sldId id="523" r:id="rId8"/>
    <p:sldId id="509" r:id="rId9"/>
    <p:sldId id="510" r:id="rId10"/>
    <p:sldId id="416" r:id="rId11"/>
    <p:sldId id="518" r:id="rId12"/>
    <p:sldId id="506" r:id="rId13"/>
    <p:sldId id="520" r:id="rId14"/>
    <p:sldId id="522" r:id="rId15"/>
    <p:sldId id="521" r:id="rId16"/>
    <p:sldId id="519" r:id="rId17"/>
    <p:sldId id="513" r:id="rId18"/>
    <p:sldId id="512" r:id="rId19"/>
    <p:sldId id="515" r:id="rId20"/>
    <p:sldId id="516" r:id="rId21"/>
    <p:sldId id="49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8284" autoAdjust="0"/>
  </p:normalViewPr>
  <p:slideViewPr>
    <p:cSldViewPr>
      <p:cViewPr>
        <p:scale>
          <a:sx n="75" d="100"/>
          <a:sy n="75" d="100"/>
        </p:scale>
        <p:origin x="-11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плановых проверок</a:t>
            </a:r>
            <a:r>
              <a:rPr lang="ru-RU" sz="1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48148148148147E-2"/>
                  <c:y val="-1.677590821068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74074074074073E-2"/>
                  <c:y val="-3.3551816421368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42E-2"/>
                  <c:y val="-2.0131089852821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2"/>
                  <c:y val="-1.677590821068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447E-2"/>
                  <c:y val="-1.3420726568547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574074074074073E-2"/>
                  <c:y val="-2.0114940253083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</c:v>
                </c:pt>
                <c:pt idx="1">
                  <c:v>284</c:v>
                </c:pt>
                <c:pt idx="2">
                  <c:v>804</c:v>
                </c:pt>
                <c:pt idx="3">
                  <c:v>1440</c:v>
                </c:pt>
                <c:pt idx="4">
                  <c:v>874</c:v>
                </c:pt>
                <c:pt idx="5">
                  <c:v>1801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Лист1!$C$2:$C$7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824768"/>
        <c:axId val="33826304"/>
        <c:axId val="0"/>
      </c:bar3DChart>
      <c:catAx>
        <c:axId val="338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26304"/>
        <c:crosses val="autoZero"/>
        <c:auto val="1"/>
        <c:lblAlgn val="ctr"/>
        <c:lblOffset val="100"/>
        <c:noMultiLvlLbl val="0"/>
      </c:catAx>
      <c:valAx>
        <c:axId val="3382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3824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140093-0F90-4530-AADD-941D1235BCE6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B42F6C-8B56-4EEE-B701-7305E90E7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9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b.ru/fsb/supplement/contact/lsz/perechen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2D003F-7BB2-4456-AE16-5D5B0A4AFB69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Уместно вспомнить, во исполнении чего-же появился этот документ. В соответствии со статьей 19, в частности</a:t>
            </a:r>
            <a:r>
              <a:rPr lang="ru-RU" baseline="0" dirty="0" smtClean="0"/>
              <a:t> частями 5 и 6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Было много вопросов. Как у </a:t>
            </a:r>
            <a:r>
              <a:rPr lang="ru-RU" baseline="0" dirty="0" err="1" smtClean="0"/>
              <a:t>ФОИВов</a:t>
            </a:r>
            <a:r>
              <a:rPr lang="ru-RU" baseline="0" dirty="0" smtClean="0"/>
              <a:t>, которые ссылаясь на отсутствие методик определения актуальных угроз тормозили подготовку нормативно-правовых актов, а операторы, в свою очередь, ссылаясь на отсутствие таких НПА не спешили готовить и сами модели угроз и нарушителя.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ФСБ и ФСТЭК такие документы подготовили. Документ ФСБ опубликован на сайте ведомства. Проект документа ФСТЭК, определяющий единый методический подход к подготовке модели угроз был представлен общественности в мае </a:t>
            </a:r>
            <a:r>
              <a:rPr lang="ru-RU" baseline="0" dirty="0" err="1" smtClean="0"/>
              <a:t>с.г</a:t>
            </a:r>
            <a:r>
              <a:rPr lang="ru-RU" baseline="0" dirty="0" smtClean="0"/>
              <a:t>., в настоящее время находится в стадии согласования и подписи.</a:t>
            </a:r>
            <a:r>
              <a:rPr lang="ru-RU" dirty="0" smtClean="0"/>
              <a:t> </a:t>
            </a:r>
          </a:p>
        </p:txBody>
      </p:sp>
      <p:sp>
        <p:nvSpPr>
          <p:cNvPr id="172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C17EA6-CD11-44BA-8368-D8F8B57A7CE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</p:txBody>
      </p:sp>
      <p:sp>
        <p:nvSpPr>
          <p:cNvPr id="172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C17EA6-CD11-44BA-8368-D8F8B57A7CE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12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Вопросы и сомнения,</a:t>
            </a:r>
            <a:r>
              <a:rPr lang="ru-RU" baseline="0" dirty="0" smtClean="0"/>
              <a:t> связанные с использованием шифровальных (криптографических) средств,</a:t>
            </a:r>
            <a:r>
              <a:rPr lang="ru-RU" dirty="0" smtClean="0"/>
              <a:t> которые возникали практически на всех этапах реализации закона.</a:t>
            </a:r>
            <a:r>
              <a:rPr lang="ru-RU" baseline="0" dirty="0" smtClean="0"/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Подготовленный документ дает ответы на многие из них.</a:t>
            </a:r>
            <a:endParaRPr lang="ru-RU" dirty="0" smtClean="0"/>
          </a:p>
        </p:txBody>
      </p:sp>
      <p:sp>
        <p:nvSpPr>
          <p:cNvPr id="172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C17EA6-CD11-44BA-8368-D8F8B57A7CE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13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отметить, что криптографические методы и средства являются одним из альтернативных вариантов защиты информации, причем достаточно дорогостоящим и сложным в эксплуатации. Поэтому всегда возникает вопрос о необходимости и целесообразности их применения, в том числе и при защите каналов связи.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в методичке и предусмотрена возможность отказаться от СКЗИ при использовании каналов связи, с которых невозможен перехват передаваемой по ним информации. Но при этом требуется:</a:t>
            </a:r>
          </a:p>
          <a:p>
            <a:pPr marL="171450" indent="-17145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во-первых описание принятых мер и методов;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а во-вторых выводы по исследованиям защищенности этих каналов (линий) связи от несанкционированного доступа к передаваемой информации организацией, имеющей право проводить такие исследования. 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Соответственно необходимо иметь документ, анализирующий защищенность канала. При этом не указывается, какие организации имеют право выдавать такие заключения.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baseline="0" dirty="0" smtClean="0"/>
          </a:p>
        </p:txBody>
      </p:sp>
      <p:sp>
        <p:nvSpPr>
          <p:cNvPr id="172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C17EA6-CD11-44BA-8368-D8F8B57A7CE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14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</a:t>
            </a:r>
            <a:r>
              <a:rPr lang="ru-RU" dirty="0" err="1" smtClean="0"/>
              <a:t>ФОИВов</a:t>
            </a:r>
            <a:r>
              <a:rPr lang="ru-RU" dirty="0" smtClean="0"/>
              <a:t> это практически</a:t>
            </a:r>
            <a:r>
              <a:rPr lang="ru-RU" baseline="0" dirty="0" smtClean="0"/>
              <a:t> модель угроз, которая позволяет определить  перечень угроз и соответственно требуемый класс средства криптографической защиты. Напомню. Что существуют 5 классов, они определены соответствующим Приказом ФСБ, про который мы говорили выше.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То для оператора это основа для подготовки частной модели угроз. Фактически максимальная планка.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Но сразу же хочу отметить и обратить Ваше внимание, что исключение угрозы из перечня актуальной, требует обоснования. И это обоснование должно быть подтверждено соответствующими организационными и техническими мерами, принятыми в организации и в обязательном порядке выполняемыми. А для этого нужны соответствующие приказы, инструкции, распоряжения.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Рассмотренные нами документы содержат не полный перечень требований. В частности, них </a:t>
            </a:r>
            <a:r>
              <a:rPr lang="ru-RU" sz="1200" dirty="0" smtClean="0"/>
              <a:t> отсутствуют детальные </a:t>
            </a:r>
            <a:r>
              <a:rPr lang="ru-RU" sz="1200" baseline="0" dirty="0" smtClean="0"/>
              <a:t>требования по эксплуатации, хранению, учету СКЗИ, выполнение которых в отдельных случаях позволяет снизить класс защищенности СКЗИ. Но Существует отсылочная норма, которая говорит о необходимости и неукоснительного использования.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aseline="0" dirty="0" smtClean="0"/>
              <a:t>И здесь уместно вспомнить о </a:t>
            </a:r>
            <a:r>
              <a:rPr lang="ru-RU" sz="1200" baseline="0" dirty="0" err="1" smtClean="0"/>
              <a:t>каки</a:t>
            </a:r>
            <a:r>
              <a:rPr lang="ru-RU" sz="1200" baseline="0" dirty="0" smtClean="0"/>
              <a:t>-же документах идет речь.</a:t>
            </a:r>
            <a:endParaRPr lang="ru-RU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</p:txBody>
      </p:sp>
      <p:sp>
        <p:nvSpPr>
          <p:cNvPr id="172035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CC17EA6-CD11-44BA-8368-D8F8B57A7CE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15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Во-первых хотелось бы отметить, что сфера применения </a:t>
            </a:r>
            <a:r>
              <a:rPr lang="ru-RU" dirty="0" smtClean="0"/>
              <a:t>шифровальных </a:t>
            </a:r>
            <a:r>
              <a:rPr lang="ru-RU" dirty="0" smtClean="0"/>
              <a:t>(криптографических) средств регламентируется рядом документов, принятых за </a:t>
            </a:r>
            <a:r>
              <a:rPr lang="ru-RU" dirty="0" smtClean="0"/>
              <a:t>последние </a:t>
            </a:r>
            <a:r>
              <a:rPr lang="ru-RU" dirty="0" smtClean="0"/>
              <a:t>двадцать лет, когда криптография вышла из тени, стала достоянием широкой общественности, и стала активно применяться для защиты не только государственной, но и коммерческой тайны, конфиденциальных сведений и другой чувствительной информации. И в этой связи уместно вспомнить следующие</a:t>
            </a:r>
            <a:r>
              <a:rPr lang="ru-RU" baseline="0" dirty="0" smtClean="0"/>
              <a:t> документы: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42F6C-8B56-4EEE-B701-7305E90E713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217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Сильный документ, одно название и преамбула чего стоят. Не все его положения сейчас работают, но в целом документ никто не отменял и им необходимо руководствоваться в повседневной жизни, а некоторые пункты напрямую имеют отношение и прежде всего к государственным информационным системам.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42F6C-8B56-4EEE-B701-7305E90E713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03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Указанные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документы действуют достаточно давно. Никаких сложностей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в их реализации нет.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Вот такой комплекс документов и определяет на сегодня систему требований,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перечень организационных и технический мер, которые необходимо применять при использовании СКЗИ. Перечень достаточный для начала и главное завершения работ. ФСБ осталось подготовить, вернее освежить только один документ, который будет регламентировать вопросы проведения проверок и контроля. И тогда круг замкнется. Будем ждать.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B42F6C-8B56-4EEE-B701-7305E90E713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84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Друзья,</a:t>
            </a:r>
            <a:r>
              <a:rPr lang="ru-RU" baseline="0" dirty="0" smtClean="0"/>
              <a:t> в следующем году мы будем отмечать десятилетие принятия закона. </a:t>
            </a: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Много споров работает закон или нет, все ли делается для того чтобы реализовать требования закона. </a:t>
            </a:r>
            <a:b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этой связи хотелось бы вспомнить динамику развития вопроса и соответственно динамику выхода документов, регламентирующих вопросы безопасности персональных данных.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2D003F-7BB2-4456-AE16-5D5B0A4AFB69}" type="slidenum">
              <a:rPr lang="ru-RU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738BBB-C79F-463F-A354-00E40762FA90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4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году было проведено более 2000 проверок (из них 75% плановые и 25 % внеплановые, в частности по обращениям граждан).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Напомню, что в РЕЕСТРЕ операторов зарегистрировано порядка 330 тысяч операторов. Реально их больше в разы.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Так, что вероятность попасть под проверку не превышает, если ориентироваться по  по официальным цифрам зарегистрированных операторов 0,8 %, а с учетом реального количества операторов менее 0,5%. Согласитесь немного.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/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738BBB-C79F-463F-A354-00E40762FA90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5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000" dirty="0" smtClean="0">
                <a:solidFill>
                  <a:srgbClr val="000000"/>
                </a:solidFill>
                <a:latin typeface="Arial" charset="0"/>
              </a:rPr>
              <a:t>В соответствии с законом статья об ответственности за нарушения требований выглядит следующим</a:t>
            </a:r>
            <a:r>
              <a:rPr lang="ru-RU" sz="1000" baseline="0" dirty="0" smtClean="0">
                <a:solidFill>
                  <a:srgbClr val="000000"/>
                </a:solidFill>
                <a:latin typeface="Arial" charset="0"/>
              </a:rPr>
              <a:t> образом. </a:t>
            </a:r>
            <a:endParaRPr lang="ru-RU" sz="1000" baseline="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ru-RU" sz="1000" baseline="0" dirty="0" smtClean="0">
                <a:solidFill>
                  <a:srgbClr val="000000"/>
                </a:solidFill>
                <a:latin typeface="Arial" charset="0"/>
              </a:rPr>
              <a:t>В 2014г. </a:t>
            </a:r>
            <a:r>
              <a:rPr lang="ru-RU" sz="1000" baseline="0" dirty="0" err="1" smtClean="0">
                <a:solidFill>
                  <a:srgbClr val="000000"/>
                </a:solidFill>
                <a:latin typeface="Arial" charset="0"/>
              </a:rPr>
              <a:t>Роскомнадзором</a:t>
            </a:r>
            <a:r>
              <a:rPr lang="ru-RU" sz="1000" baseline="0" dirty="0" smtClean="0">
                <a:solidFill>
                  <a:srgbClr val="000000"/>
                </a:solidFill>
                <a:latin typeface="Arial" charset="0"/>
              </a:rPr>
              <a:t> выдано 684 предписания об устранении нарушений. В суды направлено более 7 тысяч протоколов. Сумма назначенных штрафов почти 10 миллионов рублей (9,9) Таким образом средняя сумма штрафов не </a:t>
            </a:r>
            <a:r>
              <a:rPr lang="ru-RU" sz="1000" baseline="0" dirty="0" err="1" smtClean="0">
                <a:solidFill>
                  <a:srgbClr val="000000"/>
                </a:solidFill>
                <a:latin typeface="Arial" charset="0"/>
              </a:rPr>
              <a:t>превышет</a:t>
            </a:r>
            <a:r>
              <a:rPr lang="ru-RU" sz="1000" baseline="0" dirty="0" smtClean="0">
                <a:solidFill>
                  <a:srgbClr val="000000"/>
                </a:solidFill>
                <a:latin typeface="Arial" charset="0"/>
              </a:rPr>
              <a:t> 1.400 рублей. Согласитесь совсем не много. </a:t>
            </a:r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738BBB-C79F-463F-A354-00E40762FA90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6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Ну и последний тезис: требования понятны и выполнимы.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Как </a:t>
            </a:r>
            <a:r>
              <a:rPr lang="ru-RU" dirty="0" smtClean="0"/>
              <a:t>же сегодня выглядит структура нормативной </a:t>
            </a:r>
            <a:r>
              <a:rPr lang="ru-RU" dirty="0" smtClean="0"/>
              <a:t>базы, </a:t>
            </a:r>
            <a:r>
              <a:rPr lang="ru-RU" dirty="0" smtClean="0"/>
              <a:t>регламентирующей вопросы обработки персональных </a:t>
            </a:r>
            <a:r>
              <a:rPr lang="ru-RU" dirty="0" smtClean="0"/>
              <a:t>данных?</a:t>
            </a: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E8C695A-0BE9-47CD-A43C-6F97F409794B}" type="slidenum">
              <a:rPr lang="ru-RU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5FDCB8-B158-46F0-A43C-33337642CFE4}" type="slidenum">
              <a:rPr lang="ru-RU" sz="1200">
                <a:solidFill>
                  <a:srgbClr val="000000"/>
                </a:solidFill>
              </a:rPr>
              <a:pPr algn="r"/>
              <a:t>8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1813"/>
            <a:ext cx="5486400" cy="41163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000" dirty="0" smtClean="0"/>
              <a:t>Прежде всего Федеральный</a:t>
            </a:r>
            <a:r>
              <a:rPr lang="ru-RU" sz="1000" baseline="0" dirty="0" smtClean="0"/>
              <a:t> закон, если более конкретно то статья 19, которая определила функции и задачи государственных регуляторов, отвечающих за обеспечение безопасности персон6альных данных.</a:t>
            </a:r>
            <a:r>
              <a:rPr lang="ru-RU" sz="1000" dirty="0" smtClean="0"/>
              <a:t>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Известно, что криптографические средства относятся к одним из самых мощных защитных механизмов. Среди достоинств средств криптографической защиты, прежде всего, следует отметить их универсальность. По сути, основные характеристики безопасности (в том числе конфиденциальность, целостность и т.д.) могут быть обеспечены средствами криптографическая защиты для любого  вида информации (текстовой, аудио и видеоинформации, телеметрической информации и т.д.).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Средств защиты информации, реализующих функции шифрования, электронной цифровой подписи, формирования ключевой информации и сертифицированных ФСБ России, в настоящее время несколько десятков. Полная информация об этих средствах с указанием изготовителей и сроков действия сертификатов соответствия опубликована на официальном сайте ФСБ России (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www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fsb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ru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fsb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supplement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contact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lsz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/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perechen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eaLnBrk="1" hangingPunct="1"/>
            <a:endParaRPr lang="ru-RU" sz="10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вопросы применения криптографической защиты вышли из некоторого «полумрака» и стали достоянием широкой общественности. Появляются документы, которые позволяют работать операторам самостоятельно, без привлечения лицензиатов. Примером таких документов являются документы по защите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персональных данных.</a:t>
            </a:r>
          </a:p>
          <a:p>
            <a:pPr eaLnBrk="1" hangingPunct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В плане выбора средств СКЗИ, представленный документ во многом перекликается с ранее действующими «Методическими рекомендациями по обеспечению с помощью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криптосредств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безопасности персональных данных…..» от 21.02.2008;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 вот второй документ «Типовые требования по организации и обеспечению функционирования шифровальных (криптографических) средств исчез, его заменили ссылки на эксплуатационные документы на СКЗИ и действующие нормативные правовые акты.</a:t>
            </a:r>
          </a:p>
          <a:p>
            <a:pPr eaLnBrk="1" hangingPunct="1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eaLnBrk="1" hangingPunct="1"/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ru-RU" sz="1000" dirty="0" smtClean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2304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F156C6-C092-4F09-83C1-EF9B684D42F9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9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000" dirty="0" smtClean="0">
                <a:solidFill>
                  <a:srgbClr val="000000"/>
                </a:solidFill>
                <a:latin typeface="Arial" charset="0"/>
              </a:rPr>
              <a:t>   Одним из условий работы закона, про который мы говорили выше были</a:t>
            </a:r>
            <a:r>
              <a:rPr lang="ru-RU" sz="1000" baseline="0" dirty="0" smtClean="0">
                <a:solidFill>
                  <a:srgbClr val="000000"/>
                </a:solidFill>
                <a:latin typeface="Arial" charset="0"/>
              </a:rPr>
              <a:t> понятные требования, которые необходимо реализовать оператору при организации обработки Персональных данных. И в этой связи уместно поговорить о последнем документе, документе </a:t>
            </a:r>
            <a:r>
              <a:rPr lang="ru-RU" sz="1000" dirty="0" smtClean="0">
                <a:solidFill>
                  <a:srgbClr val="000000"/>
                </a:solidFill>
                <a:latin typeface="Arial" charset="0"/>
              </a:rPr>
              <a:t> этого года, замыкающем цепочку документов определяющих порядок выбора и условия использования СКЗИ.</a:t>
            </a:r>
          </a:p>
          <a:p>
            <a:r>
              <a:rPr lang="ru-RU" sz="1000" dirty="0" smtClean="0">
                <a:solidFill>
                  <a:srgbClr val="000000"/>
                </a:solidFill>
                <a:latin typeface="Arial" charset="0"/>
              </a:rPr>
              <a:t>   Д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остаточно неожиданный для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профессионального сообщества документ, который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помимо  рекомендаций по разработке нормативно-правовых актов в области защиты ПДн в сфере деятельности ФСБ России, содержит ответы и на многие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вопросы, которые витали в воздухе практически с момента принятия закона.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Кстати этим же документом рекомендуется пользоваться операторам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ИСПДн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при разработке частных моделей угроз.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</a:t>
            </a:r>
            <a:endParaRPr lang="ru-RU" sz="1000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08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738BBB-C79F-463F-A354-00E40762FA90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/>
              <a:t>10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61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49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491880" y="5949280"/>
            <a:ext cx="2232248" cy="772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0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50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787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491880" y="5949280"/>
            <a:ext cx="2232248" cy="772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5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394A-B356-4BDF-9EB3-ACF2C2AFC6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6007B-2125-4DC0-940C-39693EBC7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85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B86-A95C-45F1-AF6D-6EEFBDEDE9A5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9102-7F35-4E88-B2F6-64267EDBFD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59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B04B86-A95C-45F1-AF6D-6EEFBDEDE9A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23.09.2015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C89102-7F35-4E88-B2F6-64267EDBFD7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496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B04B86-A95C-45F1-AF6D-6EEFBDEDE9A5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23.09.2015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DC89102-7F35-4E88-B2F6-64267EDBFD79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653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akimov@elvis.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3557" y="5229200"/>
            <a:ext cx="88804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 dirty="0" smtClean="0">
                <a:solidFill>
                  <a:srgbClr val="254061"/>
                </a:solidFill>
                <a:latin typeface="Calibri" pitchFamily="34" charset="0"/>
              </a:rPr>
              <a:t>Советник Генерального </a:t>
            </a:r>
            <a:r>
              <a:rPr lang="ru-RU" sz="1600" b="1" dirty="0">
                <a:solidFill>
                  <a:srgbClr val="254061"/>
                </a:solidFill>
                <a:latin typeface="Calibri" pitchFamily="34" charset="0"/>
              </a:rPr>
              <a:t>директора </a:t>
            </a:r>
          </a:p>
          <a:p>
            <a:pPr algn="r"/>
            <a:r>
              <a:rPr lang="ru-RU" sz="1600" b="1" dirty="0" smtClean="0">
                <a:solidFill>
                  <a:srgbClr val="254061"/>
                </a:solidFill>
                <a:latin typeface="Calibri" pitchFamily="34" charset="0"/>
              </a:rPr>
              <a:t>АО </a:t>
            </a:r>
            <a:r>
              <a:rPr lang="ru-RU" sz="1600" b="1" dirty="0">
                <a:solidFill>
                  <a:srgbClr val="254061"/>
                </a:solidFill>
                <a:latin typeface="Calibri" pitchFamily="34" charset="0"/>
              </a:rPr>
              <a:t>«</a:t>
            </a:r>
            <a:r>
              <a:rPr lang="ru-RU" sz="1600" b="1" dirty="0" smtClean="0">
                <a:solidFill>
                  <a:srgbClr val="254061"/>
                </a:solidFill>
                <a:latin typeface="Calibri" pitchFamily="34" charset="0"/>
              </a:rPr>
              <a:t>ЭЛВИС-ПЛЮС»</a:t>
            </a:r>
            <a:endParaRPr lang="ru-RU" sz="1600" b="1" dirty="0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r>
              <a:rPr lang="ru-RU" sz="2400" b="1" dirty="0">
                <a:solidFill>
                  <a:srgbClr val="254061"/>
                </a:solidFill>
                <a:latin typeface="Calibri" pitchFamily="34" charset="0"/>
              </a:rPr>
              <a:t>С. Л</a:t>
            </a:r>
            <a:r>
              <a:rPr lang="ru-RU" sz="2400" b="1" dirty="0" smtClean="0">
                <a:solidFill>
                  <a:srgbClr val="254061"/>
                </a:solidFill>
                <a:latin typeface="Calibri" pitchFamily="34" charset="0"/>
              </a:rPr>
              <a:t>. АКИМОВ</a:t>
            </a:r>
            <a:endParaRPr lang="ru-RU" sz="2400" b="1" dirty="0">
              <a:solidFill>
                <a:srgbClr val="254061"/>
              </a:solidFill>
              <a:latin typeface="Calibri" pitchFamily="34" charset="0"/>
            </a:endParaRPr>
          </a:p>
          <a:p>
            <a:pPr algn="r"/>
            <a:endParaRPr lang="ru-RU" sz="1400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0682" y="3404899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Нормативные правовые </a:t>
            </a:r>
            <a:r>
              <a:rPr lang="ru-RU" sz="2400" b="1" dirty="0">
                <a:solidFill>
                  <a:schemeClr val="accent2"/>
                </a:solidFill>
              </a:rPr>
              <a:t>акты, подготовленные во </a:t>
            </a:r>
            <a:r>
              <a:rPr lang="ru-RU" sz="2400" b="1" dirty="0" smtClean="0">
                <a:solidFill>
                  <a:schemeClr val="accent2"/>
                </a:solidFill>
              </a:rPr>
              <a:t>исполнение требований </a:t>
            </a:r>
            <a:r>
              <a:rPr lang="ru-RU" sz="2400" b="1" dirty="0">
                <a:solidFill>
                  <a:schemeClr val="accent2"/>
                </a:solidFill>
              </a:rPr>
              <a:t>Федерального закона «О персональных данных», как основа для построения комплексной и оптимальной системы </a:t>
            </a:r>
            <a:r>
              <a:rPr lang="ru-RU" sz="2400" b="1" dirty="0" smtClean="0">
                <a:solidFill>
                  <a:schemeClr val="accent2"/>
                </a:solidFill>
              </a:rPr>
              <a:t>защиты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8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184275" y="1012974"/>
            <a:ext cx="79152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defRPr/>
            </a:pPr>
            <a:endParaRPr lang="ru-RU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9572" y="1428898"/>
            <a:ext cx="7704856" cy="374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endParaRPr lang="ru-RU" sz="2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</a:t>
            </a:r>
            <a:endParaRPr lang="ru-RU" sz="2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endParaRPr lang="ru-RU" sz="2800" dirty="0" smtClean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«Методических рекомендациях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разработке нормативных правовых актов, определяющих угрозы безопасности персональных данных, актуальные при обработке персональных данных в информационных системах персональных данных, эксплуатируемых при осуществлении соответствующих видов деятельности».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endParaRPr lang="ru-RU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 руководством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Центра ФСБ России 31 марта 2015 года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020787"/>
            <a:ext cx="7915275" cy="5347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39863" y="2751892"/>
            <a:ext cx="77041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1852" y="1324414"/>
            <a:ext cx="82202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pPr algn="just"/>
            <a:r>
              <a:rPr lang="ru-RU" dirty="0"/>
              <a:t>5. Федеральные органы исполнительной власти, осуществляющие функции по выработке государственной политики и нормативно-правовому регулированию в установленной сфере деятельности, органы государственной власти субъектов Российской Федерации</a:t>
            </a:r>
            <a:r>
              <a:rPr lang="ru-RU" dirty="0" smtClean="0"/>
              <a:t>,….. 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принимают нормативные правовые акты, в которых определяют угрозы безопасности </a:t>
            </a:r>
            <a:r>
              <a:rPr lang="ru-RU" dirty="0" smtClean="0"/>
              <a:t>ПД, </a:t>
            </a:r>
            <a:r>
              <a:rPr lang="ru-RU" dirty="0"/>
              <a:t>актуальные при обработке </a:t>
            </a:r>
            <a:r>
              <a:rPr lang="ru-RU" dirty="0" err="1" smtClean="0"/>
              <a:t>ИСПДн</a:t>
            </a:r>
            <a:r>
              <a:rPr lang="ru-RU" dirty="0" smtClean="0"/>
              <a:t>, </a:t>
            </a:r>
            <a:r>
              <a:rPr lang="ru-RU" dirty="0"/>
              <a:t>эксплуатируемых при осуществлении соответствующих видов деятельности, с учетом содержания персональных данных, характера и способов их обработки.</a:t>
            </a:r>
          </a:p>
          <a:p>
            <a:pPr algn="just" fontAlgn="ctr"/>
            <a:r>
              <a:rPr lang="ru-RU" dirty="0"/>
              <a:t> 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6</a:t>
            </a:r>
            <a:r>
              <a:rPr lang="ru-RU" dirty="0"/>
              <a:t>. </a:t>
            </a:r>
            <a:r>
              <a:rPr lang="ru-RU" dirty="0" smtClean="0"/>
              <a:t>…ассоциации</a:t>
            </a:r>
            <a:r>
              <a:rPr lang="ru-RU" dirty="0"/>
              <a:t>, союзы и иные объединения операторов своими решениями вправе определить дополнительные угрозы безопасности персональных данных, актуальные при обработке персональных данных </a:t>
            </a:r>
          </a:p>
          <a:p>
            <a:pPr algn="just"/>
            <a:r>
              <a:rPr lang="ru-RU" dirty="0"/>
              <a:t> </a:t>
            </a:r>
          </a:p>
          <a:p>
            <a:pPr marL="285750" indent="-285750" algn="just">
              <a:buFontTx/>
              <a:buChar char="-"/>
            </a:pPr>
            <a:endParaRPr lang="ru-RU" b="1" dirty="0" smtClean="0"/>
          </a:p>
          <a:p>
            <a:pPr marL="285750" indent="-285750" algn="just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86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020787"/>
            <a:ext cx="7915275" cy="5347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39863" y="2751892"/>
            <a:ext cx="77041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432512"/>
            <a:ext cx="74890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ОСНОВНЫЕ РАЗДЕЛЫ </a:t>
            </a:r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Рекомендации по описанию Информационных систем персональных данных при осуществлении соответствующих видов деятельности.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Определение актуальности использования СКЗИ для обеспечения безопасности персональных данных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Определение актуальных угроз (Рекомендации по определению актуальности угроз в зависимости от типа информационной системы, анализ компенсирующих мер, позволяющих снизить класс защищенности СКЗИ, описание объектов защиты и </a:t>
            </a:r>
            <a:r>
              <a:rPr lang="ru-RU" dirty="0" err="1" smtClean="0"/>
              <a:t>т.д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 главное, примеры обоснований и выбора актуальных угроз, с заполнением соответствующих таблиц…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020787"/>
            <a:ext cx="7915275" cy="5347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39863" y="2751892"/>
            <a:ext cx="77041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32512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Обязательность </a:t>
            </a:r>
            <a:r>
              <a:rPr lang="ru-RU" dirty="0"/>
              <a:t>применения шифровальных (криптографических) средств?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Можно ли заменить СКЗИ другими альтернативными методами защиты и что это за методы?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А можно ли использовать не сертифицированные ФСБ России средства криптографической защиты;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 Возможно ли </a:t>
            </a:r>
            <a:r>
              <a:rPr lang="ru-RU" dirty="0"/>
              <a:t>применения </a:t>
            </a:r>
            <a:r>
              <a:rPr lang="ru-RU" dirty="0" smtClean="0"/>
              <a:t>иностранных криптографических средств?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Какими документами необходимо руководствоваться операторам при подготовке частных моделей угроз?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Как обеспечить выполнение требований действующих и принятых в рамках ФЗ о ПД документов по криптографии?</a:t>
            </a:r>
            <a:r>
              <a:rPr lang="ru-RU" dirty="0"/>
              <a:t> </a:t>
            </a:r>
            <a:endParaRPr lang="ru-RU" dirty="0" smtClean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Что </a:t>
            </a:r>
            <a:r>
              <a:rPr lang="ru-RU" dirty="0"/>
              <a:t>делать в случае компрометации </a:t>
            </a:r>
            <a:r>
              <a:rPr lang="ru-RU" dirty="0" err="1"/>
              <a:t>криптоключей</a:t>
            </a:r>
            <a:r>
              <a:rPr lang="ru-RU" dirty="0"/>
              <a:t> или нарушении правил эксплуатации, распространения </a:t>
            </a:r>
            <a:r>
              <a:rPr lang="ru-RU" dirty="0" smtClean="0"/>
              <a:t>СКЗИ?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Как </a:t>
            </a:r>
            <a:r>
              <a:rPr lang="ru-RU" dirty="0"/>
              <a:t>и кто организует контроль установленных </a:t>
            </a:r>
            <a:r>
              <a:rPr lang="ru-RU" dirty="0" smtClean="0"/>
              <a:t>требований?</a:t>
            </a:r>
          </a:p>
        </p:txBody>
      </p:sp>
    </p:spTree>
    <p:extLst>
      <p:ext uri="{BB962C8B-B14F-4D97-AF65-F5344CB8AC3E}">
        <p14:creationId xmlns:p14="http://schemas.microsoft.com/office/powerpoint/2010/main" val="279169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020787"/>
            <a:ext cx="7915275" cy="5347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39863" y="2751892"/>
            <a:ext cx="77041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9605" y="1340768"/>
            <a:ext cx="86764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Когда </a:t>
            </a:r>
            <a:r>
              <a:rPr lang="ru-RU" dirty="0">
                <a:solidFill>
                  <a:srgbClr val="C00000"/>
                </a:solidFill>
              </a:rPr>
              <a:t>же необходимо использовать СКЗИ?</a:t>
            </a:r>
          </a:p>
          <a:p>
            <a:pPr lvl="0" algn="just"/>
            <a:r>
              <a:rPr lang="ru-RU" dirty="0" smtClean="0"/>
              <a:t>-</a:t>
            </a:r>
            <a:r>
              <a:rPr lang="ru-RU" dirty="0"/>
              <a:t>если персональные данные подлежат криптографической защите в соответствии с законодательством Российской Федерации;</a:t>
            </a:r>
          </a:p>
          <a:p>
            <a:pPr lvl="0" algn="just"/>
            <a:r>
              <a:rPr lang="ru-RU" dirty="0"/>
              <a:t>-если в информационной системе существуют угрозы, которые могут быть нейтрализованы только с помощью СКЗИ.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00000"/>
                </a:solidFill>
              </a:rPr>
              <a:t>Когда </a:t>
            </a:r>
            <a:r>
              <a:rPr lang="ru-RU" dirty="0">
                <a:solidFill>
                  <a:srgbClr val="C00000"/>
                </a:solidFill>
              </a:rPr>
              <a:t>угрозы могут быть нейтрализованы только с помощью СКЗИ"?</a:t>
            </a:r>
          </a:p>
          <a:p>
            <a:pPr lvl="0" algn="just"/>
            <a:r>
              <a:rPr lang="ru-RU" dirty="0" smtClean="0"/>
              <a:t>- </a:t>
            </a:r>
            <a:r>
              <a:rPr lang="ru-RU" dirty="0"/>
              <a:t>передача персональных данных по каналам связи, не защищенным от перехвата нарушителем передаваемой по ним информации (например, при передаче персональных данных по информационно-телекоммуникационным сетям общего пользования);</a:t>
            </a:r>
          </a:p>
          <a:p>
            <a:pPr marL="285750" lvl="0" indent="-285750" algn="just">
              <a:buFontTx/>
              <a:buChar char="-"/>
            </a:pPr>
            <a:r>
              <a:rPr lang="ru-RU" dirty="0" smtClean="0"/>
              <a:t>хранение </a:t>
            </a:r>
            <a:r>
              <a:rPr lang="ru-RU" dirty="0"/>
              <a:t>персональных данных на носителях информации, несанкционированный доступ к которым со стороны нарушителя не может быть исключен с помощью </a:t>
            </a:r>
            <a:r>
              <a:rPr lang="ru-RU" dirty="0" err="1"/>
              <a:t>некриптографических</a:t>
            </a:r>
            <a:r>
              <a:rPr lang="ru-RU" dirty="0"/>
              <a:t> методов и </a:t>
            </a:r>
            <a:r>
              <a:rPr lang="ru-RU" dirty="0" smtClean="0"/>
              <a:t>способов;</a:t>
            </a:r>
          </a:p>
          <a:p>
            <a:pPr algn="just"/>
            <a:r>
              <a:rPr lang="ru-RU" dirty="0" smtClean="0">
                <a:solidFill>
                  <a:srgbClr val="C00000"/>
                </a:solidFill>
              </a:rPr>
              <a:t>Для </a:t>
            </a:r>
            <a:r>
              <a:rPr lang="ru-RU" dirty="0">
                <a:solidFill>
                  <a:srgbClr val="C00000"/>
                </a:solidFill>
              </a:rPr>
              <a:t>обеспечения безопасности </a:t>
            </a:r>
            <a:r>
              <a:rPr lang="ru-RU" dirty="0" smtClean="0">
                <a:solidFill>
                  <a:srgbClr val="C00000"/>
                </a:solidFill>
              </a:rPr>
              <a:t>ПД </a:t>
            </a:r>
            <a:r>
              <a:rPr lang="ru-RU" dirty="0">
                <a:solidFill>
                  <a:srgbClr val="C00000"/>
                </a:solidFill>
              </a:rPr>
              <a:t>должны использоваться СКЗИ, </a:t>
            </a:r>
            <a:r>
              <a:rPr lang="ru-RU" dirty="0"/>
              <a:t>прошедшие в установленном порядке процедуру оценки </a:t>
            </a:r>
            <a:r>
              <a:rPr lang="ru-RU" dirty="0" smtClean="0"/>
              <a:t>соответствия (</a:t>
            </a:r>
            <a:r>
              <a:rPr lang="ru-RU" dirty="0" smtClean="0">
                <a:solidFill>
                  <a:srgbClr val="C00000"/>
                </a:solidFill>
              </a:rPr>
              <a:t>на сегодня только сертификация).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64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020787"/>
            <a:ext cx="7915275" cy="534776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439863" y="2751892"/>
            <a:ext cx="7704137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484784"/>
            <a:ext cx="748900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C00000"/>
                </a:solidFill>
              </a:rPr>
              <a:t>Для ФОИВ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органов государственной власти, ЦБ РФ… (требует согласования с ФСБ России):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при подготовке перечня актуальных угроз для операторов (организаций), находящихся в сфере регулирования федерального органа исполнительной власти,  на который возложены функции по </a:t>
            </a:r>
            <a:r>
              <a:rPr lang="ru-RU" dirty="0">
                <a:solidFill>
                  <a:schemeClr val="tx2"/>
                </a:solidFill>
              </a:rPr>
              <a:t>выработке государственной политики и нормативно-правовому регулированию в установленной сфере </a:t>
            </a:r>
            <a:r>
              <a:rPr lang="ru-RU" dirty="0" smtClean="0">
                <a:solidFill>
                  <a:schemeClr val="tx2"/>
                </a:solidFill>
              </a:rPr>
              <a:t>деятельности;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при защите </a:t>
            </a:r>
            <a:r>
              <a:rPr lang="ru-RU" dirty="0">
                <a:solidFill>
                  <a:schemeClr val="tx2"/>
                </a:solidFill>
              </a:rPr>
              <a:t>ведомственных информационных систем персональных </a:t>
            </a:r>
            <a:r>
              <a:rPr lang="ru-RU" dirty="0" smtClean="0">
                <a:solidFill>
                  <a:schemeClr val="tx2"/>
                </a:solidFill>
              </a:rPr>
              <a:t>данных (центральный, региональных, территориальных и т.д.).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chemeClr val="tx2"/>
              </a:solidFill>
            </a:endParaRP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Для операторов персональных данных… </a:t>
            </a:r>
            <a:r>
              <a:rPr lang="ru-RU" dirty="0" smtClean="0">
                <a:solidFill>
                  <a:srgbClr val="C00000"/>
                </a:solidFill>
              </a:rPr>
              <a:t>(не требует </a:t>
            </a:r>
            <a:r>
              <a:rPr lang="ru-RU" dirty="0">
                <a:solidFill>
                  <a:srgbClr val="C00000"/>
                </a:solidFill>
              </a:rPr>
              <a:t>согласования с ФСБ России)</a:t>
            </a:r>
            <a:r>
              <a:rPr lang="ru-RU" dirty="0" smtClean="0">
                <a:solidFill>
                  <a:schemeClr val="tx2"/>
                </a:solidFill>
              </a:rPr>
              <a:t> :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- При подготовке частных моделей угроз.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1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908720"/>
            <a:ext cx="7991475" cy="7207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683568" y="2060848"/>
            <a:ext cx="806489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ФСБ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РФ от 9 февраля 2005 г. N 66 "Об утверждении Положения о разработке, производстве, реализации и эксплуатации шифровальных (криптографических) средств защиты информации (Положение ПКЗ-2005)" (с изменениями от 12 апреля 2010 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ФАПСИ от 13 июня 2001 г. N 152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Инструкции об организации и обеспечении безопасности хранения, обработки и передачи по каналам связи с использованием средств криптографической защиты информации с ограниченным доступом, не содержащей сведений, составляющих государственную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тайну».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59340"/>
            <a:ext cx="864096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УКАЗ </a:t>
            </a:r>
            <a:r>
              <a:rPr lang="ru-RU" dirty="0">
                <a:solidFill>
                  <a:schemeClr val="accent2"/>
                </a:solidFill>
              </a:rPr>
              <a:t>ПРЕЗИДЕНТА РОССИЙСКОЙ ФЕДЕРАЦИИ от 3 апреля 1995 </a:t>
            </a:r>
            <a:r>
              <a:rPr lang="ru-RU" dirty="0" smtClean="0">
                <a:solidFill>
                  <a:schemeClr val="accent2"/>
                </a:solidFill>
              </a:rPr>
              <a:t>года N </a:t>
            </a:r>
            <a:r>
              <a:rPr lang="ru-RU" dirty="0">
                <a:solidFill>
                  <a:schemeClr val="accent2"/>
                </a:solidFill>
              </a:rPr>
              <a:t>334</a:t>
            </a:r>
          </a:p>
          <a:p>
            <a:pPr algn="just"/>
            <a:endParaRPr lang="en-US" dirty="0">
              <a:solidFill>
                <a:schemeClr val="accent2"/>
              </a:solidFill>
            </a:endParaRP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«О </a:t>
            </a:r>
            <a:r>
              <a:rPr lang="ru-RU" dirty="0">
                <a:solidFill>
                  <a:schemeClr val="accent2"/>
                </a:solidFill>
              </a:rPr>
              <a:t>МЕРАХ ПО СОБЛЮДЕНИЮ ЗАКОННОСТИ В ОБЛАСТИ </a:t>
            </a:r>
            <a:r>
              <a:rPr lang="ru-RU" sz="1600" dirty="0">
                <a:solidFill>
                  <a:schemeClr val="tx2"/>
                </a:solidFill>
              </a:rPr>
              <a:t>РАЗРАБОТКИ, ПРОИЗВОДСТВА, РЕАЛИЗАЦИИ И ЭКСПЛУАТАЦИИ ШИФРОВАЛЬНЫХ СРЕДСТВ, А ТАКЖЕ ПРЕДОСТАВЛЕНИЯ УСЛУГ В ОБЛАСТИ ШИФРОВАНИЯ ИНФОРМАЦИИ</a:t>
            </a:r>
            <a:r>
              <a:rPr lang="ru-RU" sz="1600" dirty="0" smtClean="0">
                <a:solidFill>
                  <a:schemeClr val="tx2"/>
                </a:solidFill>
              </a:rPr>
              <a:t>»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п.2</a:t>
            </a:r>
            <a:r>
              <a:rPr lang="ru-RU" dirty="0">
                <a:solidFill>
                  <a:srgbClr val="FF0000"/>
                </a:solidFill>
              </a:rPr>
              <a:t>. Запретить </a:t>
            </a:r>
            <a:r>
              <a:rPr lang="ru-RU" dirty="0"/>
              <a:t>использование государственными организациями и предприятиями шифровальных средств</a:t>
            </a:r>
            <a:r>
              <a:rPr lang="ru-RU" dirty="0" smtClean="0"/>
              <a:t>, не </a:t>
            </a:r>
            <a:r>
              <a:rPr lang="ru-RU" dirty="0"/>
              <a:t>имеющих сертификата </a:t>
            </a:r>
            <a:r>
              <a:rPr lang="ru-RU" dirty="0" smtClean="0"/>
              <a:t>ФАПСИ…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п.5. </a:t>
            </a:r>
            <a:r>
              <a:rPr lang="ru-RU" dirty="0" smtClean="0">
                <a:solidFill>
                  <a:srgbClr val="FF0000"/>
                </a:solidFill>
              </a:rPr>
              <a:t>Принять </a:t>
            </a:r>
            <a:r>
              <a:rPr lang="ru-RU" dirty="0">
                <a:solidFill>
                  <a:srgbClr val="FF0000"/>
                </a:solidFill>
              </a:rPr>
              <a:t>меры </a:t>
            </a:r>
            <a:r>
              <a:rPr lang="ru-RU" dirty="0"/>
              <a:t>к недопущению ввоза на территорию Российской Федерации шифровальных средств иностранного производства без лицензии </a:t>
            </a:r>
            <a:r>
              <a:rPr lang="ru-RU" dirty="0" smtClean="0"/>
              <a:t>МВЭС, </a:t>
            </a:r>
            <a:r>
              <a:rPr lang="ru-RU" dirty="0"/>
              <a:t>выданной по согласованию с ФАПСИ</a:t>
            </a:r>
            <a:r>
              <a:rPr lang="ru-RU" dirty="0" smtClean="0"/>
              <a:t>.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ПКЗ -2005 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эксплуатации СКЗИ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dirty="0" smtClean="0">
              <a:latin typeface="Aroa"/>
              <a:cs typeface="Arial" panose="020B0604020202020204" pitchFamily="34" charset="0"/>
            </a:endParaRPr>
          </a:p>
          <a:p>
            <a:endParaRPr lang="ru-RU" dirty="0">
              <a:latin typeface="Aroa"/>
              <a:cs typeface="Arial" panose="020B0604020202020204" pitchFamily="34" charset="0"/>
            </a:endParaRPr>
          </a:p>
          <a:p>
            <a:endParaRPr lang="ru-RU" dirty="0" smtClean="0">
              <a:latin typeface="Aroa"/>
              <a:cs typeface="Arial" panose="020B0604020202020204" pitchFamily="34" charset="0"/>
            </a:endParaRPr>
          </a:p>
          <a:p>
            <a:r>
              <a:rPr lang="ru-RU" dirty="0" smtClean="0">
                <a:latin typeface="Aroa"/>
                <a:cs typeface="Arial" panose="020B0604020202020204" pitchFamily="34" charset="0"/>
              </a:rPr>
              <a:t> </a:t>
            </a:r>
            <a:r>
              <a:rPr lang="ru-RU" sz="3800" b="1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СКЗИ эксплуатируются в соответствии с правилами </a:t>
            </a:r>
            <a:r>
              <a:rPr lang="ru-RU" sz="3800" b="1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пользования;</a:t>
            </a:r>
            <a:endParaRPr lang="ru-RU" sz="3800" b="1" dirty="0" smtClean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endParaRPr lang="ru-RU" sz="3800" b="1" dirty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endParaRPr lang="ru-RU" sz="3800" dirty="0" smtClean="0">
              <a:latin typeface="Aroa"/>
              <a:cs typeface="Arial" panose="020B0604020202020204" pitchFamily="34" charset="0"/>
            </a:endParaRPr>
          </a:p>
          <a:p>
            <a:r>
              <a:rPr lang="ru-RU" sz="3800" dirty="0" smtClean="0">
                <a:latin typeface="Aroa"/>
                <a:cs typeface="Arial" panose="020B0604020202020204" pitchFamily="34" charset="0"/>
              </a:rPr>
              <a:t> </a:t>
            </a:r>
            <a:r>
              <a:rPr lang="ru-RU" sz="3800" b="1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СКЗИ и их опытные образцы подлежат </a:t>
            </a:r>
            <a:r>
              <a:rPr lang="ru-RU" sz="3800" b="1" dirty="0" err="1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поэкземплярному</a:t>
            </a:r>
            <a:r>
              <a:rPr lang="ru-RU" sz="3800" b="1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b="1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учету</a:t>
            </a: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Перечень индексов (условных наименований) и регистрационных номеров </a:t>
            </a: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учета СКЗИ </a:t>
            </a: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определяет ФСБ России. </a:t>
            </a:r>
            <a:endParaRPr lang="ru-RU" sz="3800" dirty="0" smtClean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800" dirty="0" smtClean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b="1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Контроль за соблюдением правил пользования СКЗИ и условий их использования, указанных в </a:t>
            </a:r>
            <a:r>
              <a:rPr lang="ru-RU" sz="3800" b="1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правилах осуществляется</a:t>
            </a:r>
            <a:r>
              <a:rPr lang="ru-RU" sz="3800" b="1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:</a:t>
            </a:r>
            <a:endParaRPr lang="ru-RU" sz="3800" dirty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- обладателем, пользователем (потребителем) защищаемой </a:t>
            </a: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информации;</a:t>
            </a:r>
            <a:endParaRPr lang="ru-RU" sz="3800" dirty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- собственником (владельцем) информационных ресурсов (информационных систем), в составе которых применяются СКЗИ;</a:t>
            </a:r>
          </a:p>
          <a:p>
            <a:pPr marL="0" indent="0">
              <a:buNone/>
            </a:pPr>
            <a:endParaRPr lang="ru-RU" sz="3800" dirty="0" smtClean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80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 </a:t>
            </a:r>
            <a:r>
              <a:rPr lang="ru-RU" sz="380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- </a:t>
            </a:r>
            <a:r>
              <a:rPr lang="ru-RU" sz="3800" dirty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ФСБ </a:t>
            </a:r>
            <a:r>
              <a:rPr lang="ru-RU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России</a:t>
            </a:r>
            <a:r>
              <a:rPr lang="en-US" sz="3800" dirty="0" smtClean="0">
                <a:solidFill>
                  <a:schemeClr val="tx2"/>
                </a:solidFill>
                <a:latin typeface="Aroa"/>
                <a:cs typeface="Arial" panose="020B0604020202020204" pitchFamily="34" charset="0"/>
              </a:rPr>
              <a:t>.</a:t>
            </a:r>
            <a:endParaRPr lang="ru-RU" sz="3800" dirty="0">
              <a:solidFill>
                <a:schemeClr val="tx2"/>
              </a:solidFill>
              <a:latin typeface="Aro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5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0" y="105343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>
                <a:ea typeface="Times New Roman" pitchFamily="18" charset="0"/>
                <a:cs typeface="Arial" pitchFamily="34" charset="0"/>
              </a:rPr>
              <a:t> </a:t>
            </a:r>
            <a:endParaRPr lang="ru-RU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4414745" y="2467506"/>
            <a:ext cx="3145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dirty="0" smtClean="0">
                <a:ea typeface="Times New Roman" pitchFamily="18" charset="0"/>
                <a:cs typeface="Arial" pitchFamily="34" charset="0"/>
              </a:rPr>
              <a:t>   </a:t>
            </a:r>
            <a:endParaRPr lang="ru-RU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436385" y="3029481"/>
            <a:ext cx="2712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200" dirty="0" smtClean="0">
                <a:ea typeface="Times New Roman" pitchFamily="18" charset="0"/>
                <a:cs typeface="Arial" pitchFamily="34" charset="0"/>
              </a:rPr>
              <a:t>  </a:t>
            </a:r>
            <a:endParaRPr lang="ru-RU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0" y="357755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0" y="3972456"/>
            <a:ext cx="2712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  </a:t>
            </a:r>
            <a:endParaRPr lang="ru-RU" dirty="0"/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0" y="4601106"/>
            <a:ext cx="3145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0" y="514918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76263" y="2040855"/>
            <a:ext cx="8243887" cy="1008063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8313" y="1104230"/>
            <a:ext cx="7991475" cy="49170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6263" y="1720840"/>
            <a:ext cx="80281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443841"/>
            <a:ext cx="80645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Приказ ФАПСИ № 152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Инструкция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организации и обеспечении безопасности хранения, обработки и передачи по каналам связи с использованием средств криптографической защиты информации с ограниченным доступом, не содержащей сведений, составляющих государственную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тайну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Регламентирует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ряд вопросов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,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частности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0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развертывания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эксплуатации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криптосредств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порядок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обращения с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криптосредствами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криптоключами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к ним;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мероприятия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при компрометации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криптоключей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порядок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размещения, специального оборудования, охраны и организации режима в помещениях, где установлены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криптосредства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или хранятся ключевые документы к ним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8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27126" y="1117600"/>
            <a:ext cx="7915275" cy="36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ВОПРОСЫ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ПРЕЗЕНТАЦИИ</a:t>
            </a:r>
            <a:endParaRPr lang="ru-RU" sz="1200" b="1" dirty="0">
              <a:solidFill>
                <a:srgbClr val="C050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9552" y="1772816"/>
            <a:ext cx="8280920" cy="4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fontAlgn="auto">
              <a:lnSpc>
                <a:spcPct val="90000"/>
              </a:lnSpc>
              <a:spcBef>
                <a:spcPct val="25000"/>
              </a:spcBef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 о реализации ФЗ и системе законодательства по ИБ, нормативные документы по состоянию на 2015г.</a:t>
            </a:r>
          </a:p>
          <a:p>
            <a:pPr marL="457200" indent="-457200" fontAlgn="auto">
              <a:lnSpc>
                <a:spcPct val="90000"/>
              </a:lnSpc>
              <a:spcBef>
                <a:spcPct val="25000"/>
              </a:spcBef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Построение системы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криптографической защиты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ИСПДн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(проблемы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трудности, и пути их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решения).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fontAlgn="auto">
              <a:lnSpc>
                <a:spcPct val="90000"/>
              </a:lnSpc>
              <a:spcBef>
                <a:spcPct val="25000"/>
              </a:spcBef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ФСБ России и особо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«Методических рекомендациях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ФСБ России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fontAlgn="auto">
              <a:lnSpc>
                <a:spcPct val="90000"/>
              </a:lnSpc>
              <a:spcBef>
                <a:spcPct val="25000"/>
              </a:spcBef>
              <a:spcAft>
                <a:spcPts val="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Взаимосвязь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действующих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документов по ПД и СКЗИ,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 необходимость их комплексного использования для построения оптимального варианта криптографической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защиты.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697868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254061"/>
                </a:solidFill>
                <a:latin typeface="Calibri" pitchFamily="34" charset="0"/>
              </a:rPr>
              <a:t>Ваши вопросы?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373216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600" dirty="0" smtClean="0">
                <a:solidFill>
                  <a:srgbClr val="254061"/>
                </a:solidFill>
                <a:cs typeface="Arial" charset="0"/>
                <a:hlinkClick r:id="rId2"/>
              </a:rPr>
              <a:t>sakimov@elvis.ru</a:t>
            </a:r>
            <a:endParaRPr lang="en-US" sz="1600" dirty="0">
              <a:solidFill>
                <a:srgbClr val="254061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09346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АКИМОВ СЕРГЕЙ ЛЕОНИДОВИЧ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4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220072" y="1117600"/>
            <a:ext cx="3822329" cy="526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endParaRPr lang="ru-RU" sz="1200" b="1" dirty="0">
              <a:solidFill>
                <a:srgbClr val="C050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504" y="1052736"/>
            <a:ext cx="382111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612845"/>
            <a:ext cx="54726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endParaRPr lang="ru-RU" altLang="ru-RU" dirty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2006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 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Принятие ФЗ. Все в ожидании выхода Постановления Правительства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2007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 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Выход ПП №781, все в ожидании выхода документов ФСБ, ФСТЭК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2008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Выход документов ФСБ и ФСТЭК</a:t>
            </a:r>
            <a:r>
              <a:rPr lang="en-US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(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а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что бюджете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???)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2009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Разговоры о необходимости внесения изменений в Федеральный закон. (Корректировка сроков приведения в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соответствие)</a:t>
            </a:r>
            <a:endParaRPr lang="ru-RU" altLang="ru-RU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2010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 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Рабочая группа по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корректировке ФЗ. Подготовка второго 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витка. Все опять в ожидании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2011 г</a:t>
            </a:r>
            <a:r>
              <a:rPr lang="ru-RU" altLang="ru-RU" dirty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. </a:t>
            </a:r>
            <a:r>
              <a:rPr lang="ru-RU" altLang="ru-RU" dirty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Принятие новой редакции, и снова полный цикл и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ожидание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2012 г.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Постановление Правительства №1119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2013 г.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Приказ ФСТЭК №21</a:t>
            </a: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2014 г. 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Приказ ФСБ № 378</a:t>
            </a:r>
            <a:endParaRPr lang="ru-RU" altLang="ru-RU" dirty="0" smtClean="0">
              <a:solidFill>
                <a:srgbClr val="FF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ru-RU" altLang="ru-RU" dirty="0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2015–2016 гг.</a:t>
            </a:r>
            <a:r>
              <a:rPr lang="ru-RU" altLang="ru-RU" dirty="0" smtClean="0">
                <a:solidFill>
                  <a:srgbClr val="000000"/>
                </a:solidFill>
                <a:ea typeface="Calibri" pitchFamily="34" charset="0"/>
                <a:cs typeface="Calibri" pitchFamily="34" charset="0"/>
              </a:rPr>
              <a:t> ???</a:t>
            </a:r>
            <a:endParaRPr lang="ru-RU" altLang="ru-RU" dirty="0">
              <a:solidFill>
                <a:srgbClr val="000000"/>
              </a:solidFill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2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43300" y="1299232"/>
            <a:ext cx="7915275" cy="3776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8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 будет работать, если:                                 </a:t>
            </a:r>
            <a:endParaRPr lang="ru-RU" altLang="ru-RU" sz="28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ru-RU" altLang="ru-RU" sz="14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ru-RU" altLang="ru-RU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alt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  <a:r>
              <a:rPr lang="ru-RU" alt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Несоблюдение </a:t>
            </a:r>
            <a:r>
              <a:rPr lang="ru-RU" altLang="ru-RU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требований и норм чревато последствиями и экономически </a:t>
            </a:r>
            <a:r>
              <a:rPr lang="ru-RU" altLang="ru-RU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невыгодно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ru-RU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ПОНЯТНЫ и </a:t>
            </a:r>
            <a:r>
              <a:rPr lang="ru-RU" altLang="ru-RU" sz="3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выполнимы</a:t>
            </a:r>
            <a:endParaRPr lang="ru-RU" altLang="ru-RU" sz="3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8510" y="1428899"/>
            <a:ext cx="770485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rgbClr val="FF0000"/>
              </a:buClr>
              <a:defRPr/>
            </a:pPr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614362" y="1268760"/>
            <a:ext cx="7915275" cy="60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dirty="0" smtClean="0">
                <a:solidFill>
                  <a:schemeClr val="accent2"/>
                </a:solidFill>
              </a:rPr>
              <a:t>СИСТЕМА КОНТРОЛЯ ЭФФЕКТИВНА?</a:t>
            </a:r>
            <a:endParaRPr lang="ru-RU" altLang="ru-RU" sz="1400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91326896"/>
              </p:ext>
            </p:extLst>
          </p:nvPr>
        </p:nvGraphicFramePr>
        <p:xfrm>
          <a:off x="1828800" y="1988840"/>
          <a:ext cx="5486400" cy="378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9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2474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Несоблюдение требований и норм чревато последствиями и экономически </a:t>
            </a:r>
            <a:r>
              <a:rPr lang="ru-RU" altLang="ru-RU" sz="2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невыгодно?</a:t>
            </a:r>
            <a:endParaRPr lang="ru-RU" sz="2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0368" y="2487379"/>
            <a:ext cx="8280920" cy="333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610" tIns="634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Статья 24. Ответственность за нарушение требований настоящего Федерального закона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1.Лица, виновные в нарушении требований несут предусмотренную законодательством Российской Федерации ответственность.</a:t>
            </a:r>
          </a:p>
          <a:p>
            <a:pPr marL="0" marR="0" lvl="0" indent="0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2. Моральный вред, причиненный субъекту персональных данных вследствие нарушения его прав, нарушения правил обработки персональных данных, установленных законом, а также требований к защите персональных данных, установленных в соответствии с настоящим Федеральным законом, подлежит</a:t>
            </a:r>
            <a:r>
              <a:rPr kumimoji="0" lang="en-US" altLang="ru-RU" b="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возмещению в соответствии с законодательством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35360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84275" y="1012974"/>
            <a:ext cx="791527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СТРУКТУРА НОРМАТИВНОЙ БАЗЫ 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algn="r">
              <a:defRPr/>
            </a:pPr>
            <a:r>
              <a:rPr lang="ru-RU" sz="1400" b="1" dirty="0">
                <a:solidFill>
                  <a:srgbClr val="333399"/>
                </a:solidFill>
                <a:latin typeface="Tahoma" pitchFamily="34" charset="0"/>
              </a:rPr>
              <a:t>Вопросы обработки персональных данных</a:t>
            </a:r>
          </a:p>
        </p:txBody>
      </p:sp>
      <p:grpSp>
        <p:nvGrpSpPr>
          <p:cNvPr id="74" name="Группа 73"/>
          <p:cNvGrpSpPr/>
          <p:nvPr/>
        </p:nvGrpSpPr>
        <p:grpSpPr>
          <a:xfrm>
            <a:off x="191293" y="1862678"/>
            <a:ext cx="8540855" cy="4529080"/>
            <a:chOff x="423633" y="1772816"/>
            <a:chExt cx="8540855" cy="4333493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423633" y="1772816"/>
              <a:ext cx="8540855" cy="4333493"/>
              <a:chOff x="423633" y="1772816"/>
              <a:chExt cx="8540855" cy="4333493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423633" y="1772816"/>
                <a:ext cx="8420987" cy="4333493"/>
                <a:chOff x="380601" y="1493108"/>
                <a:chExt cx="8420987" cy="4333493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4873321" y="1505302"/>
                  <a:ext cx="1581373" cy="707886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1905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ФЗ-152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В ред. ФЗ-261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О ПДн</a:t>
                  </a: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7220215" y="1493108"/>
                  <a:ext cx="1581373" cy="707886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1905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ФЗ-???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Изменения 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в КоАП РФ</a:t>
                  </a:r>
                </a:p>
              </p:txBody>
            </p:sp>
            <p:sp>
              <p:nvSpPr>
                <p:cNvPr id="52" name="Скругленный прямоугольник 51"/>
                <p:cNvSpPr/>
                <p:nvPr/>
              </p:nvSpPr>
              <p:spPr>
                <a:xfrm>
                  <a:off x="3880896" y="3077284"/>
                  <a:ext cx="1306101" cy="1040966"/>
                </a:xfrm>
                <a:prstGeom prst="roundRect">
                  <a:avLst/>
                </a:prstGeom>
                <a:solidFill>
                  <a:srgbClr val="FF9900">
                    <a:alpha val="51000"/>
                  </a:srgbClr>
                </a:solidFill>
                <a:ln w="25400" cap="flat" cmpd="sng" algn="ctr">
                  <a:solidFill>
                    <a:srgbClr val="FF99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ПП-1119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Уровни защищенности ИСПДн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1776867" y="1505302"/>
                  <a:ext cx="1581373" cy="707886"/>
                </a:xfrm>
                <a:prstGeom prst="rect">
                  <a:avLst/>
                </a:prstGeom>
                <a:solidFill>
                  <a:srgbClr val="FF0000">
                    <a:alpha val="20000"/>
                  </a:srgbClr>
                </a:solidFill>
                <a:ln w="19050"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ФЗ-149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</a:rPr>
                    <a:t>Об информации, информатизации, ЗИ</a:t>
                  </a:r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4240936" y="4571600"/>
                  <a:ext cx="1574190" cy="1255001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Пр. ФСБ России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№378 от июля 2014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Состав и содержание организационных и технических мер по обеспечению безопасности ПД</a:t>
                  </a:r>
                </a:p>
              </p:txBody>
            </p:sp>
            <p:cxnSp>
              <p:nvCxnSpPr>
                <p:cNvPr id="55" name="Прямая со стрелкой 54"/>
                <p:cNvCxnSpPr>
                  <a:stCxn id="50" idx="3"/>
                  <a:endCxn id="51" idx="1"/>
                </p:cNvCxnSpPr>
                <p:nvPr/>
              </p:nvCxnSpPr>
              <p:spPr>
                <a:xfrm flipV="1">
                  <a:off x="6454694" y="1847051"/>
                  <a:ext cx="765521" cy="1219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stealth" w="lg" len="lg"/>
                </a:ln>
                <a:effectLst/>
              </p:spPr>
            </p:cxnSp>
            <p:sp>
              <p:nvSpPr>
                <p:cNvPr id="56" name="Прямоугольник 55"/>
                <p:cNvSpPr/>
                <p:nvPr/>
              </p:nvSpPr>
              <p:spPr>
                <a:xfrm>
                  <a:off x="5897120" y="4795912"/>
                  <a:ext cx="1489438" cy="801652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Пр. Роскомнадзора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№ 274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Перечень государств</a:t>
                  </a:r>
                </a:p>
              </p:txBody>
            </p:sp>
            <p:sp>
              <p:nvSpPr>
                <p:cNvPr id="57" name="Скругленный прямоугольник 56"/>
                <p:cNvSpPr/>
                <p:nvPr/>
              </p:nvSpPr>
              <p:spPr>
                <a:xfrm>
                  <a:off x="424512" y="3005276"/>
                  <a:ext cx="1306101" cy="974628"/>
                </a:xfrm>
                <a:prstGeom prst="roundRect">
                  <a:avLst/>
                </a:prstGeom>
                <a:solidFill>
                  <a:srgbClr val="FF9900">
                    <a:alpha val="51000"/>
                  </a:srgbClr>
                </a:solidFill>
                <a:ln w="25400" cap="flat" cmpd="sng" algn="ctr">
                  <a:solidFill>
                    <a:srgbClr val="FF99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ПП-687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Обработка ПДн</a:t>
                  </a:r>
                  <a:r>
                    <a:rPr kumimoji="0" lang="ru-RU" sz="1100" b="0" i="0" u="none" strike="noStrike" kern="0" cap="none" spc="0" normalizeH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 без</a:t>
                  </a: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 автоматизации</a:t>
                  </a:r>
                </a:p>
              </p:txBody>
            </p:sp>
            <p:sp>
              <p:nvSpPr>
                <p:cNvPr id="58" name="Скругленный прямоугольник 57"/>
                <p:cNvSpPr/>
                <p:nvPr/>
              </p:nvSpPr>
              <p:spPr>
                <a:xfrm>
                  <a:off x="7432712" y="3005276"/>
                  <a:ext cx="1306101" cy="970406"/>
                </a:xfrm>
                <a:prstGeom prst="roundRect">
                  <a:avLst/>
                </a:prstGeom>
                <a:solidFill>
                  <a:srgbClr val="FF9900">
                    <a:alpha val="51000"/>
                  </a:srgbClr>
                </a:solidFill>
                <a:ln w="25400" cap="flat" cmpd="sng" algn="ctr">
                  <a:solidFill>
                    <a:srgbClr val="FF99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ПП-512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Требования к носителям биометрии </a:t>
                  </a:r>
                </a:p>
              </p:txBody>
            </p:sp>
            <p:grpSp>
              <p:nvGrpSpPr>
                <p:cNvPr id="59" name="Группа 58"/>
                <p:cNvGrpSpPr/>
                <p:nvPr/>
              </p:nvGrpSpPr>
              <p:grpSpPr>
                <a:xfrm>
                  <a:off x="380601" y="4723002"/>
                  <a:ext cx="1675907" cy="965802"/>
                  <a:chOff x="658521" y="5513092"/>
                  <a:chExt cx="1675907" cy="965802"/>
                </a:xfrm>
              </p:grpSpPr>
              <p:sp>
                <p:nvSpPr>
                  <p:cNvPr id="69" name="Прямоугольник 68"/>
                  <p:cNvSpPr/>
                  <p:nvPr/>
                </p:nvSpPr>
                <p:spPr>
                  <a:xfrm>
                    <a:off x="844990" y="5677242"/>
                    <a:ext cx="1489438" cy="801652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rgbClr val="BBE0E3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Пр. ведомств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№ ???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Модели актуальных угроз</a:t>
                    </a:r>
                  </a:p>
                </p:txBody>
              </p:sp>
              <p:sp>
                <p:nvSpPr>
                  <p:cNvPr id="70" name="Прямоугольник 69"/>
                  <p:cNvSpPr/>
                  <p:nvPr/>
                </p:nvSpPr>
                <p:spPr>
                  <a:xfrm>
                    <a:off x="735615" y="5600944"/>
                    <a:ext cx="1489438" cy="801652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rgbClr val="BBE0E3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Пр. ведомств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№ ???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Модели актуальных угроз</a:t>
                    </a:r>
                  </a:p>
                </p:txBody>
              </p:sp>
              <p:sp>
                <p:nvSpPr>
                  <p:cNvPr id="71" name="Прямоугольник 70"/>
                  <p:cNvSpPr/>
                  <p:nvPr/>
                </p:nvSpPr>
                <p:spPr>
                  <a:xfrm>
                    <a:off x="658521" y="5513092"/>
                    <a:ext cx="1489438" cy="801652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rgbClr val="BBE0E3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Пр. ведомств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№ ???</a:t>
                    </a:r>
                  </a:p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ru-RU" sz="1100" kern="0" dirty="0" smtClean="0">
                        <a:solidFill>
                          <a:srgbClr val="000000"/>
                        </a:solidFill>
                        <a:latin typeface="Arial"/>
                      </a:rPr>
                      <a:t>НПА (</a:t>
                    </a:r>
                    <a:r>
                      <a:rPr kumimoji="0" lang="ru-RU" sz="11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</a:rPr>
                      <a:t>Модели актуальных угроз)</a:t>
                    </a:r>
                  </a:p>
                </p:txBody>
              </p:sp>
            </p:grpSp>
            <p:sp>
              <p:nvSpPr>
                <p:cNvPr id="60" name="Прямоугольник 59"/>
                <p:cNvSpPr/>
                <p:nvPr/>
              </p:nvSpPr>
              <p:spPr>
                <a:xfrm>
                  <a:off x="2541590" y="4571599"/>
                  <a:ext cx="1574190" cy="1255001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rgbClr val="BBE0E3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Пр. ФСТЭК России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№ 21</a:t>
                  </a:r>
                </a:p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11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/>
                    </a:rPr>
                    <a:t>Требования по защите ПДн</a:t>
                  </a:r>
                </a:p>
              </p:txBody>
            </p:sp>
            <p:cxnSp>
              <p:nvCxnSpPr>
                <p:cNvPr id="61" name="Прямая со стрелкой 60"/>
                <p:cNvCxnSpPr>
                  <a:stCxn id="53" idx="3"/>
                  <a:endCxn id="50" idx="1"/>
                </p:cNvCxnSpPr>
                <p:nvPr/>
              </p:nvCxnSpPr>
              <p:spPr>
                <a:xfrm>
                  <a:off x="3358240" y="1859245"/>
                  <a:ext cx="1515081" cy="0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2" name="Прямая со стрелкой 61"/>
                <p:cNvCxnSpPr>
                  <a:stCxn id="50" idx="2"/>
                  <a:endCxn id="57" idx="0"/>
                </p:cNvCxnSpPr>
                <p:nvPr/>
              </p:nvCxnSpPr>
              <p:spPr>
                <a:xfrm flipH="1">
                  <a:off x="1077563" y="2213188"/>
                  <a:ext cx="4586445" cy="79208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3" name="Прямая со стрелкой 62"/>
                <p:cNvCxnSpPr>
                  <a:stCxn id="50" idx="2"/>
                  <a:endCxn id="52" idx="0"/>
                </p:cNvCxnSpPr>
                <p:nvPr/>
              </p:nvCxnSpPr>
              <p:spPr>
                <a:xfrm flipH="1">
                  <a:off x="4533947" y="2213188"/>
                  <a:ext cx="1130061" cy="864096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C0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4" name="Прямая со стрелкой 63"/>
                <p:cNvCxnSpPr>
                  <a:stCxn id="50" idx="2"/>
                  <a:endCxn id="58" idx="0"/>
                </p:cNvCxnSpPr>
                <p:nvPr/>
              </p:nvCxnSpPr>
              <p:spPr>
                <a:xfrm>
                  <a:off x="5664008" y="2213188"/>
                  <a:ext cx="2421755" cy="792088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C0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5" name="Прямая со стрелкой 64"/>
                <p:cNvCxnSpPr>
                  <a:stCxn id="50" idx="2"/>
                  <a:endCxn id="56" idx="0"/>
                </p:cNvCxnSpPr>
                <p:nvPr/>
              </p:nvCxnSpPr>
              <p:spPr>
                <a:xfrm>
                  <a:off x="5664008" y="2213188"/>
                  <a:ext cx="977831" cy="2582724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FF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6" name="Прямая со стрелкой 65"/>
                <p:cNvCxnSpPr>
                  <a:stCxn id="52" idx="2"/>
                </p:cNvCxnSpPr>
                <p:nvPr/>
              </p:nvCxnSpPr>
              <p:spPr>
                <a:xfrm>
                  <a:off x="4533947" y="4118250"/>
                  <a:ext cx="565030" cy="453349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C0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7" name="Прямая со стрелкой 66"/>
                <p:cNvCxnSpPr>
                  <a:stCxn id="52" idx="2"/>
                  <a:endCxn id="60" idx="0"/>
                </p:cNvCxnSpPr>
                <p:nvPr/>
              </p:nvCxnSpPr>
              <p:spPr>
                <a:xfrm flipH="1">
                  <a:off x="3328685" y="4118250"/>
                  <a:ext cx="1205262" cy="453349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C00000"/>
                  </a:solidFill>
                  <a:prstDash val="solid"/>
                  <a:tailEnd type="stealth" w="lg" len="lg"/>
                </a:ln>
                <a:effectLst/>
              </p:spPr>
            </p:cxnSp>
            <p:cxnSp>
              <p:nvCxnSpPr>
                <p:cNvPr id="68" name="Прямая со стрелкой 67"/>
                <p:cNvCxnSpPr>
                  <a:stCxn id="78" idx="2"/>
                  <a:endCxn id="71" idx="0"/>
                </p:cNvCxnSpPr>
                <p:nvPr/>
              </p:nvCxnSpPr>
              <p:spPr>
                <a:xfrm flipH="1">
                  <a:off x="1125320" y="4085396"/>
                  <a:ext cx="1886502" cy="637606"/>
                </a:xfrm>
                <a:prstGeom prst="straightConnector1">
                  <a:avLst/>
                </a:prstGeom>
                <a:noFill/>
                <a:ln w="25400" cap="flat" cmpd="sng" algn="ctr">
                  <a:solidFill>
                    <a:srgbClr val="C00000"/>
                  </a:solidFill>
                  <a:prstDash val="solid"/>
                  <a:tailEnd type="stealth" w="lg" len="lg"/>
                </a:ln>
                <a:effectLst/>
              </p:spPr>
            </p:cxnSp>
          </p:grpSp>
          <p:sp>
            <p:nvSpPr>
              <p:cNvPr id="72" name="Прямоугольник 71"/>
              <p:cNvSpPr/>
              <p:nvPr/>
            </p:nvSpPr>
            <p:spPr>
              <a:xfrm>
                <a:off x="7475050" y="5075620"/>
                <a:ext cx="1489438" cy="801652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BBE0E3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Пр. Роскомнадзора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№ 996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</a:rPr>
                  <a:t>Обезличивание ПДн</a:t>
                </a:r>
              </a:p>
            </p:txBody>
          </p:sp>
          <p:cxnSp>
            <p:nvCxnSpPr>
              <p:cNvPr id="73" name="Прямая со стрелкой 72"/>
              <p:cNvCxnSpPr>
                <a:stCxn id="50" idx="2"/>
                <a:endCxn id="72" idx="0"/>
              </p:cNvCxnSpPr>
              <p:nvPr/>
            </p:nvCxnSpPr>
            <p:spPr>
              <a:xfrm>
                <a:off x="5707040" y="2492896"/>
                <a:ext cx="2512729" cy="2582724"/>
              </a:xfrm>
              <a:prstGeom prst="straightConnector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tailEnd type="stealth" w="lg" len="lg"/>
              </a:ln>
              <a:effectLst/>
            </p:spPr>
          </p:cxnSp>
        </p:grpSp>
        <p:sp>
          <p:nvSpPr>
            <p:cNvPr id="78" name="Скругленный прямоугольник 77"/>
            <p:cNvSpPr/>
            <p:nvPr/>
          </p:nvSpPr>
          <p:spPr>
            <a:xfrm>
              <a:off x="2401803" y="3324138"/>
              <a:ext cx="1306101" cy="1040966"/>
            </a:xfrm>
            <a:prstGeom prst="roundRect">
              <a:avLst/>
            </a:prstGeom>
            <a:solidFill>
              <a:srgbClr val="FF9900">
                <a:alpha val="51000"/>
              </a:srgbClr>
            </a:solidFill>
            <a:ln w="25400" cap="flat" cmpd="sng" algn="ctr">
              <a:solidFill>
                <a:srgbClr val="FF99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</a:rPr>
                <a:t>ПП-940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100" kern="0" dirty="0" smtClean="0">
                  <a:solidFill>
                    <a:srgbClr val="000000"/>
                  </a:solidFill>
                  <a:latin typeface="Arial"/>
                </a:rPr>
                <a:t>Правила согласования Моделей угроз</a:t>
              </a:r>
              <a:endPara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endParaRPr>
            </a:p>
          </p:txBody>
        </p:sp>
        <p:cxnSp>
          <p:nvCxnSpPr>
            <p:cNvPr id="80" name="Прямая со стрелкой 79"/>
            <p:cNvCxnSpPr>
              <a:stCxn id="50" idx="2"/>
              <a:endCxn id="78" idx="0"/>
            </p:cNvCxnSpPr>
            <p:nvPr/>
          </p:nvCxnSpPr>
          <p:spPr>
            <a:xfrm flipH="1">
              <a:off x="3054854" y="2492896"/>
              <a:ext cx="2652186" cy="831242"/>
            </a:xfrm>
            <a:prstGeom prst="straightConnector1">
              <a:avLst/>
            </a:prstGeom>
            <a:noFill/>
            <a:ln w="25400" cap="flat" cmpd="sng" algn="ctr">
              <a:solidFill>
                <a:srgbClr val="C00000"/>
              </a:solidFill>
              <a:prstDash val="soli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753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Text Box 3"/>
          <p:cNvSpPr txBox="1">
            <a:spLocks noChangeArrowheads="1"/>
          </p:cNvSpPr>
          <p:nvPr/>
        </p:nvSpPr>
        <p:spPr bwMode="auto">
          <a:xfrm>
            <a:off x="251520" y="1772816"/>
            <a:ext cx="878497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0066"/>
                </a:solidFill>
              </a:rPr>
              <a:t>Федеральный закон (Статья 19. ФСБ и ФСТЭК определяют состав и содержание мер по защите ПД, контроль и надзор за их выполнением, согласование НПА ФОИВ)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endParaRPr lang="ru-RU" b="1" dirty="0">
              <a:solidFill>
                <a:srgbClr val="000066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0066"/>
                </a:solidFill>
              </a:rPr>
              <a:t>Постановления и распоряжения Правительства РФ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000066"/>
                </a:solidFill>
              </a:rPr>
              <a:t>ПП</a:t>
            </a:r>
            <a:r>
              <a:rPr lang="ru-RU" sz="1400" i="1" dirty="0" smtClean="0">
                <a:solidFill>
                  <a:srgbClr val="000066"/>
                </a:solidFill>
              </a:rPr>
              <a:t> </a:t>
            </a:r>
            <a:r>
              <a:rPr lang="ru-RU" sz="1400" b="1" i="1" dirty="0" smtClean="0">
                <a:solidFill>
                  <a:srgbClr val="000066"/>
                </a:solidFill>
              </a:rPr>
              <a:t>№ 940 </a:t>
            </a:r>
            <a:r>
              <a:rPr lang="ru-RU" sz="1400" i="1" dirty="0" smtClean="0">
                <a:solidFill>
                  <a:srgbClr val="000066"/>
                </a:solidFill>
              </a:rPr>
              <a:t>«Правила согласования проектов решений ассоциаций, союзов и иных объединений операторов об определении дополнительных угроз безопасности ПДн, актуальных при обработке в </a:t>
            </a:r>
            <a:r>
              <a:rPr lang="ru-RU" sz="1400" i="1" dirty="0" err="1" smtClean="0">
                <a:solidFill>
                  <a:srgbClr val="000066"/>
                </a:solidFill>
              </a:rPr>
              <a:t>ИСПДн</a:t>
            </a:r>
            <a:r>
              <a:rPr lang="ru-RU" sz="1400" i="1" dirty="0" smtClean="0">
                <a:solidFill>
                  <a:srgbClr val="000066"/>
                </a:solidFill>
              </a:rPr>
              <a:t>, … с ФСТЭК и ФСБ», 2012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000066"/>
                </a:solidFill>
              </a:rPr>
              <a:t>ПП</a:t>
            </a:r>
            <a:r>
              <a:rPr lang="ru-RU" sz="1400" i="1" dirty="0" smtClean="0">
                <a:solidFill>
                  <a:srgbClr val="000066"/>
                </a:solidFill>
              </a:rPr>
              <a:t> </a:t>
            </a:r>
            <a:r>
              <a:rPr lang="ru-RU" sz="1400" b="1" i="1" dirty="0" smtClean="0">
                <a:solidFill>
                  <a:srgbClr val="000066"/>
                </a:solidFill>
              </a:rPr>
              <a:t>№ </a:t>
            </a:r>
            <a:r>
              <a:rPr lang="ru-RU" sz="1400" b="1" i="1" dirty="0">
                <a:solidFill>
                  <a:srgbClr val="000066"/>
                </a:solidFill>
              </a:rPr>
              <a:t>1119 </a:t>
            </a:r>
            <a:r>
              <a:rPr lang="ru-RU" sz="1400" i="1" dirty="0" smtClean="0">
                <a:solidFill>
                  <a:srgbClr val="000066"/>
                </a:solidFill>
              </a:rPr>
              <a:t>«Требования </a:t>
            </a:r>
            <a:r>
              <a:rPr lang="ru-RU" sz="1400" i="1" dirty="0">
                <a:solidFill>
                  <a:srgbClr val="000066"/>
                </a:solidFill>
              </a:rPr>
              <a:t>к защите </a:t>
            </a:r>
            <a:r>
              <a:rPr lang="ru-RU" sz="1400" i="1" dirty="0" smtClean="0">
                <a:solidFill>
                  <a:srgbClr val="000066"/>
                </a:solidFill>
              </a:rPr>
              <a:t>ПДн </a:t>
            </a:r>
            <a:r>
              <a:rPr lang="ru-RU" sz="1400" i="1" dirty="0">
                <a:solidFill>
                  <a:srgbClr val="000066"/>
                </a:solidFill>
              </a:rPr>
              <a:t>при их обработке в </a:t>
            </a:r>
            <a:r>
              <a:rPr lang="ru-RU" sz="1400" i="1" dirty="0" smtClean="0">
                <a:solidFill>
                  <a:srgbClr val="000066"/>
                </a:solidFill>
              </a:rPr>
              <a:t>ИСПДн» 2012г.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endParaRPr lang="ru-RU" sz="1400" i="1" dirty="0" smtClean="0">
              <a:solidFill>
                <a:srgbClr val="000066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0066"/>
                </a:solidFill>
              </a:rPr>
              <a:t>Документы ФСБ</a:t>
            </a:r>
          </a:p>
          <a:p>
            <a:pPr marL="742950" lvl="1" indent="-28575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400" b="1" i="1" dirty="0" smtClean="0">
                <a:solidFill>
                  <a:srgbClr val="000066"/>
                </a:solidFill>
              </a:rPr>
              <a:t>Приказ ФСБ </a:t>
            </a:r>
            <a:r>
              <a:rPr lang="ru-RU" sz="1400" b="1" i="1" dirty="0">
                <a:solidFill>
                  <a:srgbClr val="000066"/>
                </a:solidFill>
              </a:rPr>
              <a:t>№ </a:t>
            </a:r>
            <a:r>
              <a:rPr lang="ru-RU" sz="1400" b="1" i="1" dirty="0" smtClean="0">
                <a:solidFill>
                  <a:srgbClr val="000066"/>
                </a:solidFill>
              </a:rPr>
              <a:t>378 </a:t>
            </a:r>
            <a:r>
              <a:rPr lang="ru-RU" sz="1400" i="1" dirty="0" smtClean="0">
                <a:solidFill>
                  <a:srgbClr val="000066"/>
                </a:solidFill>
              </a:rPr>
              <a:t>от 10 июля 2014г.«Состав </a:t>
            </a:r>
            <a:r>
              <a:rPr lang="ru-RU" sz="1400" i="1" dirty="0">
                <a:solidFill>
                  <a:srgbClr val="000066"/>
                </a:solidFill>
              </a:rPr>
              <a:t>и </a:t>
            </a:r>
            <a:r>
              <a:rPr lang="ru-RU" sz="1400" i="1" dirty="0" smtClean="0">
                <a:solidFill>
                  <a:srgbClr val="000066"/>
                </a:solidFill>
              </a:rPr>
              <a:t>содержание </a:t>
            </a:r>
            <a:r>
              <a:rPr lang="ru-RU" sz="1400" i="1" dirty="0">
                <a:solidFill>
                  <a:srgbClr val="000066"/>
                </a:solidFill>
              </a:rPr>
              <a:t>организационных и технических мер по обеспечению безопасности </a:t>
            </a:r>
            <a:r>
              <a:rPr lang="ru-RU" sz="1400" i="1" dirty="0" smtClean="0">
                <a:solidFill>
                  <a:srgbClr val="000066"/>
                </a:solidFill>
              </a:rPr>
              <a:t>ПДн с использованием СКЗИ </a:t>
            </a:r>
            <a:r>
              <a:rPr lang="ru-RU" sz="1400" i="1" dirty="0">
                <a:solidFill>
                  <a:srgbClr val="000066"/>
                </a:solidFill>
              </a:rPr>
              <a:t>при их обработке в </a:t>
            </a:r>
            <a:r>
              <a:rPr lang="ru-RU" sz="1400" i="1" dirty="0" err="1" smtClean="0">
                <a:solidFill>
                  <a:srgbClr val="000066"/>
                </a:solidFill>
              </a:rPr>
              <a:t>ИСПДн</a:t>
            </a:r>
            <a:r>
              <a:rPr lang="ru-RU" sz="1400" i="1" dirty="0" smtClean="0">
                <a:solidFill>
                  <a:srgbClr val="000066"/>
                </a:solidFill>
              </a:rPr>
              <a:t>…….»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184275" y="1012974"/>
            <a:ext cx="7915275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СИСТЕМА документов по защите персональных данных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по линии ФСБ России</a:t>
            </a:r>
            <a:r>
              <a:rPr lang="ru-RU" sz="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ru-RU" sz="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50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35520" y="1474280"/>
            <a:ext cx="8872984" cy="469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</a:pPr>
            <a:r>
              <a:rPr lang="ru-RU" dirty="0" smtClean="0">
                <a:solidFill>
                  <a:srgbClr val="000066"/>
                </a:solidFill>
              </a:rPr>
              <a:t>1</a:t>
            </a:r>
            <a:r>
              <a:rPr lang="ru-RU" sz="1700" dirty="0" smtClean="0">
                <a:solidFill>
                  <a:srgbClr val="000066"/>
                </a:solidFill>
              </a:rPr>
              <a:t>. В соответствии с ПП №1119 определяются требования к защите ПД и уровни защищенности таких данных, в частности:</a:t>
            </a:r>
          </a:p>
          <a:p>
            <a:pPr marL="285750" indent="-285750"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700" dirty="0" smtClean="0">
                <a:solidFill>
                  <a:srgbClr val="000066"/>
                </a:solidFill>
              </a:rPr>
              <a:t>Определяются актуальные угрозы (всего 3 типа угроз);</a:t>
            </a:r>
          </a:p>
          <a:p>
            <a:pPr marL="285750" indent="-285750"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700" dirty="0" smtClean="0">
                <a:solidFill>
                  <a:srgbClr val="000066"/>
                </a:solidFill>
              </a:rPr>
              <a:t> В зависимости от типа угроз, а также количества субъектов </a:t>
            </a:r>
            <a:r>
              <a:rPr lang="ru-RU" sz="1700" dirty="0" err="1" smtClean="0">
                <a:solidFill>
                  <a:srgbClr val="000066"/>
                </a:solidFill>
              </a:rPr>
              <a:t>СПДн</a:t>
            </a:r>
            <a:r>
              <a:rPr lang="ru-RU" sz="1700" dirty="0" smtClean="0">
                <a:solidFill>
                  <a:srgbClr val="000066"/>
                </a:solidFill>
              </a:rPr>
              <a:t>, вида ПД (биометрия, </a:t>
            </a:r>
            <a:r>
              <a:rPr lang="ru-RU" sz="1700" dirty="0" err="1" smtClean="0">
                <a:solidFill>
                  <a:srgbClr val="000066"/>
                </a:solidFill>
              </a:rPr>
              <a:t>спец.категории</a:t>
            </a:r>
            <a:r>
              <a:rPr lang="ru-RU" sz="1700" dirty="0" smtClean="0">
                <a:solidFill>
                  <a:srgbClr val="000066"/>
                </a:solidFill>
              </a:rPr>
              <a:t>,, общедоступные) определяется требуемый уровень защищенности (4 уровня); </a:t>
            </a:r>
          </a:p>
          <a:p>
            <a:pPr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</a:pPr>
            <a:r>
              <a:rPr lang="ru-RU" sz="1700" dirty="0" smtClean="0">
                <a:solidFill>
                  <a:srgbClr val="000066"/>
                </a:solidFill>
              </a:rPr>
              <a:t>2. В соответствии с Приказом ФСБ №378 определяется состав и содержание организационных и технических мер по обеспечению безопасности ПД для каждого из 4 уровней защищенности, по следующим направлениям:</a:t>
            </a:r>
          </a:p>
          <a:p>
            <a:pPr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</a:pPr>
            <a:r>
              <a:rPr lang="ru-RU" sz="1700" dirty="0" smtClean="0">
                <a:solidFill>
                  <a:srgbClr val="000066"/>
                </a:solidFill>
              </a:rPr>
              <a:t>-   Организация режима безопасности помещений;</a:t>
            </a:r>
          </a:p>
          <a:p>
            <a:pPr marL="285750" indent="-285750"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700" dirty="0" smtClean="0">
                <a:solidFill>
                  <a:srgbClr val="000066"/>
                </a:solidFill>
              </a:rPr>
              <a:t>Перечень лиц, допущенных к обработке ПД;</a:t>
            </a:r>
          </a:p>
          <a:p>
            <a:pPr marL="285750" indent="-285750"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700" dirty="0" smtClean="0">
                <a:solidFill>
                  <a:srgbClr val="000066"/>
                </a:solidFill>
              </a:rPr>
              <a:t>Обеспечение сохранности носителей ПД;</a:t>
            </a:r>
          </a:p>
          <a:p>
            <a:pPr marL="285750" indent="-285750"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  <a:buFontTx/>
              <a:buChar char="-"/>
            </a:pPr>
            <a:r>
              <a:rPr lang="ru-RU" sz="1700" dirty="0" smtClean="0">
                <a:solidFill>
                  <a:srgbClr val="000066"/>
                </a:solidFill>
              </a:rPr>
              <a:t>Использование СКЗИ, прошедших оценку соответствия. </a:t>
            </a:r>
          </a:p>
          <a:p>
            <a:pPr algn="just">
              <a:lnSpc>
                <a:spcPct val="90000"/>
              </a:lnSpc>
              <a:spcBef>
                <a:spcPct val="10000"/>
              </a:spcBef>
              <a:spcAft>
                <a:spcPts val="600"/>
              </a:spcAft>
              <a:buClr>
                <a:srgbClr val="FF0000"/>
              </a:buClr>
            </a:pPr>
            <a:r>
              <a:rPr lang="ru-RU" sz="1700" dirty="0" smtClean="0">
                <a:solidFill>
                  <a:srgbClr val="000066"/>
                </a:solidFill>
              </a:rPr>
              <a:t>3. Выбор СКЗИ с учетом актуальных угроз, обобщенных возможностей источников атак, перечень которых определен НПА и частной моделью угроз, подготовка которых осуществляется в соответствии с «Методическими рекомендациями…»</a:t>
            </a:r>
            <a:endParaRPr lang="ru-RU" sz="1700" dirty="0">
              <a:solidFill>
                <a:srgbClr val="000066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7450" y="1139125"/>
            <a:ext cx="7915275" cy="608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r"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АЛГОРИТМ проведения работ по линии ФСБ России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(выбор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скзи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2014_ELVIS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C69F701E-3C01-4FA8-B284-9F224DA7A8B7}" vid="{03D11385-65C3-4FEC-8CD4-362A5F592A12}"/>
    </a:ext>
  </a:extLst>
</a:theme>
</file>

<file path=ppt/theme/theme2.xml><?xml version="1.0" encoding="utf-8"?>
<a:theme xmlns:a="http://schemas.openxmlformats.org/drawingml/2006/main" name="2_2014_ELVIS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1" id="{C69F701E-3C01-4FA8-B284-9F224DA7A8B7}" vid="{03D11385-65C3-4FEC-8CD4-362A5F592A12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6251</TotalTime>
  <Words>2469</Words>
  <Application>Microsoft Office PowerPoint</Application>
  <PresentationFormat>Экран (4:3)</PresentationFormat>
  <Paragraphs>259</Paragraphs>
  <Slides>20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1_2014_ELVIS_Presentation</vt:lpstr>
      <vt:lpstr>2_2014_ELVIS_Presentation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ПКЗ -2005 Порядок эксплуатации СКЗИ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Akimov Sergey</cp:lastModifiedBy>
  <cp:revision>527</cp:revision>
  <dcterms:created xsi:type="dcterms:W3CDTF">2012-08-13T10:36:37Z</dcterms:created>
  <dcterms:modified xsi:type="dcterms:W3CDTF">2015-09-23T05:37:38Z</dcterms:modified>
</cp:coreProperties>
</file>