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87" r:id="rId5"/>
    <p:sldId id="288" r:id="rId6"/>
    <p:sldId id="289" r:id="rId7"/>
    <p:sldId id="265" r:id="rId8"/>
    <p:sldId id="284" r:id="rId9"/>
    <p:sldId id="282" r:id="rId10"/>
    <p:sldId id="277" r:id="rId11"/>
    <p:sldId id="279" r:id="rId12"/>
    <p:sldId id="280" r:id="rId13"/>
    <p:sldId id="283" r:id="rId14"/>
    <p:sldId id="269" r:id="rId15"/>
    <p:sldId id="290" r:id="rId16"/>
    <p:sldId id="270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илиппова Ирина" initials="ФИ" lastIdx="2" clrIdx="0"/>
  <p:cmAuthor id="1" name="Филиппова" initials="И.А." lastIdx="6" clrIdx="1"/>
  <p:cmAuthor id="2" name="Шитов" initials="И.Е.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9" autoAdjust="0"/>
  </p:normalViewPr>
  <p:slideViewPr>
    <p:cSldViewPr>
      <p:cViewPr>
        <p:scale>
          <a:sx n="75" d="100"/>
          <a:sy n="75" d="100"/>
        </p:scale>
        <p:origin x="-1224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D1B65F-E138-47F1-87DB-49818F42FB69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4A6E85-8810-45FA-A4D3-349EF030A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484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49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49" tIns="43574" rIns="87149" bIns="43574" anchor="b"/>
          <a:lstStyle/>
          <a:p>
            <a:pPr algn="r" defTabSz="871538"/>
            <a:fld id="{0CA074FC-7DC6-41D3-9292-08A90D739115}" type="slidenum">
              <a:rPr lang="nl-NL" sz="1200">
                <a:latin typeface="Calibri" pitchFamily="34" charset="0"/>
              </a:rPr>
              <a:pPr algn="r" defTabSz="871538"/>
              <a:t>9</a:t>
            </a:fld>
            <a:endParaRPr lang="nl-NL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49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49" tIns="43574" rIns="87149" bIns="43574" anchor="b"/>
          <a:lstStyle/>
          <a:p>
            <a:pPr algn="r" defTabSz="871538"/>
            <a:fld id="{0CA074FC-7DC6-41D3-9292-08A90D739115}" type="slidenum">
              <a:rPr lang="nl-NL" sz="1200">
                <a:latin typeface="Calibri" pitchFamily="34" charset="0"/>
              </a:rPr>
              <a:pPr algn="r" defTabSz="871538"/>
              <a:t>10</a:t>
            </a:fld>
            <a:endParaRPr lang="nl-NL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49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49" tIns="43574" rIns="87149" bIns="43574" anchor="b"/>
          <a:lstStyle/>
          <a:p>
            <a:pPr algn="r" defTabSz="871538"/>
            <a:fld id="{0CA074FC-7DC6-41D3-9292-08A90D739115}" type="slidenum">
              <a:rPr lang="nl-NL" sz="1200">
                <a:latin typeface="Calibri" pitchFamily="34" charset="0"/>
              </a:rPr>
              <a:pPr algn="r" defTabSz="871538"/>
              <a:t>15</a:t>
            </a:fld>
            <a:endParaRPr lang="nl-NL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C854-25E2-4B1E-B7D6-D58D6593174E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9E30-9268-4C01-8266-0A9EE5570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51F9-1EB9-40AA-AD3E-97EC9063C243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BCC4-16B0-44E4-B3A7-3842BB88C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42F2-DE75-4B94-B88F-85B3DAD0B57D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1177-77F2-4C8A-B2E6-C8DAA47F8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1B5A-2923-44DC-A3CF-A3077FFD94F2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99B0-92AC-461B-B6DB-FB2D2E6B5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6F1E-8504-4296-B0A0-E95A354F68D3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5EAA-3332-4296-825C-3428C55F0E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589E-7870-4360-8C9E-549168CEA57A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8E02-4B31-440A-A82E-5187E9D6C8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6B21-31CA-455D-B3FE-EAF4FA154362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758C2-F721-4D26-92F9-9FB4F2691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1294-14AB-4F89-9B41-F32B216EE575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7FAF-C172-43FE-B86E-8EEF12217C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AA2E-5F98-4959-BAED-0765DAAD9743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F568-8865-46E4-B336-8B0743AA22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546E-962A-42FB-8001-CF35058BAA11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EBCC-03D4-43D8-A1DD-CF19AE823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43D3-80FF-48B1-97A0-930FC4F9B238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C6E17-552B-4C82-AAAE-162071D070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117DFA-BE00-4D36-A269-66CF0316E6FC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48221-165D-471F-92CD-5DDB794F32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stava.ru/" TargetMode="External"/><Relationship Id="rId2" Type="http://schemas.openxmlformats.org/officeDocument/2006/relationships/hyperlink" Target="mailto:shitov@zastava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vi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67891"/>
            <a:ext cx="2535619" cy="4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79512" y="4659982"/>
            <a:ext cx="25922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000060"/>
              </a:buClr>
            </a:pPr>
            <a:r>
              <a:rPr lang="en-US" sz="1600" b="1" dirty="0">
                <a:solidFill>
                  <a:srgbClr val="3371A9"/>
                </a:solidFill>
                <a:latin typeface="Times New Roman" pitchFamily="18" charset="0"/>
              </a:rPr>
              <a:t>©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 ОАО «ЭЛВИС-ПЛЮС», 20</a:t>
            </a:r>
            <a:r>
              <a:rPr lang="ru-RU" sz="1200" b="1" dirty="0" smtClean="0">
                <a:solidFill>
                  <a:srgbClr val="3371A9"/>
                </a:solidFill>
                <a:latin typeface="Times New Roman" pitchFamily="18" charset="0"/>
              </a:rPr>
              <a:t>15</a:t>
            </a:r>
            <a:r>
              <a:rPr lang="en-US" sz="1200" b="1" dirty="0" smtClean="0">
                <a:solidFill>
                  <a:srgbClr val="3371A9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г.</a:t>
            </a:r>
            <a:endParaRPr lang="ru-RU" sz="1200" b="1" dirty="0">
              <a:solidFill>
                <a:srgbClr val="3371A9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1" y="1714500"/>
            <a:ext cx="8151813" cy="1131094"/>
          </a:xfrm>
        </p:spPr>
        <p:txBody>
          <a:bodyPr lIns="0" tIns="0" rIns="0" bIns="0" rtlCol="0">
            <a:normAutofit fontScale="90000"/>
          </a:bodyPr>
          <a:lstStyle/>
          <a:p>
            <a:pPr fontAlgn="auto">
              <a:lnSpc>
                <a:spcPts val="5300"/>
              </a:lnSpc>
              <a:spcAft>
                <a:spcPts val="0"/>
              </a:spcAft>
              <a:defRPr/>
            </a:pPr>
            <a:r>
              <a:rPr lang="ru-RU" altLang="en-GB" sz="6000" dirty="0" smtClean="0">
                <a:solidFill>
                  <a:srgbClr val="0070C0"/>
                </a:solidFill>
                <a:latin typeface="Times New Roman" pitchFamily="18" charset="0"/>
              </a:rPr>
              <a:t>ЗАСТАВА </a:t>
            </a:r>
            <a:br>
              <a:rPr lang="ru-RU" altLang="en-GB" sz="6000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altLang="en-GB" sz="6000" dirty="0" smtClean="0">
                <a:solidFill>
                  <a:srgbClr val="0070C0"/>
                </a:solidFill>
                <a:latin typeface="Times New Roman" pitchFamily="18" charset="0"/>
              </a:rPr>
              <a:t>Презентация решения</a:t>
            </a:r>
            <a:endParaRPr lang="en-GB" altLang="en-GB" sz="60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4340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562" y="2930806"/>
            <a:ext cx="3371850" cy="221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037" y="2915841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384175" y="797179"/>
            <a:ext cx="8509000" cy="34163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Централизованное и удобное управление в режиме реального времени</a:t>
            </a: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Высокий уровень сертификации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ru-RU" sz="2000" dirty="0" smtClean="0">
                <a:latin typeface="Calibri" pitchFamily="34" charset="0"/>
              </a:rPr>
              <a:t>МЭ2, НДВ 3, </a:t>
            </a:r>
            <a:r>
              <a:rPr lang="ru-RU" sz="2000" dirty="0" smtClean="0">
                <a:latin typeface="Calibri" pitchFamily="34" charset="0"/>
              </a:rPr>
              <a:t>КС3, МЭ 4 ФСБ)</a:t>
            </a:r>
            <a:endParaRPr lang="ru-RU" sz="2000" dirty="0" smtClean="0">
              <a:latin typeface="Calibri" pitchFamily="34" charset="0"/>
            </a:endParaRP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Низкие затраты при развертывании и поддержке системы</a:t>
            </a: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Возможность подбора аппаратной платформы индивидуально для каждого заказчика</a:t>
            </a:r>
          </a:p>
          <a:p>
            <a:pPr marL="361950" indent="-276225"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</a:rPr>
              <a:t>Использование международных стандартов </a:t>
            </a: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</a:pPr>
            <a:r>
              <a:rPr lang="ru-RU" sz="2000" dirty="0">
                <a:latin typeface="Calibri" pitchFamily="34" charset="0"/>
              </a:rPr>
              <a:t>	информационной </a:t>
            </a:r>
            <a:r>
              <a:rPr lang="ru-RU" sz="2000" dirty="0" smtClean="0">
                <a:latin typeface="Calibri" pitchFamily="34" charset="0"/>
              </a:rPr>
              <a:t>безопасности. </a:t>
            </a:r>
            <a:endParaRPr lang="ru-RU" sz="2000" dirty="0">
              <a:latin typeface="Calibri" pitchFamily="34" charset="0"/>
            </a:endParaRP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Совместимость с продуктами на базе </a:t>
            </a:r>
            <a:r>
              <a:rPr lang="en-US" sz="2000" dirty="0" err="1" smtClean="0">
                <a:latin typeface="Calibri" pitchFamily="34" charset="0"/>
              </a:rPr>
              <a:t>IPSec</a:t>
            </a:r>
            <a:endParaRPr lang="ru-RU" sz="2000" dirty="0" smtClean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КОНКУРЕНТНЫЕ ПРЕИМУЩЕСТВА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9725" y="123478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РОСРЕЕСТР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7688" name="Рисунок 276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8" y="195486"/>
            <a:ext cx="7735108" cy="48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725" y="843558"/>
            <a:ext cx="8483599" cy="20928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Организация защищенного взаимодействия в ЕМТС Санкт-Петербурга; </a:t>
            </a:r>
          </a:p>
          <a:p>
            <a:pPr marL="180975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Подключение АИС ЗАГС Санкт-Петербурга; </a:t>
            </a:r>
          </a:p>
          <a:p>
            <a:pPr marL="180975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Подключение к ЕМТС ИОГВ Санкт-Петербурга 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настоящий момент установлено порядка 1200 ПО «ЗАСТАВА-Офис» и 400 экземпляров «ЗАСТАВА-Клиент».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7401" y="406861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Санкт-Петербург:</a:t>
            </a:r>
            <a:endParaRPr lang="ru-RU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33648"/>
            <a:ext cx="8483600" cy="189282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Проект по защите каналов связи Единого Информационно- расчетного центра города Москвы. В настоящий момент успешно функционирует 4300 экземпляров «ЗАСТАВА-Клиент» и центр управления «ЗАСТАВА-Управление». </a:t>
            </a:r>
          </a:p>
          <a:p>
            <a:pPr marL="180975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2013 году стартовал проект защиты сети многофункциональных центров г. Москвы.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2517388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Москва:</a:t>
            </a:r>
            <a:endParaRPr lang="ru-RU" sz="24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7401" y="406861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Республика Татарстан:</a:t>
            </a:r>
            <a:endParaRPr lang="ru-RU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71550"/>
            <a:ext cx="8624763" cy="424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систему казначейского распределения бюджета Республики Татарстан проведена поставка и установка ПО «ЗАСТАВА-Офис» - 132шт., ПО «ЗАСТАВА-Сервер» - 1шт., ПО «ЗАСТАВА- Клиент» - 786шт. и ПО «ЗАСТАВА- Управление». Общее количество инсталляций в Системе составляет порядка 6000 клиентов.</a:t>
            </a:r>
          </a:p>
          <a:p>
            <a:pPr marL="180975" lvl="0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Центр Информационных Технологий Республики Татарстан закупил ПО «ЗАСТАВА» для защиты органов государственной власти. В настоящее время в ЦИТ РТ работает 246 ПО «ЗАСТАВА-Офис» и 1809 ПО «ЗАСТАВА-Клиент».</a:t>
            </a:r>
          </a:p>
          <a:p>
            <a:pPr marL="180975" lvl="0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Администрацию Президента Республики Татарстан провидена поставка ПО «ЗАСТАВА-Управление», ПО «ЗАСТАВА-Офис», ПО «ЗАСТАВА-Клиент», для удаленного доступа, с последующим присоединением к ЗСПД органов государственной власти Республики Татарстан.</a:t>
            </a:r>
          </a:p>
          <a:p>
            <a:pPr marL="180975" indent="-180975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2013 году стартовал проект защиты медицинской информационной системы Республики Татарстан: 12000 рабочих мест.</a:t>
            </a:r>
          </a:p>
        </p:txBody>
      </p:sp>
    </p:spTree>
    <p:extLst>
      <p:ext uri="{BB962C8B-B14F-4D97-AF65-F5344CB8AC3E}">
        <p14:creationId xmlns:p14="http://schemas.microsoft.com/office/powerpoint/2010/main" val="881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Безимени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80190"/>
            <a:ext cx="3024336" cy="405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036" y="267494"/>
            <a:ext cx="7686675" cy="433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anchor="ctr"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  <a:cs typeface="+mn-cs"/>
              </a:rPr>
              <a:t>ФСТЭК России и её региональные управления</a:t>
            </a: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  <a:cs typeface="+mn-cs"/>
              </a:rPr>
              <a:t>Информационные </a:t>
            </a:r>
            <a:r>
              <a:rPr lang="ru-RU" sz="2000" dirty="0">
                <a:latin typeface="+mn-lt"/>
                <a:cs typeface="+mn-cs"/>
              </a:rPr>
              <a:t>системы Минобороны</a:t>
            </a: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  <a:cs typeface="+mn-cs"/>
              </a:rPr>
              <a:t>ФСК ЕЭС</a:t>
            </a: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  <a:cs typeface="+mn-cs"/>
              </a:rPr>
              <a:t>МИС Тамбовской области</a:t>
            </a: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  <a:cs typeface="+mn-cs"/>
              </a:rPr>
              <a:t>МИС Калмыкии</a:t>
            </a:r>
            <a:endParaRPr lang="ru-RU" sz="2000" dirty="0">
              <a:latin typeface="+mn-lt"/>
              <a:cs typeface="+mn-cs"/>
            </a:endParaRP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ФМБА Крови</a:t>
            </a: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  <a:cs typeface="+mn-cs"/>
              </a:rPr>
              <a:t>Российский </a:t>
            </a:r>
            <a:r>
              <a:rPr lang="ru-RU" sz="2000" dirty="0">
                <a:latin typeface="+mn-lt"/>
                <a:cs typeface="+mn-cs"/>
              </a:rPr>
              <a:t>Союз </a:t>
            </a:r>
            <a:endParaRPr lang="ru-RU" sz="2000" dirty="0" smtClean="0">
              <a:latin typeface="+mn-lt"/>
              <a:cs typeface="+mn-cs"/>
            </a:endParaRPr>
          </a:p>
          <a:p>
            <a:pPr marL="96837" lvl="1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defRPr/>
            </a:pPr>
            <a:r>
              <a:rPr lang="ru-RU" sz="2000" dirty="0" smtClean="0">
                <a:latin typeface="+mn-lt"/>
                <a:cs typeface="+mn-cs"/>
              </a:rPr>
              <a:t>Автостраховщиков</a:t>
            </a: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</a:rPr>
              <a:t>Структуры ОАО «Газпром»</a:t>
            </a:r>
            <a:endParaRPr lang="en-US" sz="2000" dirty="0" smtClean="0">
              <a:latin typeface="+mn-lt"/>
            </a:endParaRPr>
          </a:p>
          <a:p>
            <a:pPr marL="273050" lvl="1" indent="-176213" algn="just" fontAlgn="auto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</a:rPr>
              <a:t>Структуры </a:t>
            </a:r>
            <a:r>
              <a:rPr lang="ru-RU" sz="2000" dirty="0" err="1" smtClean="0">
                <a:latin typeface="+mn-lt"/>
              </a:rPr>
              <a:t>Росатома</a:t>
            </a:r>
            <a:endParaRPr lang="ru-RU" sz="2000" dirty="0" smtClean="0">
              <a:latin typeface="+mn-lt"/>
            </a:endParaRPr>
          </a:p>
        </p:txBody>
      </p:sp>
      <p:pic>
        <p:nvPicPr>
          <p:cNvPr id="27652" name="Picture 2" descr="http://revision.ru/images/authors/8547/QbIGps9lSUL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198" y="2349996"/>
            <a:ext cx="1229866" cy="12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ПРОЕКТЫ НА ОСНОВЕ ПО ЗАСТАВА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037" y="2915841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384175" y="797179"/>
            <a:ext cx="8509000" cy="320087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Система обнаружения вторжений (интерфейс  с </a:t>
            </a:r>
            <a:r>
              <a:rPr lang="ru-RU" sz="2600" dirty="0" err="1" smtClean="0">
                <a:latin typeface="Calibri" pitchFamily="34" charset="0"/>
              </a:rPr>
              <a:t>ГосСОПКА</a:t>
            </a:r>
            <a:r>
              <a:rPr lang="ru-RU" sz="2600" dirty="0" smtClean="0">
                <a:latin typeface="Calibri" pitchFamily="34" charset="0"/>
              </a:rPr>
              <a:t>)</a:t>
            </a:r>
            <a:endParaRPr lang="ru-RU" sz="2600" dirty="0" smtClean="0">
              <a:latin typeface="Calibri" pitchFamily="34" charset="0"/>
            </a:endParaRP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Поддержка алгоритмов ГОСТ-2012</a:t>
            </a:r>
            <a:endParaRPr lang="en-US" sz="2600" dirty="0" smtClean="0">
              <a:latin typeface="Calibri" pitchFamily="34" charset="0"/>
            </a:endParaRP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Свой крипто-провайдер</a:t>
            </a:r>
            <a:endParaRPr lang="ru-RU" sz="2600" dirty="0" smtClean="0">
              <a:latin typeface="Calibri" pitchFamily="34" charset="0"/>
            </a:endParaRP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Более 8 Гбит/сек с одного сервера</a:t>
            </a:r>
            <a:endParaRPr lang="ru-RU" sz="2600" dirty="0" smtClean="0">
              <a:latin typeface="Calibri" pitchFamily="34" charset="0"/>
            </a:endParaRP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600" dirty="0" smtClean="0">
                <a:latin typeface="Calibri" pitchFamily="34" charset="0"/>
              </a:rPr>
              <a:t>Кластер с распределением нагрузки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ЗАСТАВА 6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.1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. Новая версия продукта. 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4"/>
          <p:cNvSpPr>
            <a:spLocks noChangeShapeType="1"/>
          </p:cNvSpPr>
          <p:nvPr/>
        </p:nvSpPr>
        <p:spPr bwMode="auto">
          <a:xfrm>
            <a:off x="539552" y="2962275"/>
            <a:ext cx="8001000" cy="952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6866" name="Line 5"/>
          <p:cNvSpPr>
            <a:spLocks noChangeShapeType="1"/>
          </p:cNvSpPr>
          <p:nvPr/>
        </p:nvSpPr>
        <p:spPr bwMode="auto">
          <a:xfrm>
            <a:off x="2127052" y="3086100"/>
            <a:ext cx="46609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1560" y="1544242"/>
            <a:ext cx="7931150" cy="92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Спасибо за</a:t>
            </a:r>
            <a:r>
              <a:rPr lang="ru-RU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+mn-cs"/>
              </a:rPr>
              <a:t> </a:t>
            </a:r>
            <a:r>
              <a:rPr lang="ru-RU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интерес к нашему продукту</a:t>
            </a:r>
            <a:r>
              <a:rPr lang="ru-RU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+mn-cs"/>
              </a:rPr>
              <a:t> !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2555776" y="3003798"/>
            <a:ext cx="4176464" cy="12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endParaRPr lang="ru-RU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5795CC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(495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276-02-11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5795CC"/>
              </a:buClr>
              <a:buFont typeface="Wingdings" pitchFamily="2" charset="2"/>
              <a:buNone/>
            </a:pPr>
            <a:r>
              <a:rPr lang="en-US" b="1" noProof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2"/>
              </a:rPr>
              <a:t>shitov@zastava.ru</a:t>
            </a:r>
            <a:r>
              <a:rPr lang="ru-RU" b="1" noProof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5795CC"/>
              </a:buClr>
              <a:buFont typeface="Wingdings" pitchFamily="2" charset="2"/>
              <a:buNone/>
            </a:pPr>
            <a:r>
              <a:rPr lang="en-US" b="1" noProof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3"/>
              </a:rPr>
              <a:t>www.</a:t>
            </a:r>
            <a:r>
              <a:rPr lang="en-US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3"/>
              </a:rPr>
              <a:t>zastava</a:t>
            </a:r>
            <a:r>
              <a:rPr lang="en-US" b="1" noProof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3"/>
              </a:rPr>
              <a:t>.ru</a:t>
            </a:r>
            <a:endParaRPr lang="en-US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5795CC"/>
              </a:buClr>
              <a:buFont typeface="Wingdings" pitchFamily="2" charset="2"/>
              <a:buNone/>
            </a:pPr>
            <a:r>
              <a:rPr lang="en-US" b="1" noProof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  <a:hlinkClick r:id="rId4"/>
              </a:rPr>
              <a:t>www.elvis.ru</a:t>
            </a:r>
            <a:r>
              <a:rPr lang="en-US" b="1" noProof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90000"/>
              </a:lnSpc>
              <a:spcAft>
                <a:spcPts val="600"/>
              </a:spcAft>
              <a:buClr>
                <a:srgbClr val="5795CC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Pj03988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482" y="3003798"/>
            <a:ext cx="2775936" cy="21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5" y="843558"/>
            <a:ext cx="7654925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Защита </a:t>
            </a:r>
            <a:r>
              <a:rPr lang="ru-RU" sz="2000" dirty="0">
                <a:latin typeface="+mj-lt"/>
                <a:cs typeface="+mn-cs"/>
              </a:rPr>
              <a:t>каналов передачи </a:t>
            </a:r>
            <a:r>
              <a:rPr lang="ru-RU" sz="2000" dirty="0" smtClean="0">
                <a:latin typeface="+mj-lt"/>
                <a:cs typeface="+mn-cs"/>
              </a:rPr>
              <a:t>данных.</a:t>
            </a:r>
            <a:endParaRPr lang="ru-RU" sz="2000" dirty="0">
              <a:latin typeface="+mj-lt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Защита </a:t>
            </a:r>
            <a:r>
              <a:rPr lang="ru-RU" sz="2000" dirty="0">
                <a:latin typeface="+mj-lt"/>
                <a:cs typeface="+mn-cs"/>
              </a:rPr>
              <a:t>сети от внешних </a:t>
            </a:r>
            <a:r>
              <a:rPr lang="ru-RU" sz="2000" dirty="0" smtClean="0">
                <a:latin typeface="+mj-lt"/>
                <a:cs typeface="+mn-cs"/>
              </a:rPr>
              <a:t>угроз.</a:t>
            </a:r>
            <a:endParaRPr lang="ru-RU" sz="2000" dirty="0">
              <a:latin typeface="+mj-lt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Организация </a:t>
            </a:r>
            <a:r>
              <a:rPr lang="ru-RU" sz="2000" dirty="0">
                <a:latin typeface="+mj-lt"/>
                <a:cs typeface="+mn-cs"/>
              </a:rPr>
              <a:t>защищенного доступа удаленных (мобильных) пользователей к корпоративным </a:t>
            </a:r>
            <a:r>
              <a:rPr lang="ru-RU" sz="2000" dirty="0" smtClean="0">
                <a:latin typeface="+mj-lt"/>
                <a:cs typeface="+mn-cs"/>
              </a:rPr>
              <a:t>ресурсам.</a:t>
            </a:r>
          </a:p>
          <a:p>
            <a:pPr marL="180975" indent="-180975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Управление крупными сетевыми инфраструктурами.</a:t>
            </a:r>
            <a:endParaRPr lang="ru-RU" sz="2000" dirty="0">
              <a:latin typeface="+mj-lt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Применение </a:t>
            </a:r>
            <a:r>
              <a:rPr lang="ru-RU" sz="2000" dirty="0">
                <a:latin typeface="+mj-lt"/>
                <a:cs typeface="+mn-cs"/>
              </a:rPr>
              <a:t>сертифицированных средств СЗИ и СКЗИ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ru-RU" sz="2000" dirty="0">
                <a:latin typeface="+mj-lt"/>
                <a:cs typeface="+mn-cs"/>
              </a:rPr>
              <a:t>для защиты конфиденциальной информации в соответствии с требованиями регуляторов ФСТЭК и </a:t>
            </a:r>
            <a:r>
              <a:rPr lang="ru-RU" sz="2000" dirty="0" smtClean="0">
                <a:latin typeface="+mj-lt"/>
                <a:cs typeface="+mn-cs"/>
              </a:rPr>
              <a:t>ФСБ.</a:t>
            </a:r>
            <a:endParaRPr lang="ru-RU" sz="2000" dirty="0">
              <a:latin typeface="+mj-lt"/>
              <a:cs typeface="+mn-cs"/>
            </a:endParaRP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Обеспечение </a:t>
            </a:r>
            <a:r>
              <a:rPr lang="ru-RU" sz="2000" dirty="0">
                <a:latin typeface="+mj-lt"/>
                <a:cs typeface="+mn-cs"/>
              </a:rPr>
              <a:t>надежности и </a:t>
            </a:r>
            <a:r>
              <a:rPr lang="ru-RU" sz="2000" dirty="0" smtClean="0">
                <a:latin typeface="+mj-lt"/>
                <a:cs typeface="+mn-cs"/>
              </a:rPr>
              <a:t>отказоустойчивости</a:t>
            </a:r>
            <a:r>
              <a:rPr lang="en-US" sz="2000" dirty="0" smtClean="0">
                <a:latin typeface="+mj-lt"/>
                <a:cs typeface="+mn-cs"/>
              </a:rPr>
              <a:t> </a:t>
            </a:r>
            <a:endParaRPr lang="ru-RU" sz="2000" dirty="0" smtClean="0">
              <a:latin typeface="+mj-lt"/>
              <a:cs typeface="+mn-cs"/>
            </a:endParaRPr>
          </a:p>
          <a:p>
            <a:pPr marL="180975" fontAlgn="auto"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defRPr/>
            </a:pPr>
            <a:r>
              <a:rPr lang="ru-RU" sz="2000" dirty="0" smtClean="0">
                <a:latin typeface="+mj-lt"/>
                <a:cs typeface="+mn-cs"/>
              </a:rPr>
              <a:t>защищаемой ИС.</a:t>
            </a:r>
            <a:endParaRPr lang="ru-RU" sz="2000" dirty="0">
              <a:latin typeface="+mj-lt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«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FW/VPN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ЗАСТАВА» РЕШАЕТ ЗАДАЧИ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АРХИТЕКТУРА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25" y="677763"/>
            <a:ext cx="70389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7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40100" y="905749"/>
            <a:ext cx="5803900" cy="301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anchor="ctr">
            <a:spAutoFit/>
          </a:bodyPr>
          <a:lstStyle/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>
                <a:latin typeface="+mj-lt"/>
                <a:cs typeface="+mn-cs"/>
              </a:rPr>
              <a:t>Защита </a:t>
            </a:r>
            <a:r>
              <a:rPr lang="ru-RU" sz="2000" dirty="0" smtClean="0">
                <a:latin typeface="+mj-lt"/>
                <a:cs typeface="+mn-cs"/>
              </a:rPr>
              <a:t>рабочих мест и серверов внутри ЛВС  </a:t>
            </a: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endParaRPr lang="ru-RU" sz="2000" dirty="0" smtClean="0">
              <a:latin typeface="+mj-lt"/>
              <a:cs typeface="+mn-cs"/>
            </a:endParaRP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Защита мобильных </a:t>
            </a:r>
            <a:r>
              <a:rPr lang="ru-RU" sz="2000" dirty="0">
                <a:latin typeface="+mj-lt"/>
                <a:cs typeface="+mn-cs"/>
              </a:rPr>
              <a:t>пользователей</a:t>
            </a: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endParaRPr lang="en-US" sz="2000" dirty="0">
              <a:latin typeface="+mj-lt"/>
              <a:cs typeface="+mn-cs"/>
            </a:endParaRP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>
                <a:latin typeface="+mj-lt"/>
                <a:cs typeface="+mn-cs"/>
              </a:rPr>
              <a:t>Не требует обучения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ru-RU" sz="2000" dirty="0" smtClean="0">
                <a:latin typeface="+mj-lt"/>
                <a:cs typeface="+mn-cs"/>
              </a:rPr>
              <a:t>пользователей</a:t>
            </a:r>
            <a:endParaRPr lang="ru-RU" sz="2000" dirty="0">
              <a:latin typeface="+mj-lt"/>
              <a:cs typeface="+mn-cs"/>
            </a:endParaRP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endParaRPr lang="ru-RU" sz="2000" dirty="0">
              <a:latin typeface="+mj-lt"/>
              <a:cs typeface="Times New Roman" pitchFamily="18" charset="0"/>
            </a:endParaRP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j-lt"/>
                <a:cs typeface="+mn-cs"/>
              </a:rPr>
              <a:t>Централизованное удаленное управление политикой безопасности</a:t>
            </a:r>
            <a:endParaRPr lang="en-US" sz="2000" dirty="0" smtClean="0">
              <a:latin typeface="+mj-lt"/>
              <a:cs typeface="+mn-cs"/>
            </a:endParaRP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endParaRPr lang="ru-RU" sz="2000" dirty="0">
              <a:latin typeface="+mj-lt"/>
              <a:cs typeface="+mn-cs"/>
            </a:endParaRP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defRPr/>
            </a:pPr>
            <a:r>
              <a:rPr lang="ru-RU" sz="2000" dirty="0">
                <a:latin typeface="+mj-lt"/>
                <a:cs typeface="+mn-cs"/>
              </a:rPr>
              <a:t>Поддержка ОС: </a:t>
            </a:r>
          </a:p>
          <a:p>
            <a:pPr marL="901700" lvl="1" indent="-279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2000" dirty="0">
                <a:latin typeface="+mj-lt"/>
                <a:cs typeface="+mn-cs"/>
              </a:rPr>
              <a:t>	</a:t>
            </a:r>
            <a:r>
              <a:rPr lang="en-US" sz="2000" dirty="0">
                <a:latin typeface="+mj-lt"/>
                <a:cs typeface="+mn-cs"/>
              </a:rPr>
              <a:t>Windows XP </a:t>
            </a:r>
            <a:r>
              <a:rPr lang="en-US" sz="2000" dirty="0" smtClean="0">
                <a:latin typeface="+mj-lt"/>
                <a:cs typeface="+mn-cs"/>
              </a:rPr>
              <a:t>SP3/7</a:t>
            </a:r>
            <a:r>
              <a:rPr lang="ru-RU" sz="2000" dirty="0" smtClean="0">
                <a:latin typeface="+mj-lt"/>
                <a:cs typeface="+mn-cs"/>
              </a:rPr>
              <a:t>/8/8.1/10   </a:t>
            </a:r>
            <a:endParaRPr lang="ru-RU" sz="2000" dirty="0">
              <a:latin typeface="+mj-lt"/>
              <a:cs typeface="+mn-cs"/>
            </a:endParaRPr>
          </a:p>
          <a:p>
            <a:pPr marL="901700" lvl="1" indent="-279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2000" dirty="0">
                <a:latin typeface="+mj-lt"/>
                <a:cs typeface="+mn-cs"/>
              </a:rPr>
              <a:t>	</a:t>
            </a:r>
            <a:r>
              <a:rPr lang="ru-RU" sz="2000" dirty="0" err="1" smtClean="0">
                <a:latin typeface="+mj-lt"/>
                <a:cs typeface="+mn-cs"/>
              </a:rPr>
              <a:t>Linux</a:t>
            </a:r>
            <a:endParaRPr lang="ru-RU" sz="2000" dirty="0">
              <a:latin typeface="+mj-lt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73300" y="4155926"/>
            <a:ext cx="6851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40000"/>
              </a:spcBef>
              <a:spcAft>
                <a:spcPct val="4000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j-lt"/>
                <a:cs typeface="+mn-cs"/>
              </a:rPr>
              <a:t>Где бы Вы ни были – Вы всегда на рабочем месте!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ЗАСТАВА-КЛИЕНТ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31590"/>
            <a:ext cx="3240361" cy="19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2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82552" y="1266149"/>
            <a:ext cx="6858000" cy="24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anchor="ctr">
            <a:spAutoFit/>
          </a:bodyPr>
          <a:lstStyle/>
          <a:p>
            <a:pPr marL="228600" indent="-228600">
              <a:lnSpc>
                <a:spcPct val="80000"/>
              </a:lnSpc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</a:pPr>
            <a:r>
              <a:rPr lang="ru-RU" sz="2000" dirty="0">
                <a:latin typeface="Calibri" pitchFamily="34" charset="0"/>
              </a:rPr>
              <a:t>Защита периметра корпоративной ИС </a:t>
            </a:r>
            <a:endParaRPr lang="en-US" sz="2000" dirty="0">
              <a:latin typeface="Calibri" pitchFamily="34" charset="0"/>
            </a:endParaRPr>
          </a:p>
          <a:p>
            <a:pPr marL="228600" indent="-228600">
              <a:lnSpc>
                <a:spcPct val="80000"/>
              </a:lnSpc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</a:pPr>
            <a:r>
              <a:rPr lang="ru-RU" sz="2000" dirty="0">
                <a:latin typeface="Calibri" pitchFamily="34" charset="0"/>
              </a:rPr>
              <a:t>Сегментирование ИС</a:t>
            </a:r>
          </a:p>
          <a:p>
            <a:pPr marL="228600" indent="-228600">
              <a:lnSpc>
                <a:spcPct val="80000"/>
              </a:lnSpc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</a:pPr>
            <a:r>
              <a:rPr lang="ru-RU" sz="2000" dirty="0" smtClean="0">
                <a:latin typeface="Calibri" pitchFamily="34" charset="0"/>
              </a:rPr>
              <a:t>Обеспечение требований регуляторов</a:t>
            </a:r>
            <a:endParaRPr lang="ru-RU" sz="2000" dirty="0">
              <a:latin typeface="Calibri" pitchFamily="34" charset="0"/>
            </a:endParaRPr>
          </a:p>
          <a:p>
            <a:pPr marL="228600" lvl="1" indent="-228600">
              <a:lnSpc>
                <a:spcPct val="80000"/>
              </a:lnSpc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</a:pPr>
            <a:r>
              <a:rPr lang="ru-RU" sz="2000" dirty="0">
                <a:latin typeface="Calibri" pitchFamily="34" charset="0"/>
              </a:rPr>
              <a:t>Объединение удаленных офисов в единую сеть</a:t>
            </a:r>
          </a:p>
          <a:p>
            <a:pPr marL="228600" lvl="1" indent="-228600">
              <a:lnSpc>
                <a:spcPct val="80000"/>
              </a:lnSpc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</a:pPr>
            <a:r>
              <a:rPr lang="ru-RU" sz="2000" dirty="0">
                <a:latin typeface="Calibri" pitchFamily="34" charset="0"/>
              </a:rPr>
              <a:t>Защищенный удаленный доступ мобильных пользователей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7614"/>
            <a:ext cx="2448272" cy="223683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ЗАСТАВА-ОФИС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7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7784" y="1160190"/>
            <a:ext cx="6480720" cy="247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0800" anchor="ctr">
            <a:spAutoFit/>
          </a:bodyPr>
          <a:lstStyle/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  <a:defRPr/>
            </a:pPr>
            <a:r>
              <a:rPr lang="ru-RU" sz="2000" dirty="0" smtClean="0">
                <a:latin typeface="+mn-lt"/>
                <a:cs typeface="+mn-cs"/>
              </a:rPr>
              <a:t>Администрирование агента происходит удаленно</a:t>
            </a: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  <a:defRPr/>
            </a:pPr>
            <a:r>
              <a:rPr lang="ru-RU" sz="2000" dirty="0" smtClean="0">
                <a:latin typeface="+mn-lt"/>
                <a:cs typeface="+mn-cs"/>
              </a:rPr>
              <a:t>Автоматическое восстановление после перезагрузки</a:t>
            </a:r>
            <a:endParaRPr lang="ru-RU" sz="2000" dirty="0">
              <a:latin typeface="+mn-lt"/>
              <a:cs typeface="+mn-cs"/>
            </a:endParaRP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  <a:defRPr/>
            </a:pPr>
            <a:r>
              <a:rPr lang="ru-RU" sz="2000" dirty="0">
                <a:latin typeface="+mn-lt"/>
                <a:cs typeface="+mn-cs"/>
              </a:rPr>
              <a:t>Возможность подбора аппаратной платформы под любые требования заказчика</a:t>
            </a:r>
          </a:p>
          <a:p>
            <a:pPr marL="273050" lvl="1" indent="-1762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  <a:tabLst>
                <a:tab pos="1076325" algn="l"/>
              </a:tabLst>
              <a:defRPr/>
            </a:pPr>
            <a:r>
              <a:rPr lang="ru-RU" sz="2000" dirty="0">
                <a:latin typeface="+mn-lt"/>
                <a:cs typeface="+mn-cs"/>
              </a:rPr>
              <a:t>Поддержка ОС: </a:t>
            </a:r>
          </a:p>
          <a:p>
            <a:pPr marL="1079500" lvl="1" indent="-2667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1079500" algn="l"/>
              </a:tabLst>
              <a:defRPr/>
            </a:pPr>
            <a:r>
              <a:rPr lang="en-US" sz="2000" dirty="0" smtClean="0">
                <a:latin typeface="+mn-lt"/>
                <a:cs typeface="+mn-cs"/>
              </a:rPr>
              <a:t>Microsoft </a:t>
            </a:r>
            <a:r>
              <a:rPr lang="en-US" sz="2000" dirty="0">
                <a:latin typeface="+mn-lt"/>
                <a:cs typeface="+mn-cs"/>
              </a:rPr>
              <a:t>Windows </a:t>
            </a:r>
            <a:r>
              <a:rPr lang="en-US" sz="2000" dirty="0" smtClean="0">
                <a:latin typeface="+mn-lt"/>
                <a:cs typeface="+mn-cs"/>
              </a:rPr>
              <a:t>2003/2008/</a:t>
            </a:r>
            <a:r>
              <a:rPr lang="ru-RU" sz="2000" dirty="0" smtClean="0">
                <a:latin typeface="+mn-lt"/>
                <a:cs typeface="+mn-cs"/>
              </a:rPr>
              <a:t>2012</a:t>
            </a:r>
            <a:r>
              <a:rPr lang="en-US" sz="2000" dirty="0" smtClean="0">
                <a:latin typeface="+mn-lt"/>
                <a:cs typeface="+mn-cs"/>
              </a:rPr>
              <a:t>, </a:t>
            </a:r>
            <a:endParaRPr lang="ru-RU" sz="2000" dirty="0">
              <a:latin typeface="+mn-lt"/>
              <a:cs typeface="+mn-cs"/>
            </a:endParaRPr>
          </a:p>
          <a:p>
            <a:pPr marL="1079500" lvl="1" indent="-266700" fontAlgn="auto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1079500" algn="l"/>
              </a:tabLst>
              <a:defRPr/>
            </a:pPr>
            <a:r>
              <a:rPr lang="en-US" sz="2000" dirty="0" smtClean="0">
                <a:latin typeface="+mn-lt"/>
                <a:cs typeface="+mn-cs"/>
              </a:rPr>
              <a:t>Linux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3050" y="3698082"/>
            <a:ext cx="7600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Calibri" pitchFamily="34" charset="0"/>
              </a:rPr>
              <a:t>Работы по повышению производительности 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Calibri" pitchFamily="34" charset="0"/>
              </a:rPr>
              <a:t>проводились в сотрудничестве 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Calibri" pitchFamily="34" charset="0"/>
              </a:rPr>
              <a:t>с компаниями Intel, SUN </a:t>
            </a:r>
            <a:r>
              <a:rPr lang="ru-RU" sz="2000" b="1" i="1" dirty="0" err="1" smtClean="0">
                <a:solidFill>
                  <a:srgbClr val="0070C0"/>
                </a:solidFill>
                <a:latin typeface="Calibri" pitchFamily="34" charset="0"/>
              </a:rPr>
              <a:t>Microsystems</a:t>
            </a:r>
            <a:r>
              <a:rPr lang="ru-RU" sz="2000" b="1" i="1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2000" b="1" i="1" dirty="0" smtClean="0">
                <a:solidFill>
                  <a:srgbClr val="0070C0"/>
                </a:solidFill>
                <a:latin typeface="Calibri" pitchFamily="34" charset="0"/>
              </a:rPr>
              <a:t>HP</a:t>
            </a:r>
            <a:r>
              <a:rPr lang="ru-RU" sz="2000" b="1" i="1" dirty="0" smtClean="0">
                <a:solidFill>
                  <a:srgbClr val="0070C0"/>
                </a:solidFill>
                <a:latin typeface="Calibri" pitchFamily="34" charset="0"/>
              </a:rPr>
              <a:t> и </a:t>
            </a:r>
            <a:r>
              <a:rPr lang="en-US" sz="2000" b="1" i="1" dirty="0" smtClean="0">
                <a:solidFill>
                  <a:srgbClr val="0070C0"/>
                </a:solidFill>
                <a:latin typeface="Calibri" pitchFamily="34" charset="0"/>
              </a:rPr>
              <a:t>IBM</a:t>
            </a:r>
            <a:endParaRPr lang="ru-RU" sz="2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ЗАСТАВА-ОФИС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7614"/>
            <a:ext cx="2448272" cy="223683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42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ttp://www.i-teco.ru/image/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i-teco.ru/image/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5" cy="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67944" y="771550"/>
            <a:ext cx="4874445" cy="369689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just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Протестирована эффективная работа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с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более 20000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агентами.</a:t>
            </a:r>
          </a:p>
          <a:p>
            <a:pPr marL="180975" indent="-180975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Удаленное администрирование по защищенному каналу </a:t>
            </a:r>
          </a:p>
          <a:p>
            <a:pPr marL="180975" indent="-180975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Многоуровневое управление</a:t>
            </a:r>
          </a:p>
          <a:p>
            <a:pPr marL="180975" indent="-180975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Удобный пользовательский интерфейс</a:t>
            </a:r>
          </a:p>
          <a:p>
            <a:pPr marL="180975" indent="-180975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Мониторинг событий</a:t>
            </a:r>
          </a:p>
          <a:p>
            <a:pPr marL="180975" indent="-180975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Удаленное обновление ПО собственных агентов</a:t>
            </a:r>
          </a:p>
          <a:p>
            <a:pPr marL="180975" indent="-180975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Управление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продуктами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др.вендоров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IPSec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4" name="Picture 7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8" y="1203598"/>
            <a:ext cx="3930145" cy="306428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ЗАСТАВА-УПРАВЛЕНИЕ</a:t>
            </a:r>
            <a:endParaRPr lang="ru-RU" sz="2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ttp://www.i-teco.ru/image/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i-teco.ru/image/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5" cy="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ЗАСТАВА-УПРАВЛЕНИЕ</a:t>
            </a:r>
            <a:endParaRPr lang="ru-RU" sz="2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8680449" cy="43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i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4037" y="2915841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384175" y="797179"/>
            <a:ext cx="8509000" cy="32624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Доменная структура управления. </a:t>
            </a:r>
          </a:p>
          <a:p>
            <a:pPr marL="85725">
              <a:spcAft>
                <a:spcPts val="1200"/>
              </a:spcAft>
              <a:buClr>
                <a:srgbClr val="0070C0"/>
              </a:buClr>
              <a:buSzPct val="120000"/>
            </a:pPr>
            <a:r>
              <a:rPr lang="ru-RU" sz="2000" dirty="0" smtClean="0">
                <a:latin typeface="Calibri" pitchFamily="34" charset="0"/>
              </a:rPr>
              <a:t>     Разграничение прав администраторов ИБ</a:t>
            </a: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Централизованное обновление версий агентов.</a:t>
            </a: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Упрощение и автоматизация управления агентов.</a:t>
            </a: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Улучшение инструментов аналитики.</a:t>
            </a:r>
          </a:p>
          <a:p>
            <a:pPr marL="361950" indent="-276225">
              <a:spcAft>
                <a:spcPts val="1200"/>
              </a:spcAft>
              <a:buClr>
                <a:srgbClr val="0070C0"/>
              </a:buClr>
              <a:buSzPct val="120000"/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</a:rPr>
              <a:t>Возможность управления всеми прежними </a:t>
            </a:r>
          </a:p>
          <a:p>
            <a:pPr marL="85725">
              <a:spcAft>
                <a:spcPts val="1200"/>
              </a:spcAft>
              <a:buClr>
                <a:srgbClr val="0070C0"/>
              </a:buClr>
              <a:buSzPct val="120000"/>
            </a:pP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   версиями агентов.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9725" y="269082"/>
            <a:ext cx="84836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/>
          <a:lstStyle/>
          <a:p>
            <a:pPr eaLnBrk="0" hangingPunct="0">
              <a:lnSpc>
                <a:spcPts val="21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ЗАСТАВА 6.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</a:rPr>
              <a:t>Функции управления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ru-RU" sz="2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16222</TotalTime>
  <Words>581</Words>
  <Application>Microsoft Office PowerPoint</Application>
  <PresentationFormat>Экран (16:9)</PresentationFormat>
  <Paragraphs>107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ЗАСТАВА  Презентация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ЗАСТАВА.  Развитие партнерской сети.</dc:title>
  <dc:creator>Шитов</dc:creator>
  <cp:lastModifiedBy>Shitov Igor</cp:lastModifiedBy>
  <cp:revision>39</cp:revision>
  <dcterms:created xsi:type="dcterms:W3CDTF">2011-03-21T10:18:22Z</dcterms:created>
  <dcterms:modified xsi:type="dcterms:W3CDTF">2015-09-23T10:20:40Z</dcterms:modified>
</cp:coreProperties>
</file>