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5"/>
  </p:sldMasterIdLst>
  <p:notesMasterIdLst>
    <p:notesMasterId r:id="rId28"/>
  </p:notesMasterIdLst>
  <p:handoutMasterIdLst>
    <p:handoutMasterId r:id="rId29"/>
  </p:handoutMasterIdLst>
  <p:sldIdLst>
    <p:sldId id="524" r:id="rId6"/>
    <p:sldId id="528" r:id="rId7"/>
    <p:sldId id="564" r:id="rId8"/>
    <p:sldId id="595" r:id="rId9"/>
    <p:sldId id="594" r:id="rId10"/>
    <p:sldId id="596" r:id="rId11"/>
    <p:sldId id="598" r:id="rId12"/>
    <p:sldId id="597" r:id="rId13"/>
    <p:sldId id="611" r:id="rId14"/>
    <p:sldId id="599" r:id="rId15"/>
    <p:sldId id="550" r:id="rId16"/>
    <p:sldId id="600" r:id="rId17"/>
    <p:sldId id="574" r:id="rId18"/>
    <p:sldId id="602" r:id="rId19"/>
    <p:sldId id="603" r:id="rId20"/>
    <p:sldId id="606" r:id="rId21"/>
    <p:sldId id="605" r:id="rId22"/>
    <p:sldId id="604" r:id="rId23"/>
    <p:sldId id="610" r:id="rId24"/>
    <p:sldId id="608" r:id="rId25"/>
    <p:sldId id="607" r:id="rId26"/>
    <p:sldId id="274" r:id="rId27"/>
  </p:sldIdLst>
  <p:sldSz cx="9144000" cy="6858000" type="screen4x3"/>
  <p:notesSz cx="6858000" cy="9734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0C44B5-78DA-4F70-AA0D-0E58B53AFCEC}">
          <p14:sldIdLst>
            <p14:sldId id="524"/>
            <p14:sldId id="528"/>
            <p14:sldId id="564"/>
            <p14:sldId id="595"/>
            <p14:sldId id="594"/>
            <p14:sldId id="596"/>
            <p14:sldId id="598"/>
            <p14:sldId id="597"/>
            <p14:sldId id="611"/>
            <p14:sldId id="599"/>
            <p14:sldId id="550"/>
            <p14:sldId id="600"/>
            <p14:sldId id="574"/>
            <p14:sldId id="602"/>
            <p14:sldId id="603"/>
            <p14:sldId id="606"/>
            <p14:sldId id="605"/>
            <p14:sldId id="604"/>
            <p14:sldId id="610"/>
            <p14:sldId id="608"/>
            <p14:sldId id="607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0" autoAdjust="0"/>
    <p:restoredTop sz="62555" autoAdjust="0"/>
  </p:normalViewPr>
  <p:slideViewPr>
    <p:cSldViewPr showGuides="1">
      <p:cViewPr>
        <p:scale>
          <a:sx n="80" d="100"/>
          <a:sy n="80" d="100"/>
        </p:scale>
        <p:origin x="-2260" y="640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1B140-93D9-4DA3-A87B-1E27C9497AFE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6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A63BD-672C-4D29-B43D-F7375AA51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6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5DAE8-8BE4-45A9-B2F6-09345D01172E}" type="datetimeFigureOut">
              <a:rPr lang="ru-RU" smtClean="0"/>
              <a:t>25.09.2015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7275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623912"/>
            <a:ext cx="5486400" cy="4380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8086-144A-4E7F-AC23-8A0F36E128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6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7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08A0-06E0-408E-B7B7-C018CD115F89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CAC-8A52-407B-A02A-2B7516A0D560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C0F-0796-4F79-A4EC-536AE1EF1BA5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ABF-B39C-460D-A13A-85B17E7E79D3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D239-2407-42E8-A32C-054889D4320F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177A-E4DE-4A17-BEFE-09F77CF07781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0098-0FEA-482D-A791-E8B138B21622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340-B7CB-4E21-9F90-BE68EFBDFC20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F8B-A08F-4EBA-9AC0-3C0318A1D984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6D98-FD52-49AB-AAA3-C187C184A7FB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5BD6-36A0-4D39-9A13-6398A9EA894A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942FC5-5C3E-4252-BE80-45FED3FA1727}" type="datetime1">
              <a:rPr lang="ru-RU" smtClean="0"/>
              <a:t>25.09.2015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23D2C8-0215-46B4-9253-70BBD47BFF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9911" y="3068960"/>
            <a:ext cx="8424936" cy="13021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М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ожно 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ли сэкономить, если перенести все 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функции </a:t>
            </a:r>
            <a:r>
              <a:rPr lang="ru-RU" sz="3600" b="1" dirty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безопасности </a:t>
            </a: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«облако»?</a:t>
            </a:r>
            <a:endParaRPr lang="en-US" sz="3600" b="1" dirty="0">
              <a:solidFill>
                <a:srgbClr val="0070C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068099" cy="57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70853" y="6368628"/>
            <a:ext cx="4587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InfoSecurity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Russia'2015|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Крокус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Экспо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|2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5.09.2015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Основные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опросы к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SecaaS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888357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Возможна ли конфиденциальность?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Есть ли гарантия ответственности.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Сколько это стоит и в чем выгода?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6892" y="1817529"/>
            <a:ext cx="5180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Основная проблема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>
            <a:off x="7582889" y="2694399"/>
            <a:ext cx="748923" cy="2246769"/>
          </a:xfrm>
          <a:prstGeom prst="rect">
            <a:avLst/>
          </a:prstGeom>
        </p:spPr>
        <p:txBody>
          <a:bodyPr vert="horz"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0" dirty="0">
                <a:solidFill>
                  <a:srgbClr val="FF6600"/>
                </a:solidFill>
                <a:latin typeface="Calibri"/>
                <a:cs typeface="Calibri"/>
              </a:rPr>
              <a:t>{</a:t>
            </a:r>
            <a:endParaRPr lang="ru-RU" sz="14000" dirty="0">
              <a:solidFill>
                <a:srgbClr val="FF66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6139" y="3052117"/>
            <a:ext cx="575111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Стоит ли доверять услуге безопасность как сервис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когда и почему?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4816" y="2478460"/>
            <a:ext cx="748923" cy="2246769"/>
          </a:xfrm>
          <a:prstGeom prst="rect">
            <a:avLst/>
          </a:prstGeom>
        </p:spPr>
        <p:txBody>
          <a:bodyPr vert="horz"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0" dirty="0" smtClean="0">
                <a:solidFill>
                  <a:srgbClr val="FF6600"/>
                </a:solidFill>
                <a:latin typeface="Calibri"/>
              </a:rPr>
              <a:t>{</a:t>
            </a:r>
            <a:endParaRPr lang="ru-RU" sz="14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SecaaS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– когда и как переходить в облако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04166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ru-RU" sz="8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шагов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Шаг 1 – оцени свою выгоду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9208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Финансовая выгода.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Акцент на ключевых компетенциях.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Передовые технологии без дополнительной стоимости.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Масштабирование.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Оперативное управление и реагирование.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Быстрое восстановление.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Простота в управлении.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Шаг 2 – оцени риски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636912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Стратегические.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Операционные.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Юридические.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Шаг 3 – прими решение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Проекты\Infosec\2014\img\155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44" y="1447643"/>
            <a:ext cx="6191100" cy="46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169244">
            <a:off x="2483768" y="3078879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altLang="ru-RU" sz="4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шаг 1</a:t>
            </a:r>
          </a:p>
        </p:txBody>
      </p:sp>
      <p:sp>
        <p:nvSpPr>
          <p:cNvPr id="13" name="Прямоугольник 12"/>
          <p:cNvSpPr/>
          <p:nvPr/>
        </p:nvSpPr>
        <p:spPr>
          <a:xfrm rot="19863421">
            <a:off x="5148064" y="3059609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altLang="ru-RU" sz="4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шаг </a:t>
            </a:r>
            <a:r>
              <a:rPr lang="en-US" altLang="ru-RU" sz="4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altLang="ru-RU" sz="4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Шаг 4 – выбери провайдера услуги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36687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Проработай вопросы: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Юридические.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Финансовые.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Технические.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Физические.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Шаг 5 – передай функции безопасности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8739" y="3625860"/>
            <a:ext cx="7956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 спеши и действуй последовательно.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2535288"/>
            <a:ext cx="5180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Шаг 6 – получи услугу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393012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Анализ.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Оценка.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Управление</a:t>
            </a: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alt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Шаг 7 – проводи оценку соответствия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366878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Периодический аудит услуги.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Актуализация угроз.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Периодически возвращайся к шагам 1 и 2.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Облачное, светлое, настоящее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87227"/>
            <a:ext cx="4802826" cy="297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611560" y="2653408"/>
            <a:ext cx="574675" cy="574675"/>
            <a:chOff x="1050925" y="2060848"/>
            <a:chExt cx="574675" cy="574675"/>
          </a:xfrm>
        </p:grpSpPr>
        <p:sp>
          <p:nvSpPr>
            <p:cNvPr id="22" name="Овал 7"/>
            <p:cNvSpPr>
              <a:spLocks noChangeArrowheads="1"/>
            </p:cNvSpPr>
            <p:nvPr/>
          </p:nvSpPr>
          <p:spPr bwMode="auto">
            <a:xfrm>
              <a:off x="1050925" y="2060848"/>
              <a:ext cx="574675" cy="574675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3" name="Прямоугольник 8"/>
            <p:cNvSpPr>
              <a:spLocks noChangeArrowheads="1"/>
            </p:cNvSpPr>
            <p:nvPr/>
          </p:nvSpPr>
          <p:spPr bwMode="auto">
            <a:xfrm>
              <a:off x="1172766" y="2109209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</p:grpSp>
      <p:sp>
        <p:nvSpPr>
          <p:cNvPr id="24" name="Содержимое 2"/>
          <p:cNvSpPr txBox="1">
            <a:spLocks/>
          </p:cNvSpPr>
          <p:nvPr/>
        </p:nvSpPr>
        <p:spPr bwMode="auto">
          <a:xfrm>
            <a:off x="1168495" y="2678051"/>
            <a:ext cx="1891338" cy="5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4663" indent="-384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4605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2987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7559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32131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6703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41275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8" indent="0" eaLnBrk="1" hangingPunct="1">
              <a:buNone/>
              <a:defRPr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Выгодно.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4260" y="3513312"/>
            <a:ext cx="574675" cy="574675"/>
            <a:chOff x="1050925" y="2060848"/>
            <a:chExt cx="574675" cy="574675"/>
          </a:xfrm>
        </p:grpSpPr>
        <p:sp>
          <p:nvSpPr>
            <p:cNvPr id="26" name="Овал 7"/>
            <p:cNvSpPr>
              <a:spLocks noChangeArrowheads="1"/>
            </p:cNvSpPr>
            <p:nvPr/>
          </p:nvSpPr>
          <p:spPr bwMode="auto">
            <a:xfrm>
              <a:off x="1050925" y="2060848"/>
              <a:ext cx="574675" cy="574675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7" name="Прямоугольник 8"/>
            <p:cNvSpPr>
              <a:spLocks noChangeArrowheads="1"/>
            </p:cNvSpPr>
            <p:nvPr/>
          </p:nvSpPr>
          <p:spPr bwMode="auto">
            <a:xfrm>
              <a:off x="1172766" y="2109209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</p:grpSp>
      <p:sp>
        <p:nvSpPr>
          <p:cNvPr id="28" name="Содержимое 2"/>
          <p:cNvSpPr txBox="1">
            <a:spLocks/>
          </p:cNvSpPr>
          <p:nvPr/>
        </p:nvSpPr>
        <p:spPr bwMode="auto">
          <a:xfrm>
            <a:off x="1181195" y="3537955"/>
            <a:ext cx="2166670" cy="5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4663" indent="-384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4605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2987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7559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32131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6703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41275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8" indent="0" eaLnBrk="1" hangingPunct="1">
              <a:buNone/>
              <a:defRPr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Эффективно.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21675" y="4377408"/>
            <a:ext cx="574675" cy="574675"/>
            <a:chOff x="1050925" y="2060848"/>
            <a:chExt cx="574675" cy="574675"/>
          </a:xfrm>
        </p:grpSpPr>
        <p:sp>
          <p:nvSpPr>
            <p:cNvPr id="30" name="Овал 7"/>
            <p:cNvSpPr>
              <a:spLocks noChangeArrowheads="1"/>
            </p:cNvSpPr>
            <p:nvPr/>
          </p:nvSpPr>
          <p:spPr bwMode="auto">
            <a:xfrm>
              <a:off x="1050925" y="2060848"/>
              <a:ext cx="574675" cy="574675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31" name="Прямоугольник 8"/>
            <p:cNvSpPr>
              <a:spLocks noChangeArrowheads="1"/>
            </p:cNvSpPr>
            <p:nvPr/>
          </p:nvSpPr>
          <p:spPr bwMode="auto">
            <a:xfrm>
              <a:off x="1172766" y="2109209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ru-RU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2" name="Содержимое 2"/>
          <p:cNvSpPr txBox="1">
            <a:spLocks/>
          </p:cNvSpPr>
          <p:nvPr/>
        </p:nvSpPr>
        <p:spPr bwMode="auto">
          <a:xfrm>
            <a:off x="1178609" y="4402051"/>
            <a:ext cx="1449175" cy="5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4663" indent="-384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4605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2987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7559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32131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6703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41275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8" indent="0" eaLnBrk="1" hangingPunct="1">
              <a:buNone/>
              <a:defRPr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Просто.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Для кого эта услуга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276872"/>
            <a:ext cx="79208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Малый бизнес.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Средний бизнес.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Крупный бизнес?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Государство?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Заключение.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SecaaS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366878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озволяет экономить и влечет за собой определенную выгоду.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Заставляет бизнес быть более гибким.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ложно применима в РФ.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charset="0"/>
              <a:buAutoNum type="arabicPeriod"/>
            </a:pPr>
            <a:r>
              <a:rPr lang="ru-RU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Может быть полезна малому и среднему бизнесу.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62360" y="3128268"/>
            <a:ext cx="75559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3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www.elvis.ru</a:t>
            </a:r>
            <a:endParaRPr lang="ru-RU" sz="3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Что нам дают облака?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-130199" y="4147714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-130199" y="4147714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974557" y="2900436"/>
            <a:ext cx="7197843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187624" y="1612167"/>
            <a:ext cx="67687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IaaS</a:t>
            </a:r>
            <a:r>
              <a:rPr lang="ru-RU" altLang="ru-RU" sz="7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en-US" altLang="ru-RU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PaaS</a:t>
            </a:r>
            <a:r>
              <a:rPr lang="ru-RU" altLang="ru-RU" sz="7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en-US" altLang="ru-RU" sz="7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SaaS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01" y="3356992"/>
            <a:ext cx="426379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68" y="3068960"/>
            <a:ext cx="828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3" y="3882985"/>
            <a:ext cx="809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61248"/>
            <a:ext cx="800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5940152" y="3645024"/>
            <a:ext cx="1080120" cy="74815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73167" y="4509120"/>
            <a:ext cx="650561" cy="25202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5868144" y="5517232"/>
            <a:ext cx="936104" cy="43204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7" name="TextBox 3136"/>
          <p:cNvSpPr txBox="1"/>
          <p:nvPr/>
        </p:nvSpPr>
        <p:spPr>
          <a:xfrm>
            <a:off x="467544" y="47878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дорога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48264" y="3861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дом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2160" y="62377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работа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Облачные мнения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290087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290087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35681">
            <a:off x="4929472" y="5291102"/>
            <a:ext cx="36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 убедил</a:t>
            </a:r>
            <a:endParaRPr lang="ru-RU" alt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024483">
            <a:off x="833905" y="5077504"/>
            <a:ext cx="36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Поверь - удобно</a:t>
            </a:r>
            <a:endParaRPr lang="ru-RU" alt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988840"/>
            <a:ext cx="46101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4573478" y="3861048"/>
            <a:ext cx="0" cy="19481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Рассмотрим направление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63691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SecaaS</a:t>
            </a:r>
            <a:endParaRPr lang="ru-RU" sz="8000" dirty="0" smtClean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48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безопасность как сервис</a:t>
            </a:r>
            <a:r>
              <a:rPr lang="en-US" sz="48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Security as a Service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SecaaS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8739" y="3268141"/>
            <a:ext cx="7956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Позволяет облегчить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 ускорить в Компании процессы построения и обеспечения безопасности информации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177569"/>
            <a:ext cx="5180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Оператор услуги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34742"/>
            <a:ext cx="5760640" cy="380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3247" y="5600853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alt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ru-RU" alt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правляет и контролирует</a:t>
            </a:r>
            <a:endParaRPr lang="ru-RU" altLang="ru-RU" sz="2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Что предлагает оператор услуги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9893" y="1399329"/>
            <a:ext cx="79794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управление учетными записями</a:t>
            </a:r>
          </a:p>
          <a:p>
            <a:pPr lvl="0" algn="ctr">
              <a:buClr>
                <a:srgbClr val="0070C0"/>
              </a:buClr>
            </a:pP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редотвращение утечек данных 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Web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Mail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безопасность 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оценка соответствия 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правление событиями ИБ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шифрование 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езервное копирование и восстановление 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АНТИВИРУСНАЯ ЗАЩИТА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защита мобильных устройств 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сетевая безопасность 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управление безопасностью </a:t>
            </a:r>
          </a:p>
          <a:p>
            <a:pPr lvl="0" algn="ctr">
              <a:buClr>
                <a:srgbClr val="0070C0"/>
              </a:buClr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РЕАГИРОВАНИЕ НА ИНЦИДЕНТЫ ИБ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Вопрос доверия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4034"/>
            <a:ext cx="5616624" cy="373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3247" y="5600853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alt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могу ли я доверять оператору услуги?</a:t>
            </a:r>
            <a:endParaRPr lang="ru-RU" altLang="ru-RU" sz="2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 bwMode="auto">
        <a:noFill/>
        <a:ln w="28575">
          <a:solidFill>
            <a:schemeClr val="accent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>
            <a:solidFill>
              <a:srgbClr val="00B0F0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2F26B7DBE53948A02078AD2BB46615" ma:contentTypeVersion="0" ma:contentTypeDescription="Создание документа." ma:contentTypeScope="" ma:versionID="fba911d07b948b585d837ba5e19d613e">
  <xsd:schema xmlns:xsd="http://www.w3.org/2001/XMLSchema" xmlns:xs="http://www.w3.org/2001/XMLSchema" xmlns:p="http://schemas.microsoft.com/office/2006/metadata/properties" xmlns:ns2="2099acc5-463f-49b4-91e9-f465d65e7c84" targetNamespace="http://schemas.microsoft.com/office/2006/metadata/properties" ma:root="true" ma:fieldsID="35fb8afcfc7d5ab3018a8d53794502cb" ns2:_="">
    <xsd:import namespace="2099acc5-463f-49b4-91e9-f465d65e7c8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9acc5-463f-49b4-91e9-f465d65e7c8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99acc5-463f-49b4-91e9-f465d65e7c84">SPHF2MTQE3NE-4424-62</_dlc_DocId>
    <_dlc_DocIdUrl xmlns="2099acc5-463f-49b4-91e9-f465d65e7c84">
      <Url>http://dog/PWA/БДМ_ноутбук/_layouts/DocIdRedir.aspx?ID=SPHF2MTQE3NE-4424-62</Url>
      <Description>SPHF2MTQE3NE-4424-62</Description>
    </_dlc_DocIdUrl>
  </documentManagement>
</p:properties>
</file>

<file path=customXml/itemProps1.xml><?xml version="1.0" encoding="utf-8"?>
<ds:datastoreItem xmlns:ds="http://schemas.openxmlformats.org/officeDocument/2006/customXml" ds:itemID="{69145A18-E4B5-4754-9A4C-223798783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B0DAF8-08E0-4C45-87FF-50CECC90B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99acc5-463f-49b4-91e9-f465d65e7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12710E-F8EF-473E-8469-D8CDF817490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4FB96CE-2D5B-4979-81E0-4786B7AEABC7}">
  <ds:schemaRefs>
    <ds:schemaRef ds:uri="http://schemas.microsoft.com/office/2006/documentManagement/types"/>
    <ds:schemaRef ds:uri="2099acc5-463f-49b4-91e9-f465d65e7c84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44620</TotalTime>
  <Words>384</Words>
  <Application>Microsoft Office PowerPoint</Application>
  <PresentationFormat>Экран (4:3)</PresentationFormat>
  <Paragraphs>137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Lungu Maxim</dc:creator>
  <cp:lastModifiedBy>1</cp:lastModifiedBy>
  <cp:revision>866</cp:revision>
  <cp:lastPrinted>2015-08-03T08:37:48Z</cp:lastPrinted>
  <dcterms:created xsi:type="dcterms:W3CDTF">2012-10-10T10:08:25Z</dcterms:created>
  <dcterms:modified xsi:type="dcterms:W3CDTF">2015-09-25T10:45:08Z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9906bfca-79ea-4bdd-b110-cb9be790bad0</vt:lpwstr>
  </property>
  <property fmtid="{D5CDD505-2E9C-101B-9397-08002B2CF9AE}" pid="3" name="ContentTypeId">
    <vt:lpwstr>0x010100372F26B7DBE53948A02078AD2BB46615</vt:lpwstr>
  </property>
</Properties>
</file>