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85" r:id="rId4"/>
    <p:sldId id="277" r:id="rId5"/>
    <p:sldId id="282" r:id="rId6"/>
    <p:sldId id="281" r:id="rId7"/>
    <p:sldId id="280" r:id="rId8"/>
    <p:sldId id="291" r:id="rId9"/>
    <p:sldId id="288" r:id="rId10"/>
    <p:sldId id="295" r:id="rId11"/>
    <p:sldId id="292" r:id="rId12"/>
    <p:sldId id="293" r:id="rId13"/>
    <p:sldId id="294" r:id="rId14"/>
    <p:sldId id="284" r:id="rId15"/>
    <p:sldId id="290" r:id="rId16"/>
    <p:sldId id="287" r:id="rId17"/>
    <p:sldId id="283" r:id="rId18"/>
    <p:sldId id="302" r:id="rId19"/>
    <p:sldId id="297" r:id="rId20"/>
    <p:sldId id="298" r:id="rId21"/>
    <p:sldId id="303" r:id="rId22"/>
    <p:sldId id="300" r:id="rId23"/>
    <p:sldId id="301" r:id="rId24"/>
    <p:sldId id="304" r:id="rId25"/>
    <p:sldId id="29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B2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3048" autoAdjust="0"/>
  </p:normalViewPr>
  <p:slideViewPr>
    <p:cSldViewPr>
      <p:cViewPr>
        <p:scale>
          <a:sx n="80" d="100"/>
          <a:sy n="80" d="100"/>
        </p:scale>
        <p:origin x="-85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487ED-278B-4F63-A354-AFF1A459A57C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261F21-2A94-41BF-9D26-2D9B1B04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1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Ищем идею картинки на первую и последний слайд.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F186E-C939-4569-B9EE-6EE6EF8D21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8FFC-8906-40A7-8508-4F333D6E429B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0CA6-9BBD-4808-9BF5-4B3930649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1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416D-FFE7-4158-99BE-3964BA6FDDE7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C26E-A975-4523-87EA-3D12EB5B9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98F0-135A-4032-980B-D0E5555CA276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5F45-EC9B-47E7-8FA1-97E240D41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4713-C68F-4315-AF7E-2135B4D29EB2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DDDA-4567-4979-8AD3-F7F370EEB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955C-F241-4ED0-B538-170F6C0520B9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DC5E-49D9-45D7-8C5B-B2729DF5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9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72CC-D777-4082-9C3F-0533B934A31A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A645-0D27-4E1C-90FF-B440D494E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DCA4-C6F2-4B31-A7B4-F347282CEC98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09C7-0532-49CA-9D83-DA325BC58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506D-19C8-49D9-8A26-77B8EAE8D7A5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9C70-5A26-46C7-A2C8-C0AEE9E9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6B51-08A0-4D5B-A8A7-49270A1A94B6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6B99-EC42-4C4D-97C7-27FC4A1F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4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886F-AC0E-4338-8845-A5B0F0341E3A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4CD0-F6A9-4E97-B2CF-5804E7A3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1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75D4-FF50-46C6-85C4-9C2A3B39B8AB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CC10-A2C4-4A4B-9A38-2706A1C1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9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4C894A-2225-4ADD-8AD4-DF2C3252D323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21304-1AC7-4172-89B0-0F400CBFA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ELVIS_PL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08" y="-381000"/>
            <a:ext cx="1042987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60032" y="-333499"/>
            <a:ext cx="3008313" cy="1162050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InfoSecurity</a:t>
            </a:r>
            <a:r>
              <a:rPr lang="en-US" sz="1400" dirty="0" smtClean="0">
                <a:solidFill>
                  <a:schemeClr val="bg1"/>
                </a:solidFill>
              </a:rPr>
              <a:t> Russia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Москва, Крокус-Экспо,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28 сентября 2012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716016" y="1052736"/>
            <a:ext cx="4536504" cy="4691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ИНФОРМАЦИОННАЯ БЕЗОПАСНОСТЬ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КРИТИЧЕКИ ВАЖНЫХ ОБЪЕКТОВ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Новые тренды или спекуляции маркетологов?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Роман Кобцев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Директор Департамента развития и маркетинга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ОАО «ЭЛВИС-ПЛЮС»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744" y="2492896"/>
            <a:ext cx="7060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/>
              <a:t>Серьезная эволюция </a:t>
            </a:r>
            <a:r>
              <a:rPr lang="ru-RU" sz="2800" b="1" dirty="0" smtClean="0">
                <a:solidFill>
                  <a:srgbClr val="FF0000"/>
                </a:solidFill>
              </a:rPr>
              <a:t>МОДЕЛИ УГРОЗ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/>
              <a:t>критически </a:t>
            </a:r>
            <a:r>
              <a:rPr lang="ru-RU" sz="2800" b="1" dirty="0" smtClean="0"/>
              <a:t>важных объектов</a:t>
            </a:r>
            <a:endParaRPr lang="ru-RU" sz="2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2945"/>
            <a:ext cx="317824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312" y="476673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56992"/>
            <a:ext cx="68407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Корпоративные ЛВС не взаимодействуют с АСУТП.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Несанкционированный </a:t>
            </a:r>
            <a:r>
              <a:rPr lang="ru-RU" dirty="0"/>
              <a:t>доступ к компонентам промышленной </a:t>
            </a:r>
            <a:r>
              <a:rPr lang="ru-RU" dirty="0" smtClean="0"/>
              <a:t>сети извне маловероятен.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1277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kern="0" dirty="0"/>
              <a:t>Долгое время промышленная безопасность занималась только обеспечением отказоустойчивости АСУТП и не уделяла достаточного внимания остальным информационным угрозам (в частности НСД), т.к. считалось:</a:t>
            </a:r>
          </a:p>
        </p:txBody>
      </p:sp>
    </p:spTree>
    <p:extLst>
      <p:ext uri="{BB962C8B-B14F-4D97-AF65-F5344CB8AC3E}">
        <p14:creationId xmlns:p14="http://schemas.microsoft.com/office/powerpoint/2010/main" val="3905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296" y="548681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40511"/>
            <a:ext cx="53285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dirty="0"/>
              <a:t>Рост уровня автоматизации критически важных </a:t>
            </a:r>
            <a:r>
              <a:rPr lang="ru-RU" dirty="0" smtClean="0"/>
              <a:t>объектов.</a:t>
            </a:r>
            <a:endParaRPr lang="ru-RU" dirty="0"/>
          </a:p>
          <a:p>
            <a:pPr marL="285750" indent="-285750" fontAlgn="auto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dirty="0"/>
              <a:t>Рост применения в системах АСУТП продуктов на базе серийно выпускаемых компонентов, </a:t>
            </a:r>
            <a:r>
              <a:rPr lang="ru-RU" dirty="0" smtClean="0"/>
              <a:t>а также открытых </a:t>
            </a:r>
            <a:r>
              <a:rPr lang="ru-RU" dirty="0"/>
              <a:t>технологий, в частности, стандартных коммуникационных </a:t>
            </a:r>
            <a:r>
              <a:rPr lang="ru-RU" dirty="0" smtClean="0"/>
              <a:t>протоколов.</a:t>
            </a:r>
            <a:endParaRPr lang="ru-RU" dirty="0"/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 smtClean="0"/>
              <a:t>Рост количества уязвимостей в программном обеспечении.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115616" y="1340768"/>
            <a:ext cx="4536504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100" dirty="0" smtClean="0"/>
              <a:t>Факторы роста информационных угроз</a:t>
            </a:r>
            <a:endParaRPr lang="ru-RU" sz="2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7" y="4748637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296" y="548681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76872"/>
            <a:ext cx="48965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/>
              <a:t>Широкое распространение практики удаленного доступа к технологическим сетям (управление отдельными сегментами, техподдержка разработчика, и др.)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/>
              <a:t>Рост мобильных пользователей в АСУТП, включая технологические сегменты (ноутбуки, планшеты).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ru-RU" dirty="0"/>
              <a:t>Увеличение взаимодействия между корпоративным и технологическим сегментами сети.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115616" y="1340769"/>
            <a:ext cx="4536504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100" dirty="0" smtClean="0"/>
              <a:t>Факторы роста информационных угроз</a:t>
            </a:r>
            <a:endParaRPr lang="ru-RU" sz="21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7" y="4748637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0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312" y="620688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1683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Источники угроз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67" y="4077072"/>
            <a:ext cx="3109389" cy="202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139952" y="4725144"/>
            <a:ext cx="1080120" cy="64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5" y="4077072"/>
            <a:ext cx="3474897" cy="19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8291" y="3183359"/>
            <a:ext cx="214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Внутренние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18448" y="3212976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Внешние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52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6296" y="548681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916832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Спецслужбы иностранных государств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Террористы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Промышленный шпионаж и организованные преступные группировки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Инсайдеры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/>
              <a:t>Хакеры (владельцы бот-сетей, </a:t>
            </a:r>
            <a:r>
              <a:rPr lang="ru-RU" dirty="0" err="1" smtClean="0"/>
              <a:t>фишеры</a:t>
            </a:r>
            <a:r>
              <a:rPr lang="ru-RU" dirty="0" smtClean="0"/>
              <a:t>-вымогатели, разработчики зловредного кода, </a:t>
            </a:r>
            <a:r>
              <a:rPr lang="ru-RU" dirty="0" err="1" smtClean="0"/>
              <a:t>спамеры</a:t>
            </a:r>
            <a:r>
              <a:rPr lang="ru-RU" dirty="0" smtClean="0"/>
              <a:t> с целью </a:t>
            </a:r>
            <a:r>
              <a:rPr lang="en-US" dirty="0" smtClean="0"/>
              <a:t>DDOS </a:t>
            </a:r>
            <a:r>
              <a:rPr lang="ru-RU" dirty="0" smtClean="0"/>
              <a:t>атак и др.)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 smtClean="0"/>
              <a:t>Хактивисты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93428" y="2276872"/>
            <a:ext cx="1962348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600" dirty="0" smtClean="0"/>
              <a:t>По версии </a:t>
            </a:r>
            <a:r>
              <a:rPr lang="en-US" sz="1600" dirty="0" smtClean="0"/>
              <a:t>US</a:t>
            </a:r>
            <a:r>
              <a:rPr lang="ru-RU" sz="1600" dirty="0" smtClean="0"/>
              <a:t>-</a:t>
            </a:r>
            <a:r>
              <a:rPr lang="en-US" sz="1600" dirty="0" smtClean="0"/>
              <a:t>CERT</a:t>
            </a:r>
            <a:endParaRPr lang="ru-RU" sz="16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01541" y="1124745"/>
            <a:ext cx="3030299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/>
              <a:t>Профиль нарушителя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jpeg;base64,/9j/4AAQSkZJRgABAQAAAQABAAD/2wCEAAkGBhQSERUUExQUFBUWGBgYGRgYGB0cGhoaGBsaHBgcGRgaGyYfHBwkGhoaHy8gIycpLCwsFh8xNTAqNSYrLCkBCQoKBQUFDQUFDSkYEhgpKSkpKSkpKSkpKSkpKSkpKSkpKSkpKSkpKSkpKSkpKSkpKSkpKSkpKSkpKSkpKSkpKf/AABEIALoBEAMBIgACEQEDEQH/xAAcAAACAwEBAQEAAAAAAAAAAAAEBQIDBgcBAAj/xABCEAABAgQDBQYFAwMDAgUFAAABAhEAAwQhEjFBBQZRYXETIoGRofAHMrHB0RRC4SNS8SRichVDFiWCkrIzY6LC0v/EABQBAQAAAAAAAAAAAAAAAAAAAAD/xAAUEQEAAAAAAAAAAAAAAAAAAAAA/9oADAMBAAIRAxEAPwDc007/ABDOSu3SE9LYkX8NOEHylK6aQBcsuXg2SGfKAZZ5s2cHSjASmJ8o+FokXPhHjwEpZ4xYkRWkWGmkWBUBIPyMSxR4FxCYp8oCxWecfFbwOlR8o+BgCDNjzFaKFTOcep4wF2JhHuMcIpK4+RMgPZqwNQOusVQHtnZXbmWXA7MqNwbuG0I4wLtDbBkABWE4nYAK0Z7vwMAZN4XiogWi+VMExIUkuDcWI5ZG+cI97tuCipzMYFajhQDxOsBj/jJXlPYyg7MVFuto5oupyU5sB4w6r9pLqCpa14llmvx0hFNpyl8rHyzaAmJzgupTnIcfbR8ioY4+QcPqOnvOLqCkxJBJuOLWHhrEf04Tn6+/CA618LtnSp1ApU2VLWTNWO8kGwCQGPCKt/8AdWkk0a5qJSZa8SQkpKgA5D2djZ9Ic/DmRg2dIADOFKb/AJKMLfi5NaklpuQqcPQH7wHFKhWH91nzHXnyjT7HT/oypNzgUTqbHOEFRs1Rdn93HpBe6+1ezWqXMdlAuD6/e0Bpt1q5SZKsYCgflfM8GhrSysALm5zvx0HSB6OS7LySzS06gcTzi8TWzgI1QUSnAMRAObjM3fpaC5FFNscSQen1cwPR1AVMwhnv1y/LQ3ks3P3pAVypUxAPaKS4+XDZ768D+IX1iXdgf5hzNQTdsx9IU1iMRDcXLQGopwxv1hrKQT/MKpa2PDpDakm3D5tAESkXAg+VJ8IpkpBD+wYJFmgPW84iTEu0aPMDwHmKPAuJKHWK9ICYLiPMXOIFL31iCkkM0AQk6xAvEMusQMz1gLAYsw+IikGJ9rASVlnH0s2ikVqCopxJfg9/ER5NrEJISpaUk5AkA+sAUA8ZHfIf1ZYcWSPWYn7Axr5ZGHFiGFnezMNXjH184VE6oWykplSpeFx82LFhscgXfjYcYDTbEkEU8kf/AGx6h8uN45P8WdqmdVCShTiUm44qOcdV2ltVNPRLnZBEuwNi4DMRoXtH51qqmYuYZmpJUdTcvceUAvp6pjcH5rt4RVtMgKtcacuP0hvU0vaoxgYVjgM/CFU2YVIvY5cievvMwDTY6wsAAHO3EtxPnFlRIvhOdsoo2SFgOGY5guDz8MhBi5RVNCWIFi2YfwgO5bApcFJISzYZSPUOfrGG+LNb3qeW7BWNx1YJ8iI6BSEBAGgASPAAfaORfFmoetSBcIlDPiVE/SAzuzqpCjh+VQLFJyfi/vODv+iImVIUA4SHXwf9oHX6QEK5IlKmKQCQA4P9twCePOOibs/DoTaaSoVBlmdL7UpSB+7nycCAU1FehI7xA5a36Qk2rtBakAIdDlg+ZzyhurZyaecqWSCuWopUcycOWfGFlYszKtKWFr+JgHG79D2aXN1l3UeJ5+cF1VcJakBWSjn4axBEhSXtY5eEVLqyCHBLlsn9dP5gC07el4VEJyLAPn0fziFHUIKzifCUOCA7KewLR7IqCRdA8W+sEypasrDxyfoIB/IRewHGD6UhLOz+8oXylXducWipuLenhAOqeewFtIu7S4cwnp6kZM7QT+qTa7XgHKiOuUUqXAn6jUHl1iCqnvQDArj2W5gUTtXEESpjwGM3m3oqJFSuXKKcIw2KQbkAnnrxgSX8RJ37pcsjklQ+hhdvQlSquccJ+YtnkGEU0eyJlQkmWgqws7EPcni3AwGhlfEZ/mkeSvW6YMTv9I/dLmJ8AfvGPnbt1KfmkzbcEk+oeBZ0haSy0rGWYI65iA6IjfGlV+9SX/uSftBSd4KUhxOR6/iOWzJgdibnP3pFKprBjxvAabdPbtOudPK5mFRWtQUotbEbN0iG6e25VQqcudPGILKUFdnQl8GfKMhJkJCnAHXg/OLJhAJv6j8QHTtylduhSFKxSpaiUpP73LjEf7R/bxMWbYmBCauYz9pUS0EP+2WlLt4Axgtj101KVTUzFoABcpJydswb5Rqp9WVbPpMbqM5Uxala2CrnzAgE+8u+QrkTpMpJQPnwqzXgdyOBa7a4YwdJUYwQkDS/p5RsDs2Wkgh30INwRkHgGZu2grxoJQFDIMwgEUma4UMmNv8AMZaunHFe5155s8dCm7rrNkqS7c+nXKMntTc6oSolkq6L+rtAWbIqbJGTAm/vKNLsR1TkJDEKWB5nhGYlUVVLQl6dSgLDC3eJOrHy6Rst1aOb+olmZImyiFXC0qDMHspmawgOoBdje3RteHSOKfEiqH6mYSlRIUgO4ZgPPX0jr8yaezIIa1nOccz21JE6YvELXHTxeAyUmalhiTiTkrgQWd/zxjb7sbfm0jSUzlqlMFSywsFZs4JA4jlGAqaIypnZsCGdLm7agdI0O71cFjslHL5CWso5jxMAz3n2clR7VDlTuWPza59b+EZtW0ly5osQApNlXOeT56xrJyVMQX4No/sRlt45eEIV/uDwHRZkwu2l4AmTcKsi3u5gg1CQXVpzZrQtqduyXbGfAFvNoA4zAA/DTnBVLVYv9rsb9MoClV8pC0LUcSUqdSf3MxwnCfmZTEiGG2t5kVMyUUSiClDFIa5JfPQfkwDokFmv7/kQPNPlc84pkqu/WzRNTuC9/OAvlVDdWt70if6i4c+2gaYLuTfpEcXB31gDzPt/PGL5c92hSZxGeehgjG13Lke3gHMqeBleGFPODxmpU035evjDClrGSX0BPkIBDtWoxlRbNSi/UmGm4lkTjxWAPAHj1hHOnMkOXh7uYGpyciVqPoBAajtYgqZxilCok8BE0MpZ70uWrqhJ+0cJ3nqRMq55kHs0CYUgIZu7Z2yuzx2/a9eJFNOmktgQog82LerR+fN2pYmze++DFimc2bug6EqgGNLQ1S2Z2e5IGEkcNT4QHtOqShQSqaMX7ghLtx/cw84c75b44UJkyVBBIZRFglOiU6hxnyI1Mc9AKl4eGmYOtrwG/pN4JCJPZEzFYTayWDkPkXN7s+p5xs97aky6XZ6EpBV2RVhdixCMn6xyrZk1KEhBzJuSnTPM62GUb/4toX2lJ2fzSaZKgAb3IFvJoBXN26ybyyFBiQ4cOc+jc4uod4EKviA5HhxgjZO7x2hRColgYwCkgZhQuoHkQxHURjVyFJmIULC6iNARoeIbQwG7RWJJdK0qfgeMFAPYpJZrtaMFtOkQqWFKCQrQDhoSWf8AzGURtCdLUUomrTdu6pX5vAdnmynwJSD3lpDeI/Bh3MUoGz65HhYxxqZt2tkFOKZMSQlK04s2/aWPX1joW4W1J9WJpmzz3MLEITcqfO3KA0tKuYjvKUoh7gl242PKOdTZ6iVKUNSfqdM42W2qyZICiqaFJSlT9xie6pmZTZ2jFSNtJIGK9vfjAKN5KZ8JvmGs/wAzDq8BInYSQe6tBILcjr9Y01MqXU1MmSlSUlSipybMgFWutmHMiGm/O41NKpP11POJcpxIOEviOVslB7huMADRbXEyWLkqFlfYt7vCzeGSZiLEAZ++cLtnz+zCpwKO4A6CQCsEhJCRrmH110jW7V7OZLE6SkolLTYE4mUE3ST6twgPKeiD99RmKYfNlkNII2xISqSpLAMkt74QKpTks2X265R5XKaUvP5Dn6wDMKTMlJxgFgGcctI9lU6f2uCOFs4HkTmQnoLRNC7wDpCvvEpk/g+l+kDIVdnIbSIzZgYsDnx5wBq57ks2gj1E3U39+7wD2n0i0KfUmw8OsASuc4VcZx6J1hlygVTsSPxEpZDDnrweALTOcYRE5lSezVyDH1gaWq5vnq+nto8qVOm73YQAVUQJWl+Eandu1NL54j5kxkdozbAeF842Wy+5JlBj8g+jwB6VNBEkwKkiCpS8hAY34w14lUGEG82YlI4sASY5psCmCKbEbFRKzo4DgP71hx8bNrKm1aJCbiSgOOCld4qPQMHimbs6aunwSkKmdxCQGuQtLpLaggEg8oDDT6wLUrGPmBIJyD6+H2ikfNcPww9OI+8D7Qp1y5hSpCpak2UkhmI6xClm5l2NiL8Df0gNVsepxDAVEjEDcOc7sch74xuPiTVA15TY4JMoeYNj1f0jBbvymqpNx3in5eozblaN3twfqNozUE90FKXA7wARx1vAEfAvaRRU1NKT3VJExIYWKSysuSvSJ/EfdZSamYZUolCwJoCcgo91btzAP/qMZv4fVSpO2JZIUkYuzU+mIFIxHmWju1ZtaWjvLUEgWJMBxWi3DqKyUXR2cxCQoJNsSdM+mrRm9xdyJm0KwpPdlS1Ypijwf5QeOkfpKio0JKpiC/aAF83GaWPC8KNg7BRSmaJYvMmKWbf3FwOgygOLfGRLbTWlI7qZUtKQNAEgQ++FaSmlmLucU0Jcf7Enjncxb8b9jYZ8ioZ0qTgPUZDyi3ctPZ0UsWIUZi+dy358oCO98/FJmAGxDXOpIH3jJUOzEkjACtWVrk9APdo1G2aY1KuxQ7ukqULhIHHxYRttk0UjZ8sFTDFqfmPjAc5o/hrVKqETexUlASc1JBBIs1+MPK3cKpEvILsWSFuxOdiw8o3kjbqpw/oyyU/3KLD8nwgimp5n/cUH5D+YD837e3dq6dQ7STMATYKKSzOTmLRHYe8UyUpaFuZU75pegOikvZJBt0LR+nP07jMkc4Bnbr00w9+nkrfN0Jf6QHHKOcibMUJMxCn0cBXlx6cIZq2apaVJITdJDvxz0jPV+7eHak2TLSJKgqZ2IGqkklCXJ1sPGNTTVfaSkzBYqS5A0UzKHmIClFCUpAVhswJD2GReLv8ApygsocCYACJZsVA5FCvlUCI0myN30VNJ2uJQWSRdgEqDeYyhfU0KpkgggdtSFuJMvUOOH4gAytj9YgqZoM+EVKU1z/ERmzwzv5QFqDbPr1gqSkuOXED6QAhhbiXgmW73IbnbpAEKtrnxj4Ka7M0eC7AesVP5/brAXy1nzy/PvhHk02AD+7xTJYZNbplEphZvPwgAdqLIUA7RuMLJSD+0AeTRhJ4xzUYg4xho3s2akktx98oC6VMtyg6jUIXoLfZ4JkLvoGgOK/Feeun2tNVLUU9pLS/BSVpwrHQtlCndjfhUmcnF2nZjASkF7IuB/wARpGz+PeyGNPUYX7qkKPMXSH6E+UcimFiTmdCDyvANt8d4P1tXNqAMIVhA6JAAPUs8JpUp3bT1iCyTYeQhru9sozpoSbkkWe5GUA93GH+rkBiWWkE8A4veNTXBQrZy0E3mm/EJYD0jSbI3ap6edKlqkrk1BT2ktaS6FtYpNs2cs8Abe2TNkzMsWMqZSQ4uoqPQt9IDMrROVVKwJJMwpIY94KS9z1z6x1TZG6EwzP1FTOUZpOJKUl0JtlhUGIgXcvY6R/UIubXF7e28I2ikWt5wCva+8sulThCFKwC4QPlHNrCJbvbZ/VSzOCCkFRABzIDXPi8RRTLM1UgykplkYlLucYcONG8XgOu3Spl1K8SVy5hwrQqWtSXAGEhvls3DJUBV8Ttm9tQqBS4Ckk8UgajnGOqv9JQy3xMlAYqDfMSemojXVu4+NJQmsqUBWYJCgeRFrWjLbx/6ZIlVJazBRsFhORAyygL0TZezZUqomTQvtUEqAAubME3vn6RmJU2dtapUuccMpN0S7jExyPJvOCNrJpaySjscAUhNhq4u5TmIFpNqy6aUJpUUrScISf3FuGl3gOl7O2/LpqcGd3MPdFvmbIJTqekNaRUycy1pMtJuEatoV/8A8+ccd2YZlZPNRPW6klpaBkkcQOPOOl7O23OnIwS0jEkd6YflYD9v9yj5D0gNKiYAWOZ0i0ZwmXtiTTy1KmKw4fmUrMnqczCiV8SqNTkzcIGps/3gFHxg2GgSv1YDKGFJKSykqH/01jj/AGkcGOkZbdQlVIhR7xJUXOd1Xd+Jfzj74pfERFWlMinvLScSlG2JWjcgIYbHpcFLJSxCsIPjnAH7K2tNpwcJBQSSZahZ8gSzHhFlDtUpnCYshlEpmWzSvPyhbUKbS9oGE+4BeAIqbgvbmA7eEATdnpN01aM8igg+ghmuWMgM+esDlCcNw/hACy9mzrlE6SoHgsDycwamiqx8iMX/ABIP2itFLLANrFjHv/TE3IKhYX/iA8mTqiX88lY1cpbTiIF/8QKdlIKXsXSqw4uxhgJExI7k+aG4qP5j3t6gBu1xZtiGLLqDABJ2ylioCw4Xy5tB2yttIqcZCVASmSrE2Zy+nrCVWyZiQUpyN7WGeluJi/dmimS5U7G2Ncx7F7AAQBZmgTkKUQEhQV5RqKbbUpfe7RAD5kgEP1jE1oURhCXfTrnxgIS0FxMTORwwMX6gkW6QHWJK0K+WYg9Fj7GGMmSRzu/s6xw800gi09YLuykZt0cwKuvUheGXULNgxBUlje1zmOMB3reTdlNdSLkLcEjEgnRafl8NOhj8r19IqWtUtdloUpKhzBY+REbH/wAY7Tkq/p1FQoAO2IqDO1wX4Rnt4FKnzDOBWpa27QrSATNzWwTYJ4amAUyk+dm82Ye9I1O7s5UmdLUQ17lsjpfS0ZeZKXKbElSSWIB4aF+sahAVOlII+ZPPLqPeUB3ymq8dTSpUXIpyoJPEgJduNj4PBK5SSWDAhi3XP1BjA7tb2y1diirkTcUsMicglwBopiHEauZtdCqkLQThIAy6wDuWtrNlBaJ9oHlHF4x6LFngGCai0Ld4MKpaVoWBMSXll9eHMEWIgtIsXyjlNNWS5u2ESRLE2SFkMolgb3BfMHTrAdO2eszEJWQxIuNARa3KOa/G+oSrskAupAVia7Pk/hHRt6dsJoqSZOYDAAEjQk2SI/Mu0dszZs1c6YtYKyrEfXLqwgAZFeqmUFyyAXvkxGls2i+RXmdOK56vmcjqXuB1+sLRNCuTh30flygqTTDllfKA1exNoSSsCqmGUkyyQR+4gkDFa2R6w3nfEUy5H9K5QoJCha5cgE62EYrbEtIkylZYgtLa91Vy+X0iinmEUs7kqWRrniv6wBe0N9KqdNxrmqJyABDAchlBVP8AEarQ3eQp9FS0mM0tTlxcnJh0j0pSpgbNd+APGA2tLvyZxImUdJMbUIYluBGca/Z28Xagf6XDl8uJvC0cx2TOlIZK5YXmcQWUlv8AEaWk3jlJPdVUBmumccvKA11dUoUkkS1oVbNyPUWhMqbe/nA6t67N+pqkh8iQrLXO/wDEWJ3le3boUXDlchJPC5AeAcpsS+oiheEc+Pv3lBJkd4tpwihaWLZ3v/MB7KDHIcn9PT6RalTvfMjwil9PPh6xMKY3PDlASWojp7v6xWF659fpFc9ZIv8ATnEpa3y0F4D3tCtQHG3vSJYsKCOKjZxpAwLqe+tvSJImkjS17hv8wHlJMaYSB7s7QzXUWbNuMKkIZyc1WyyiyXMsc/vAOZOAlyhB6gN9IvTQ0iiCuRL52bLTSE3aAEhNwzXHrF0uZdnHL8c4B2iup9nyVTAAhDgqCLqU9kgOb9HaOUb3b3yZ1WqYiXMSlWEkqZ3AYsA4Zm1tDD4i7ZxGTTgsPnURxyH3MZ+ioRNThIJbiLc9M7QBlZtKXOKSleJgAQc/zB27EoCabDCTp53MKpu7C5SscghyGwq58CfHOG+6+0UFZQv+nNBuk28j5QHWVbNR+mdKQ7O7ZeMZOVXdnM9+MbXZS3lBJyI+sYze7ZXZzXGSvrAbnYm0krSLhxDUzhHGtnbxqp1fM7esb3YG+EucACQD7zgNJW1H9MpHzKBA5OIA3U3blU6SoIGIk98jvHjeGcpAIgqnDAAaQGK+NNbhoEI1mTAzf7QTHApuYKgGL29+7x1n4/VbGnlv8qVL8SWB9I5SucMIDhQ5WbhAVGnQoaApds8+H+YDKVAOCwBbgeMXlYY//i/v28Vrlu4e/u19coD2XtHEgS1OcJUpKs2xZg8QWEWIqUop5ksAlSynvWYJTdvEn0gndOjkrqGnKCUpSVAFwJihcS3GqriNjv5uvs6VTIm0kxQnFQCkXwMzkhw4YsAbwHOUyyzizjJs/tBCKFRTY4ifIMddIYUWzQLqbLQ+uXCGUmkHD1DX48ch6wGfGzVOST/k9NIJkbEDB+9yBvz/ABGgRKDNhDk38oISAD8umj59YDLp2eS4H7SX5cD0hxuruRUVk1SJISoJAUpZUAADld30ZoLngS5spTMCooKv+VxnzbziNUFUs0TEEgKGFbWHEO0B0BSmfW2ud4Cm6E/h4JnOA4dr255iBZyi4uQOf184CBm3b/PnE1EszdfCKBNc3IOkfT8zk1hnxgIzEm4cZaZvHwBa7jm99eA5esRUt2flk/t/zFAqy2ZPk7/eAvUSSGzZ+ESyJYvw4eXjFcpblrddPD3rEJiwmwPWAKKwGs59+7x47h2FvqOEDpUP+Wn8iCES8wHsSOZ6coC2XKL52V69PekD7a22KZJKu8r9qBmeD8BFk6tTJSZqyQAAfE5APmT94wlftV1mZMUCtRxBAvhT+1PAeMB5QyplZPMyZLfEXJGjWZr2YRp5eykp7oGFJeyhfq/vKLt35SZtIhUpkE3JZ+8DcKAuxyjSbWqu2ppUvAgTJVsaRYhsr5fkQGXQDLPeDpLgceTwJtLY6KgOe6pPyqFim9uofSGlVWBGFMxBCWtMZwCNFjMDPvZBr8YjVUJTdBdJF+AJ+zXgGW5O/PYKTS1pbSXO/aR/u/PnG13l2SmbLBztYjIg8DlHLdoUCZ0ohXUNmCA30indr4hTqALppyTOlsezDlwT8uEn9pOkBoqLcpNRMONakS054c1HQAnzyPrDmV8PqZJGFdQOYWH/APjBu6m15VTSJmSbEWmp1SvUHlw5QxKxxgCNlbLTKZPaTlgaLU49AHh3JU5tCikmjyhvTrABUTYAnwF4Dh3x0r//ADAJsMMtIv5t4vHN1TwXbIhi3Sw8/pDfffbZqqydONwVHwH7RCBaDyORce2gJFaXY3Zm8NPfCLZ8nNRBZOF+b5c3iknUhwbnQ878MvKJ1jgCWkc1NqSBY9B9TADTDdwGfLhbn94LlbbmAAEhQH9wfV88/wDEBYf4j1SXdh71gNxs+UJktMxAGAggg3wqGafehhjTS2vhOunhGU3K2lhm9iosiaw6L/afHKNz2ZlKwLTce/5gKUBHCw96RKXhsx0YddIKSJRfLg/GJSaVHL3q0Am28o9ip27rKDi7gjKGc+n7aVZiFJDDrrBFVspK5SkEA4g1oUbMrl0o7KoSSgMlC05M9nvAaua+mj+WQgS5V8t3i2apiwuGzaA5hL8vsICybLIF7X4feK5pycKB5Ze/zHq1qABJ16+ERmLLMMtD9XgK1mxbE3H7RSFsbh9Q46RKeo6Ysr2b/MVrqyTbRgx1tfWAuQly10gszm7mJYc7OeD5ZvnpC39T3i7vnduHL3aLTOJyPv8AD/eAJTMcuBlBkqW173+uohYD3hdv4/mAN5du9lLCEkArBc6pGp6nIQCnezbBqFlKD/TRrpi1PpaE6tlrKApsIZ3JLqvmx+UXHlF2zZOrHDiJAOQawJD539Y0GMTAbgvbJh7ZvZgIfDCvIXMlEkpIxDgGsbc46BMTwGeY+n29vGB3WoVSKxajZJRnzcW9DG2k7QBOpf7wAm3NkGdKKW737T4XHiLRmt395P0xTIqbyiWSrWXyJ/s+kb2SoHPFfX30+sB7xblyquWVICRNYsRko6YhxyvADVlDhXiTkQHGYvw0hHt3YAnB0ABabp4OLlMEbobRWhaqGqcLQf6alat+xzyunxjTz9lm4bo9r8IDG/DHbplVRQQQlZTLmp6uEr/5BRZ+BaOvLksbD3/mOTbwbCXLJqZI76R30/3pGZ6j3eOkblbxIr6YTE/OhkTEk3BGvMEXBgHNPJHlEN7NpiRs+omXBwFI6rtBEiU0YT467XMulkyE/wDcJWromw9TAcOmh1E3IfO9/ZiyWcKs82vn4xIKZJHm+g/MChZOR4a+TQFhl/uzCedn06nWBkzDc8c/GCa1YZKAfluW4n8fmBIDxRiQPH3wj5WmbxEHKAlrw+0dY3Z2mmtpAVXnSGQsPcpyQvnwMckIh1ult40dQma2JDFMxP8Acg2PjqOYEB0pWyQWZ9A3WK1bPUn37eG82elKUrQcUtYCkKGoPtjFsqelZIyt59IBEsqS/wDi3GPZ8vHKUksXB8OEMqiSDz8IokUJJZ8I9jxgL6lzwcl/4gVSCTz9IOWbmPJ0sNZNzw0gB5ROHPL2WiuYkNnYcr8oJTKOE5W4xVNkjhmHLH35QC6ejjwt43DwMhwcgySdMwc7weuSzEacngaYhmzYu/jpACKztm2njFZmlw78fN9IumSe650e2WvGBkyu7xfpAEoV3SdUhzwYRhNpVyps3GdTboMh4feNTt6qwSAkEOsi7l258nbweMejuk/u6/UCAYUyy3B9Rl4hvbwz2ZPBOC7qcM+n2hSicGs7ahi5IfQQx2KlQW5AfMjgPAdHHKA0ez0G51Bz5dNYaU0s4bOT7v4QLS5gWflBVPPIuRnxygGVHXFB7yS35jQbNr0KbAoAtdJsXa/KFmz6xJuog2b8eEEK2XJm3ScC+Kfw/toCnf8A3P8A1UoTZSf66A4GqkjNLg5g3Ecv2fWKl1lPMmLWcMxKVYiXAPdLued+kdgppsySwWcScgRpwPFozPxI3Txy/wBVLAdv6wT4f1BzFn5MdIDSzqfCDia1mOvPLnC7dDZIoqyfhLS6gAgaJWCXH3HXlCfd/wCICABLrHQtAwiZmlQFnUdDbpGwrQFSTNlYVt3wU5Wvn0t4wGslSLxxL451hNemXomWkDxuY7bsuoC5aFcQD5iMX8Wfh3+sR+qlqSlctHeBLBSU3d9CBAfn/sSbM+vLLy/mK0q7xV/bw4iyYIqkMRmzG0DVkoJASC5zVwvkPL6wFKVkq5l88uceY+8Dra7/AHiE1JscgYjAGTUhSQdfv1gOYLw2opIWgsLDU6P94AqJZBLwFKZbiLkBxxMVi14tk/NoOsBvvh3vClY/RT1DCovJUf2qP7eQP1jSV2x5klZF2HCOSYlBWIWIyb6x2bcbfBNfK7CeQKpA7pP/AHEj/wDYQCYVq0viCre84Ip9rAkCH9Ts25CratbX/EAr2YC/y6QFlQzgBufWK1SyBxz6QXWJ7/8A7vrF2AYUWF0n/wCRgA5Uk+vu0QNOSWcC58bwzQgdyw9vAdSGdtPxAAG4bzYW8YBVLIzcgnTyhnLOfUxCnH0EAsnSAM0jz+mkDFHzHUaHTpaHKhn/AMftFYQMOQzMBgt5yTMSk5AZZXMIEoZTM4Hv6xptryxiNhmfoIXS5QfIa6dYCuiT3xoE6niTY+AhxU0pSe0SC9n5jJ4FkIAJYDOH9LeWXvZOcBdTVmJKSDlYsNPvDKgnBi48X5/eE+wB3ZnUQ32aPm6/mAZ0U9IIJsNR0hrTyErAYh7mx48IVKQMOQzMT2VaaOv5gH4kYU5uk5gt4c4LlpAADukjI3cGx68PGPJmTaXtpENlC5HNUByve/d79LUKQH7MgLlvwJyf/abdGjR7qT2QTKssWXL0mp1YMyVNcHwMG/FSWGpLDOYMtOEJdzg0xDWscoDovw/2gJlPhucKlJHMJJAbwaGG/FYZWzqhQzwN/wC4gH0hBuQGn1AFgJ8xhwuIdfEUf+XTfD7wH5rrVMQpQ7oa3Hh75wsnTCVFTav75Q+2ggYzYWDQPMlg6DTSAqFSk0wCpSCUKUCp79646tCuel7swy65xqqOSnspvdHyjTmYSplC9hrpAMd0F0gf9QJxNmCWAP8A6jlCrbU1KpqihGBJyGbDR4NopKXFhrp0j6pQHyHtoBNLFnzu3sR4lF78YciSlvlGXDlFcqSlzYeXOAKpqSlKLqmYh/sHDmY9WpEpEmbIWsTUrLuGIb5SCLG0FU0pOFdhlw4O0TVJT2QsMzpyEB03dreZO0qe4CZ6Ay0/3AfvTxvmI9q6A2DnMC3P2YwW6fdqZJT3SVZi2vKOsbWSA7Bsvq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hQSERUUExQUFBUWGBgYGRgYGB0cGhoaGBsaHBgcGRgaGyYfHBwkGhoaHy8gIycpLCwsFh8xNTAqNSYrLCkBCQoKBQUFDQUFDSkYEhgpKSkpKSkpKSkpKSkpKSkpKSkpKSkpKSkpKSkpKSkpKSkpKSkpKSkpKSkpKSkpKSkpKf/AABEIALoBEAMBIgACEQEDEQH/xAAcAAACAwEBAQEAAAAAAAAAAAAEBQIDBgcBAAj/xABCEAABAgQDBQYFAwMDAgUFAAABAhEAAwQhEjFBBQZRYXETIoGRofAHMrHB0RRC4SNS8SRichVDFiWCkrIzY6LC0v/EABQBAQAAAAAAAAAAAAAAAAAAAAD/xAAUEQEAAAAAAAAAAAAAAAAAAAAA/9oADAMBAAIRAxEAPwDc007/ABDOSu3SE9LYkX8NOEHylK6aQBcsuXg2SGfKAZZ5s2cHSjASmJ8o+FokXPhHjwEpZ4xYkRWkWGmkWBUBIPyMSxR4FxCYp8oCxWecfFbwOlR8o+BgCDNjzFaKFTOcep4wF2JhHuMcIpK4+RMgPZqwNQOusVQHtnZXbmWXA7MqNwbuG0I4wLtDbBkABWE4nYAK0Z7vwMAZN4XiogWi+VMExIUkuDcWI5ZG+cI97tuCipzMYFajhQDxOsBj/jJXlPYyg7MVFuto5oupyU5sB4w6r9pLqCpa14llmvx0hFNpyl8rHyzaAmJzgupTnIcfbR8ioY4+QcPqOnvOLqCkxJBJuOLWHhrEf04Tn6+/CA618LtnSp1ApU2VLWTNWO8kGwCQGPCKt/8AdWkk0a5qJSZa8SQkpKgA5D2djZ9Ic/DmRg2dIADOFKb/AJKMLfi5NaklpuQqcPQH7wHFKhWH91nzHXnyjT7HT/oypNzgUTqbHOEFRs1Rdn93HpBe6+1ezWqXMdlAuD6/e0Bpt1q5SZKsYCgflfM8GhrSysALm5zvx0HSB6OS7LySzS06gcTzi8TWzgI1QUSnAMRAObjM3fpaC5FFNscSQen1cwPR1AVMwhnv1y/LQ3ks3P3pAVypUxAPaKS4+XDZ768D+IX1iXdgf5hzNQTdsx9IU1iMRDcXLQGopwxv1hrKQT/MKpa2PDpDakm3D5tAESkXAg+VJ8IpkpBD+wYJFmgPW84iTEu0aPMDwHmKPAuJKHWK9ICYLiPMXOIFL31iCkkM0AQk6xAvEMusQMz1gLAYsw+IikGJ9rASVlnH0s2ikVqCopxJfg9/ER5NrEJISpaUk5AkA+sAUA8ZHfIf1ZYcWSPWYn7Axr5ZGHFiGFnezMNXjH184VE6oWykplSpeFx82LFhscgXfjYcYDTbEkEU8kf/AGx6h8uN45P8WdqmdVCShTiUm44qOcdV2ltVNPRLnZBEuwNi4DMRoXtH51qqmYuYZmpJUdTcvceUAvp6pjcH5rt4RVtMgKtcacuP0hvU0vaoxgYVjgM/CFU2YVIvY5cievvMwDTY6wsAAHO3EtxPnFlRIvhOdsoo2SFgOGY5guDz8MhBi5RVNCWIFi2YfwgO5bApcFJISzYZSPUOfrGG+LNb3qeW7BWNx1YJ8iI6BSEBAGgASPAAfaORfFmoetSBcIlDPiVE/SAzuzqpCjh+VQLFJyfi/vODv+iImVIUA4SHXwf9oHX6QEK5IlKmKQCQA4P9twCePOOibs/DoTaaSoVBlmdL7UpSB+7nycCAU1FehI7xA5a36Qk2rtBakAIdDlg+ZzyhurZyaecqWSCuWopUcycOWfGFlYszKtKWFr+JgHG79D2aXN1l3UeJ5+cF1VcJakBWSjn4axBEhSXtY5eEVLqyCHBLlsn9dP5gC07el4VEJyLAPn0fziFHUIKzifCUOCA7KewLR7IqCRdA8W+sEypasrDxyfoIB/IRewHGD6UhLOz+8oXylXducWipuLenhAOqeewFtIu7S4cwnp6kZM7QT+qTa7XgHKiOuUUqXAn6jUHl1iCqnvQDArj2W5gUTtXEESpjwGM3m3oqJFSuXKKcIw2KQbkAnnrxgSX8RJ37pcsjklQ+hhdvQlSquccJ+YtnkGEU0eyJlQkmWgqws7EPcni3AwGhlfEZ/mkeSvW6YMTv9I/dLmJ8AfvGPnbt1KfmkzbcEk+oeBZ0haSy0rGWYI65iA6IjfGlV+9SX/uSftBSd4KUhxOR6/iOWzJgdibnP3pFKprBjxvAabdPbtOudPK5mFRWtQUotbEbN0iG6e25VQqcudPGILKUFdnQl8GfKMhJkJCnAHXg/OLJhAJv6j8QHTtylduhSFKxSpaiUpP73LjEf7R/bxMWbYmBCauYz9pUS0EP+2WlLt4Axgtj101KVTUzFoABcpJydswb5Rqp9WVbPpMbqM5Uxala2CrnzAgE+8u+QrkTpMpJQPnwqzXgdyOBa7a4YwdJUYwQkDS/p5RsDs2Wkgh30INwRkHgGZu2grxoJQFDIMwgEUma4UMmNv8AMZaunHFe5155s8dCm7rrNkqS7c+nXKMntTc6oSolkq6L+rtAWbIqbJGTAm/vKNLsR1TkJDEKWB5nhGYlUVVLQl6dSgLDC3eJOrHy6Rst1aOb+olmZImyiFXC0qDMHspmawgOoBdje3RteHSOKfEiqH6mYSlRIUgO4ZgPPX0jr8yaezIIa1nOccz21JE6YvELXHTxeAyUmalhiTiTkrgQWd/zxjb7sbfm0jSUzlqlMFSywsFZs4JA4jlGAqaIypnZsCGdLm7agdI0O71cFjslHL5CWso5jxMAz3n2clR7VDlTuWPza59b+EZtW0ly5osQApNlXOeT56xrJyVMQX4No/sRlt45eEIV/uDwHRZkwu2l4AmTcKsi3u5gg1CQXVpzZrQtqduyXbGfAFvNoA4zAA/DTnBVLVYv9rsb9MoClV8pC0LUcSUqdSf3MxwnCfmZTEiGG2t5kVMyUUSiClDFIa5JfPQfkwDokFmv7/kQPNPlc84pkqu/WzRNTuC9/OAvlVDdWt70if6i4c+2gaYLuTfpEcXB31gDzPt/PGL5c92hSZxGeehgjG13Lke3gHMqeBleGFPODxmpU035evjDClrGSX0BPkIBDtWoxlRbNSi/UmGm4lkTjxWAPAHj1hHOnMkOXh7uYGpyciVqPoBAajtYgqZxilCok8BE0MpZ70uWrqhJ+0cJ3nqRMq55kHs0CYUgIZu7Z2yuzx2/a9eJFNOmktgQog82LerR+fN2pYmze++DFimc2bug6EqgGNLQ1S2Z2e5IGEkcNT4QHtOqShQSqaMX7ghLtx/cw84c75b44UJkyVBBIZRFglOiU6hxnyI1Mc9AKl4eGmYOtrwG/pN4JCJPZEzFYTayWDkPkXN7s+p5xs97aky6XZ6EpBV2RVhdixCMn6xyrZk1KEhBzJuSnTPM62GUb/4toX2lJ2fzSaZKgAb3IFvJoBXN26ybyyFBiQ4cOc+jc4uod4EKviA5HhxgjZO7x2hRColgYwCkgZhQuoHkQxHURjVyFJmIULC6iNARoeIbQwG7RWJJdK0qfgeMFAPYpJZrtaMFtOkQqWFKCQrQDhoSWf8AzGURtCdLUUomrTdu6pX5vAdnmynwJSD3lpDeI/Bh3MUoGz65HhYxxqZt2tkFOKZMSQlK04s2/aWPX1joW4W1J9WJpmzz3MLEITcqfO3KA0tKuYjvKUoh7gl242PKOdTZ6iVKUNSfqdM42W2qyZICiqaFJSlT9xie6pmZTZ2jFSNtJIGK9vfjAKN5KZ8JvmGs/wAzDq8BInYSQe6tBILcjr9Y01MqXU1MmSlSUlSipybMgFWutmHMiGm/O41NKpP11POJcpxIOEviOVslB7huMADRbXEyWLkqFlfYt7vCzeGSZiLEAZ++cLtnz+zCpwKO4A6CQCsEhJCRrmH110jW7V7OZLE6SkolLTYE4mUE3ST6twgPKeiD99RmKYfNlkNII2xISqSpLAMkt74QKpTks2X265R5XKaUvP5Dn6wDMKTMlJxgFgGcctI9lU6f2uCOFs4HkTmQnoLRNC7wDpCvvEpk/g+l+kDIVdnIbSIzZgYsDnx5wBq57ks2gj1E3U39+7wD2n0i0KfUmw8OsASuc4VcZx6J1hlygVTsSPxEpZDDnrweALTOcYRE5lSezVyDH1gaWq5vnq+nto8qVOm73YQAVUQJWl+Eandu1NL54j5kxkdozbAeF842Wy+5JlBj8g+jwB6VNBEkwKkiCpS8hAY34w14lUGEG82YlI4sASY5psCmCKbEbFRKzo4DgP71hx8bNrKm1aJCbiSgOOCld4qPQMHimbs6aunwSkKmdxCQGuQtLpLaggEg8oDDT6wLUrGPmBIJyD6+H2ikfNcPww9OI+8D7Qp1y5hSpCpak2UkhmI6xClm5l2NiL8Df0gNVsepxDAVEjEDcOc7sch74xuPiTVA15TY4JMoeYNj1f0jBbvymqpNx3in5eozblaN3twfqNozUE90FKXA7wARx1vAEfAvaRRU1NKT3VJExIYWKSysuSvSJ/EfdZSamYZUolCwJoCcgo91btzAP/qMZv4fVSpO2JZIUkYuzU+mIFIxHmWju1ZtaWjvLUEgWJMBxWi3DqKyUXR2cxCQoJNsSdM+mrRm9xdyJm0KwpPdlS1Ypijwf5QeOkfpKio0JKpiC/aAF83GaWPC8KNg7BRSmaJYvMmKWbf3FwOgygOLfGRLbTWlI7qZUtKQNAEgQ++FaSmlmLucU0Jcf7Enjncxb8b9jYZ8ioZ0qTgPUZDyi3ctPZ0UsWIUZi+dy358oCO98/FJmAGxDXOpIH3jJUOzEkjACtWVrk9APdo1G2aY1KuxQ7ukqULhIHHxYRttk0UjZ8sFTDFqfmPjAc5o/hrVKqETexUlASc1JBBIs1+MPK3cKpEvILsWSFuxOdiw8o3kjbqpw/oyyU/3KLD8nwgimp5n/cUH5D+YD837e3dq6dQ7STMATYKKSzOTmLRHYe8UyUpaFuZU75pegOikvZJBt0LR+nP07jMkc4Bnbr00w9+nkrfN0Jf6QHHKOcibMUJMxCn0cBXlx6cIZq2apaVJITdJDvxz0jPV+7eHak2TLSJKgqZ2IGqkklCXJ1sPGNTTVfaSkzBYqS5A0UzKHmIClFCUpAVhswJD2GReLv8ApygsocCYACJZsVA5FCvlUCI0myN30VNJ2uJQWSRdgEqDeYyhfU0KpkgggdtSFuJMvUOOH4gAytj9YgqZoM+EVKU1z/ERmzwzv5QFqDbPr1gqSkuOXED6QAhhbiXgmW73IbnbpAEKtrnxj4Ka7M0eC7AesVP5/brAXy1nzy/PvhHk02AD+7xTJYZNbplEphZvPwgAdqLIUA7RuMLJSD+0AeTRhJ4xzUYg4xho3s2akktx98oC6VMtyg6jUIXoLfZ4JkLvoGgOK/Feeun2tNVLUU9pLS/BSVpwrHQtlCndjfhUmcnF2nZjASkF7IuB/wARpGz+PeyGNPUYX7qkKPMXSH6E+UcimFiTmdCDyvANt8d4P1tXNqAMIVhA6JAAPUs8JpUp3bT1iCyTYeQhru9sozpoSbkkWe5GUA93GH+rkBiWWkE8A4veNTXBQrZy0E3mm/EJYD0jSbI3ap6edKlqkrk1BT2ktaS6FtYpNs2cs8Abe2TNkzMsWMqZSQ4uoqPQt9IDMrROVVKwJJMwpIY94KS9z1z6x1TZG6EwzP1FTOUZpOJKUl0JtlhUGIgXcvY6R/UIubXF7e28I2ikWt5wCva+8sulThCFKwC4QPlHNrCJbvbZ/VSzOCCkFRABzIDXPi8RRTLM1UgykplkYlLucYcONG8XgOu3Spl1K8SVy5hwrQqWtSXAGEhvls3DJUBV8Ttm9tQqBS4Ckk8UgajnGOqv9JQy3xMlAYqDfMSemojXVu4+NJQmsqUBWYJCgeRFrWjLbx/6ZIlVJazBRsFhORAyygL0TZezZUqomTQvtUEqAAubME3vn6RmJU2dtapUuccMpN0S7jExyPJvOCNrJpaySjscAUhNhq4u5TmIFpNqy6aUJpUUrScISf3FuGl3gOl7O2/LpqcGd3MPdFvmbIJTqekNaRUycy1pMtJuEatoV/8A8+ccd2YZlZPNRPW6klpaBkkcQOPOOl7O23OnIwS0jEkd6YflYD9v9yj5D0gNKiYAWOZ0i0ZwmXtiTTy1KmKw4fmUrMnqczCiV8SqNTkzcIGps/3gFHxg2GgSv1YDKGFJKSykqH/01jj/AGkcGOkZbdQlVIhR7xJUXOd1Xd+Jfzj74pfERFWlMinvLScSlG2JWjcgIYbHpcFLJSxCsIPjnAH7K2tNpwcJBQSSZahZ8gSzHhFlDtUpnCYshlEpmWzSvPyhbUKbS9oGE+4BeAIqbgvbmA7eEATdnpN01aM8igg+ghmuWMgM+esDlCcNw/hACy9mzrlE6SoHgsDycwamiqx8iMX/ABIP2itFLLANrFjHv/TE3IKhYX/iA8mTqiX88lY1cpbTiIF/8QKdlIKXsXSqw4uxhgJExI7k+aG4qP5j3t6gBu1xZtiGLLqDABJ2ylioCw4Xy5tB2yttIqcZCVASmSrE2Zy+nrCVWyZiQUpyN7WGeluJi/dmimS5U7G2Ncx7F7AAQBZmgTkKUQEhQV5RqKbbUpfe7RAD5kgEP1jE1oURhCXfTrnxgIS0FxMTORwwMX6gkW6QHWJK0K+WYg9Fj7GGMmSRzu/s6xw800gi09YLuykZt0cwKuvUheGXULNgxBUlje1zmOMB3reTdlNdSLkLcEjEgnRafl8NOhj8r19IqWtUtdloUpKhzBY+REbH/wAY7Tkq/p1FQoAO2IqDO1wX4Rnt4FKnzDOBWpa27QrSATNzWwTYJ4amAUyk+dm82Ye9I1O7s5UmdLUQ17lsjpfS0ZeZKXKbElSSWIB4aF+sahAVOlII+ZPPLqPeUB3ymq8dTSpUXIpyoJPEgJduNj4PBK5SSWDAhi3XP1BjA7tb2y1diirkTcUsMicglwBopiHEauZtdCqkLQThIAy6wDuWtrNlBaJ9oHlHF4x6LFngGCai0Ld4MKpaVoWBMSXll9eHMEWIgtIsXyjlNNWS5u2ESRLE2SFkMolgb3BfMHTrAdO2eszEJWQxIuNARa3KOa/G+oSrskAupAVia7Pk/hHRt6dsJoqSZOYDAAEjQk2SI/Mu0dszZs1c6YtYKyrEfXLqwgAZFeqmUFyyAXvkxGls2i+RXmdOK56vmcjqXuB1+sLRNCuTh30flygqTTDllfKA1exNoSSsCqmGUkyyQR+4gkDFa2R6w3nfEUy5H9K5QoJCha5cgE62EYrbEtIkylZYgtLa91Vy+X0iinmEUs7kqWRrniv6wBe0N9KqdNxrmqJyABDAchlBVP8AEarQ3eQp9FS0mM0tTlxcnJh0j0pSpgbNd+APGA2tLvyZxImUdJMbUIYluBGca/Z28Xagf6XDl8uJvC0cx2TOlIZK5YXmcQWUlv8AEaWk3jlJPdVUBmumccvKA11dUoUkkS1oVbNyPUWhMqbe/nA6t67N+pqkh8iQrLXO/wDEWJ3le3boUXDlchJPC5AeAcpsS+oiheEc+Pv3lBJkd4tpwihaWLZ3v/MB7KDHIcn9PT6RalTvfMjwil9PPh6xMKY3PDlASWojp7v6xWF659fpFc9ZIv8ATnEpa3y0F4D3tCtQHG3vSJYsKCOKjZxpAwLqe+tvSJImkjS17hv8wHlJMaYSB7s7QzXUWbNuMKkIZyc1WyyiyXMsc/vAOZOAlyhB6gN9IvTQ0iiCuRL52bLTSE3aAEhNwzXHrF0uZdnHL8c4B2iup9nyVTAAhDgqCLqU9kgOb9HaOUb3b3yZ1WqYiXMSlWEkqZ3AYsA4Zm1tDD4i7ZxGTTgsPnURxyH3MZ+ioRNThIJbiLc9M7QBlZtKXOKSleJgAQc/zB27EoCabDCTp53MKpu7C5SscghyGwq58CfHOG+6+0UFZQv+nNBuk28j5QHWVbNR+mdKQ7O7ZeMZOVXdnM9+MbXZS3lBJyI+sYze7ZXZzXGSvrAbnYm0krSLhxDUzhHGtnbxqp1fM7esb3YG+EucACQD7zgNJW1H9MpHzKBA5OIA3U3blU6SoIGIk98jvHjeGcpAIgqnDAAaQGK+NNbhoEI1mTAzf7QTHApuYKgGL29+7x1n4/VbGnlv8qVL8SWB9I5SucMIDhQ5WbhAVGnQoaApds8+H+YDKVAOCwBbgeMXlYY//i/v28Vrlu4e/u19coD2XtHEgS1OcJUpKs2xZg8QWEWIqUop5ksAlSynvWYJTdvEn0gndOjkrqGnKCUpSVAFwJihcS3GqriNjv5uvs6VTIm0kxQnFQCkXwMzkhw4YsAbwHOUyyzizjJs/tBCKFRTY4ifIMddIYUWzQLqbLQ+uXCGUmkHD1DX48ch6wGfGzVOST/k9NIJkbEDB+9yBvz/ABGgRKDNhDk38oISAD8umj59YDLp2eS4H7SX5cD0hxuruRUVk1SJISoJAUpZUAADld30ZoLngS5spTMCooKv+VxnzbziNUFUs0TEEgKGFbWHEO0B0BSmfW2ud4Cm6E/h4JnOA4dr255iBZyi4uQOf184CBm3b/PnE1EszdfCKBNc3IOkfT8zk1hnxgIzEm4cZaZvHwBa7jm99eA5esRUt2flk/t/zFAqy2ZPk7/eAvUSSGzZ+ESyJYvw4eXjFcpblrddPD3rEJiwmwPWAKKwGs59+7x47h2FvqOEDpUP+Wn8iCES8wHsSOZ6coC2XKL52V69PekD7a22KZJKu8r9qBmeD8BFk6tTJSZqyQAAfE5APmT94wlftV1mZMUCtRxBAvhT+1PAeMB5QyplZPMyZLfEXJGjWZr2YRp5eykp7oGFJeyhfq/vKLt35SZtIhUpkE3JZ+8DcKAuxyjSbWqu2ppUvAgTJVsaRYhsr5fkQGXQDLPeDpLgceTwJtLY6KgOe6pPyqFim9uofSGlVWBGFMxBCWtMZwCNFjMDPvZBr8YjVUJTdBdJF+AJ+zXgGW5O/PYKTS1pbSXO/aR/u/PnG13l2SmbLBztYjIg8DlHLdoUCZ0ohXUNmCA30indr4hTqALppyTOlsezDlwT8uEn9pOkBoqLcpNRMONakS054c1HQAnzyPrDmV8PqZJGFdQOYWH/APjBu6m15VTSJmSbEWmp1SvUHlw5QxKxxgCNlbLTKZPaTlgaLU49AHh3JU5tCikmjyhvTrABUTYAnwF4Dh3x0r//ADAJsMMtIv5t4vHN1TwXbIhi3Sw8/pDfffbZqqydONwVHwH7RCBaDyORce2gJFaXY3Zm8NPfCLZ8nNRBZOF+b5c3iknUhwbnQ878MvKJ1jgCWkc1NqSBY9B9TADTDdwGfLhbn94LlbbmAAEhQH9wfV88/wDEBYf4j1SXdh71gNxs+UJktMxAGAggg3wqGafehhjTS2vhOunhGU3K2lhm9iosiaw6L/afHKNz2ZlKwLTce/5gKUBHCw96RKXhsx0YddIKSJRfLg/GJSaVHL3q0Am28o9ip27rKDi7gjKGc+n7aVZiFJDDrrBFVspK5SkEA4g1oUbMrl0o7KoSSgMlC05M9nvAaua+mj+WQgS5V8t3i2apiwuGzaA5hL8vsICybLIF7X4feK5pycKB5Ze/zHq1qABJ16+ERmLLMMtD9XgK1mxbE3H7RSFsbh9Q46RKeo6Ysr2b/MVrqyTbRgx1tfWAuQly10gszm7mJYc7OeD5ZvnpC39T3i7vnduHL3aLTOJyPv8AD/eAJTMcuBlBkqW173+uohYD3hdv4/mAN5du9lLCEkArBc6pGp6nIQCnezbBqFlKD/TRrpi1PpaE6tlrKApsIZ3JLqvmx+UXHlF2zZOrHDiJAOQawJD539Y0GMTAbgvbJh7ZvZgIfDCvIXMlEkpIxDgGsbc46BMTwGeY+n29vGB3WoVSKxajZJRnzcW9DG2k7QBOpf7wAm3NkGdKKW737T4XHiLRmt395P0xTIqbyiWSrWXyJ/s+kb2SoHPFfX30+sB7xblyquWVICRNYsRko6YhxyvADVlDhXiTkQHGYvw0hHt3YAnB0ABabp4OLlMEbobRWhaqGqcLQf6alat+xzyunxjTz9lm4bo9r8IDG/DHbplVRQQQlZTLmp6uEr/5BRZ+BaOvLksbD3/mOTbwbCXLJqZI76R30/3pGZ6j3eOkblbxIr6YTE/OhkTEk3BGvMEXBgHNPJHlEN7NpiRs+omXBwFI6rtBEiU0YT467XMulkyE/wDcJWromw9TAcOmh1E3IfO9/ZiyWcKs82vn4xIKZJHm+g/MChZOR4a+TQFhl/uzCedn06nWBkzDc8c/GCa1YZKAfluW4n8fmBIDxRiQPH3wj5WmbxEHKAlrw+0dY3Z2mmtpAVXnSGQsPcpyQvnwMckIh1ult40dQma2JDFMxP8Acg2PjqOYEB0pWyQWZ9A3WK1bPUn37eG82elKUrQcUtYCkKGoPtjFsqelZIyt59IBEsqS/wDi3GPZ8vHKUksXB8OEMqiSDz8IokUJJZ8I9jxgL6lzwcl/4gVSCTz9IOWbmPJ0sNZNzw0gB5ROHPL2WiuYkNnYcr8oJTKOE5W4xVNkjhmHLH35QC6ejjwt43DwMhwcgySdMwc7weuSzEacngaYhmzYu/jpACKztm2njFZmlw78fN9IumSe650e2WvGBkyu7xfpAEoV3SdUhzwYRhNpVyps3GdTboMh4feNTt6qwSAkEOsi7l258nbweMejuk/u6/UCAYUyy3B9Rl4hvbwz2ZPBOC7qcM+n2hSicGs7ahi5IfQQx2KlQW5AfMjgPAdHHKA0ez0G51Bz5dNYaU0s4bOT7v4QLS5gWflBVPPIuRnxygGVHXFB7yS35jQbNr0KbAoAtdJsXa/KFmz6xJuog2b8eEEK2XJm3ScC+Kfw/toCnf8A3P8A1UoTZSf66A4GqkjNLg5g3Ecv2fWKl1lPMmLWcMxKVYiXAPdLued+kdgppsySwWcScgRpwPFozPxI3Txy/wBVLAdv6wT4f1BzFn5MdIDSzqfCDia1mOvPLnC7dDZIoqyfhLS6gAgaJWCXH3HXlCfd/wCICABLrHQtAwiZmlQFnUdDbpGwrQFSTNlYVt3wU5Wvn0t4wGslSLxxL451hNemXomWkDxuY7bsuoC5aFcQD5iMX8Wfh3+sR+qlqSlctHeBLBSU3d9CBAfn/sSbM+vLLy/mK0q7xV/bw4iyYIqkMRmzG0DVkoJASC5zVwvkPL6wFKVkq5l88uceY+8Dra7/AHiE1JscgYjAGTUhSQdfv1gOYLw2opIWgsLDU6P94AqJZBLwFKZbiLkBxxMVi14tk/NoOsBvvh3vClY/RT1DCovJUf2qP7eQP1jSV2x5klZF2HCOSYlBWIWIyb6x2bcbfBNfK7CeQKpA7pP/AHEj/wDYQCYVq0viCre84Ip9rAkCH9Ts25CratbX/EAr2YC/y6QFlQzgBufWK1SyBxz6QXWJ7/8A7vrF2AYUWF0n/wCRgA5Uk+vu0QNOSWcC58bwzQgdyw9vAdSGdtPxAAG4bzYW8YBVLIzcgnTyhnLOfUxCnH0EAsnSAM0jz+mkDFHzHUaHTpaHKhn/AMftFYQMOQzMBgt5yTMSk5AZZXMIEoZTM4Hv6xptryxiNhmfoIXS5QfIa6dYCuiT3xoE6niTY+AhxU0pSe0SC9n5jJ4FkIAJYDOH9LeWXvZOcBdTVmJKSDlYsNPvDKgnBi48X5/eE+wB3ZnUQ32aPm6/mAZ0U9IIJsNR0hrTyErAYh7mx48IVKQMOQzMT2VaaOv5gH4kYU5uk5gt4c4LlpAADukjI3cGx68PGPJmTaXtpENlC5HNUByve/d79LUKQH7MgLlvwJyf/abdGjR7qT2QTKssWXL0mp1YMyVNcHwMG/FSWGpLDOYMtOEJdzg0xDWscoDovw/2gJlPhucKlJHMJJAbwaGG/FYZWzqhQzwN/wC4gH0hBuQGn1AFgJ8xhwuIdfEUf+XTfD7wH5rrVMQpQ7oa3Hh75wsnTCVFTav75Q+2ggYzYWDQPMlg6DTSAqFSk0wCpSCUKUCp79646tCuel7swy65xqqOSnspvdHyjTmYSplC9hrpAMd0F0gf9QJxNmCWAP8A6jlCrbU1KpqihGBJyGbDR4NopKXFhrp0j6pQHyHtoBNLFnzu3sR4lF78YciSlvlGXDlFcqSlzYeXOAKpqSlKLqmYh/sHDmY9WpEpEmbIWsTUrLuGIb5SCLG0FU0pOFdhlw4O0TVJT2QsMzpyEB03dreZO0qe4CZ6Ay0/3AfvTxvmI9q6A2DnMC3P2YwW6fdqZJT3SVZi2vKOsbWSA7Bsvq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" y="3645024"/>
            <a:ext cx="2802349" cy="191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4288" y="764704"/>
            <a:ext cx="370815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0000"/>
                </a:solidFill>
              </a:rPr>
              <a:t>Эволюция модели угроз</a:t>
            </a:r>
            <a:endParaRPr lang="ru-RU" sz="2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816301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Методы реализации угроз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84862"/>
            <a:ext cx="3109389" cy="202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857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211960" y="5019669"/>
            <a:ext cx="1080120" cy="64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" y="2989401"/>
            <a:ext cx="268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НСД</a:t>
            </a:r>
            <a:r>
              <a:rPr lang="en-US" sz="2000" dirty="0" smtClean="0"/>
              <a:t> </a:t>
            </a:r>
            <a:r>
              <a:rPr lang="ru-RU" sz="2000" dirty="0" smtClean="0"/>
              <a:t>к процессам АСУТП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Физический доступ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78078" y="2996952"/>
            <a:ext cx="2682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НСД</a:t>
            </a:r>
            <a:r>
              <a:rPr lang="en-US" sz="2000" dirty="0" smtClean="0"/>
              <a:t> </a:t>
            </a:r>
            <a:r>
              <a:rPr lang="ru-RU" sz="2000" dirty="0" smtClean="0"/>
              <a:t>к процессам АСУТП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Удаленный доступ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0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225" y="1772816"/>
            <a:ext cx="66760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Нужно ли говорить о срочном создании новых </a:t>
            </a:r>
            <a:r>
              <a:rPr lang="ru-RU" sz="2800" dirty="0" smtClean="0">
                <a:solidFill>
                  <a:srgbClr val="FF0000"/>
                </a:solidFill>
              </a:rPr>
              <a:t>методов </a:t>
            </a:r>
            <a:r>
              <a:rPr lang="ru-RU" sz="2800" dirty="0">
                <a:solidFill>
                  <a:srgbClr val="FF0000"/>
                </a:solidFill>
              </a:rPr>
              <a:t>обеспечения безопасности информации </a:t>
            </a:r>
            <a:r>
              <a:rPr lang="ru-RU" sz="2800" dirty="0" smtClean="0"/>
              <a:t>в АСУТП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5" y="3920167"/>
            <a:ext cx="2497863" cy="2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5921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Незащищенный удаленный доступ </a:t>
            </a:r>
            <a:r>
              <a:rPr lang="ru-RU" sz="2000" dirty="0">
                <a:solidFill>
                  <a:srgbClr val="FF0000"/>
                </a:solidFill>
              </a:rPr>
              <a:t>к компонентам АСУТП </a:t>
            </a:r>
            <a:r>
              <a:rPr lang="ru-RU" dirty="0"/>
              <a:t>(серверам, АРМ, контроллерам и шлюзам). </a:t>
            </a:r>
            <a:endParaRPr lang="ru-RU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Недостаточное </a:t>
            </a:r>
            <a:r>
              <a:rPr lang="ru-RU" sz="2000" dirty="0">
                <a:solidFill>
                  <a:srgbClr val="FF0000"/>
                </a:solidFill>
              </a:rPr>
              <a:t>сегментирование вычислительных </a:t>
            </a:r>
            <a:r>
              <a:rPr lang="ru-RU" sz="2000" dirty="0" smtClean="0">
                <a:solidFill>
                  <a:srgbClr val="FF0000"/>
                </a:solidFill>
              </a:rPr>
              <a:t>сетей </a:t>
            </a:r>
            <a:r>
              <a:rPr lang="ru-RU" dirty="0" smtClean="0"/>
              <a:t>(как </a:t>
            </a:r>
            <a:r>
              <a:rPr lang="ru-RU" dirty="0"/>
              <a:t>разделение технологического и корпоративного </a:t>
            </a:r>
            <a:r>
              <a:rPr lang="ru-RU" dirty="0" smtClean="0"/>
              <a:t>сегментов, </a:t>
            </a:r>
            <a:r>
              <a:rPr lang="ru-RU" dirty="0"/>
              <a:t>так и разделение самих сетей АСУТП на сегменты различного уровня </a:t>
            </a:r>
            <a:r>
              <a:rPr lang="ru-RU" dirty="0" smtClean="0"/>
              <a:t>защищенности).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Слабая </a:t>
            </a:r>
            <a:r>
              <a:rPr lang="ru-RU" sz="2000" dirty="0">
                <a:solidFill>
                  <a:srgbClr val="FF0000"/>
                </a:solidFill>
              </a:rPr>
              <a:t>аутентификация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заключающаяся в простых паролях и паролях по умолчанию, при входе в операционную систему АРМов, серверов, коммуникационных шлюзов и контроллеров АСУТП, а также в прикладных </a:t>
            </a:r>
            <a:r>
              <a:rPr lang="ru-RU" dirty="0" smtClean="0"/>
              <a:t>приложениях.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502" y="620688"/>
            <a:ext cx="7866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ТОП-3 уязвимости </a:t>
            </a:r>
            <a:r>
              <a:rPr lang="ru-RU" sz="2000" dirty="0"/>
              <a:t>в защите АСУТП (по результатам тестов на проникновение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8225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1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66188"/>
            <a:ext cx="565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/>
              <a:t>Разработать </a:t>
            </a:r>
            <a:r>
              <a:rPr lang="ru-RU" sz="2400" dirty="0" smtClean="0">
                <a:solidFill>
                  <a:srgbClr val="FF0000"/>
                </a:solidFill>
              </a:rPr>
              <a:t>модель угроз</a:t>
            </a:r>
            <a:r>
              <a:rPr lang="ru-RU" sz="2400" dirty="0" smtClean="0"/>
              <a:t> безопасности информации в АСУТП (можно на основе модели угроз для КСИИ</a:t>
            </a:r>
            <a:r>
              <a:rPr lang="ru-RU" sz="2400" dirty="0" smtClean="0"/>
              <a:t>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/>
              <a:t>Использовать </a:t>
            </a:r>
            <a:r>
              <a:rPr lang="ru-RU" sz="2400" dirty="0" smtClean="0">
                <a:solidFill>
                  <a:srgbClr val="FF0000"/>
                </a:solidFill>
              </a:rPr>
              <a:t>специализированные СЗИ</a:t>
            </a:r>
            <a:r>
              <a:rPr lang="en-US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smtClean="0"/>
              <a:t>АСУТП </a:t>
            </a:r>
            <a:r>
              <a:rPr lang="ru-RU" sz="2400" dirty="0" smtClean="0"/>
              <a:t>(такие </a:t>
            </a:r>
            <a:r>
              <a:rPr lang="ru-RU" sz="2400" dirty="0" smtClean="0"/>
              <a:t>существуют).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389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При том </a:t>
            </a:r>
            <a:r>
              <a:rPr lang="ru-RU" sz="2400" dirty="0" smtClean="0"/>
              <a:t>что необходимо: 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Методы обеспечения безопасности информации АСУТП</a:t>
            </a:r>
            <a:endParaRPr lang="ru-RU" sz="25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68972"/>
            <a:ext cx="2839947" cy="18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2708920"/>
            <a:ext cx="8397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FF0000"/>
                </a:solidFill>
              </a:rPr>
              <a:t>ФСТЭК </a:t>
            </a:r>
            <a:r>
              <a:rPr lang="ru-RU" sz="2000" dirty="0" smtClean="0"/>
              <a:t>подала </a:t>
            </a:r>
            <a:r>
              <a:rPr lang="ru-RU" sz="2000" dirty="0" smtClean="0"/>
              <a:t>предложения о внесении поправок в 149-ФЗ в части защиты информации на </a:t>
            </a:r>
            <a:r>
              <a:rPr lang="ru-RU" sz="2000" dirty="0" smtClean="0"/>
              <a:t>КВО – на что </a:t>
            </a:r>
            <a:r>
              <a:rPr lang="ru-RU" sz="2000" dirty="0" smtClean="0">
                <a:solidFill>
                  <a:srgbClr val="FF0000"/>
                </a:solidFill>
              </a:rPr>
              <a:t>Минэкономразвития</a:t>
            </a:r>
            <a:r>
              <a:rPr lang="ru-RU" sz="2000" dirty="0" smtClean="0"/>
              <a:t> </a:t>
            </a:r>
            <a:r>
              <a:rPr lang="ru-RU" sz="2000" dirty="0" smtClean="0"/>
              <a:t>выпустила отрицательное </a:t>
            </a:r>
            <a:r>
              <a:rPr lang="ru-RU" sz="2000" dirty="0" smtClean="0"/>
              <a:t>заключение.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FF0000"/>
                </a:solidFill>
              </a:rPr>
              <a:t>Такая же борьба </a:t>
            </a:r>
            <a:r>
              <a:rPr lang="ru-RU" sz="2000" dirty="0" smtClean="0"/>
              <a:t>идет </a:t>
            </a:r>
            <a:r>
              <a:rPr lang="ru-RU" sz="2000" dirty="0" smtClean="0">
                <a:solidFill>
                  <a:srgbClr val="FF0000"/>
                </a:solidFill>
              </a:rPr>
              <a:t>в США </a:t>
            </a:r>
            <a:r>
              <a:rPr lang="ru-RU" sz="2000" dirty="0" smtClean="0"/>
              <a:t>между Департаментом внутренней безопасности и Внешнеторговой палатой.</a:t>
            </a:r>
            <a:endParaRPr lang="ru-R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Произошло </a:t>
            </a:r>
            <a:r>
              <a:rPr lang="ru-RU" sz="2000" dirty="0" smtClean="0">
                <a:solidFill>
                  <a:srgbClr val="FF0000"/>
                </a:solidFill>
              </a:rPr>
              <a:t>5 крупных инцидентов</a:t>
            </a:r>
            <a:r>
              <a:rPr lang="ru-RU" sz="2000" dirty="0" smtClean="0"/>
              <a:t> в мире, связанных с атаками на </a:t>
            </a:r>
            <a:r>
              <a:rPr lang="en-US" sz="2000" dirty="0" smtClean="0"/>
              <a:t>SCADA </a:t>
            </a:r>
            <a:r>
              <a:rPr lang="ru-RU" sz="2000" dirty="0" smtClean="0"/>
              <a:t>системы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В России прошло несколько мероприятий, на которых </a:t>
            </a:r>
            <a:r>
              <a:rPr lang="ru-RU" sz="2000" dirty="0" smtClean="0">
                <a:solidFill>
                  <a:srgbClr val="FF0000"/>
                </a:solidFill>
              </a:rPr>
              <a:t>подняли вопросы ИБ АСУТП</a:t>
            </a:r>
            <a:r>
              <a:rPr lang="ru-RU" sz="2000" dirty="0" smtClean="0"/>
              <a:t>, а также вышло сразу несколько публикаций.</a:t>
            </a:r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806" y="1340768"/>
            <a:ext cx="577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С момента анонсирования темы выступления в программу конференции </a:t>
            </a:r>
            <a:r>
              <a:rPr lang="ru-RU" sz="2000" dirty="0">
                <a:solidFill>
                  <a:srgbClr val="FF0000"/>
                </a:solidFill>
              </a:rPr>
              <a:t>(июль):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225" y="1772816"/>
            <a:ext cx="61000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Повысить защищенность от информационных угроз можно уже сейчас, реализовав </a:t>
            </a:r>
            <a:r>
              <a:rPr lang="ru-RU" sz="2800" dirty="0" smtClean="0">
                <a:solidFill>
                  <a:srgbClr val="FF0000"/>
                </a:solidFill>
              </a:rPr>
              <a:t>стандартные</a:t>
            </a:r>
            <a:r>
              <a:rPr lang="ru-RU" sz="2800" dirty="0" smtClean="0"/>
              <a:t> организационные и технические </a:t>
            </a:r>
            <a:r>
              <a:rPr lang="ru-RU" sz="2800" dirty="0" smtClean="0">
                <a:solidFill>
                  <a:srgbClr val="FF0000"/>
                </a:solidFill>
              </a:rPr>
              <a:t>меры</a:t>
            </a:r>
            <a:r>
              <a:rPr lang="ru-RU" sz="2800" dirty="0" smtClean="0"/>
              <a:t> обеспечения безопасности информации.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Методы обеспечения безопасности </a:t>
            </a:r>
            <a:r>
              <a:rPr lang="ru-RU" sz="2500" dirty="0" smtClean="0"/>
              <a:t>информации </a:t>
            </a:r>
            <a:r>
              <a:rPr lang="ru-RU" sz="2500" dirty="0" smtClean="0"/>
              <a:t>АСУТП</a:t>
            </a:r>
            <a:endParaRPr lang="ru-RU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41" y="4344150"/>
            <a:ext cx="1829284" cy="18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225" y="1772816"/>
            <a:ext cx="6100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Практически </a:t>
            </a:r>
            <a:r>
              <a:rPr lang="ru-RU" sz="2800" dirty="0"/>
              <a:t>нулевой </a:t>
            </a:r>
            <a:r>
              <a:rPr lang="ru-RU" sz="2800" dirty="0">
                <a:solidFill>
                  <a:srgbClr val="FF0000"/>
                </a:solidFill>
              </a:rPr>
              <a:t>уровень</a:t>
            </a:r>
            <a:r>
              <a:rPr lang="ru-RU" sz="2800" dirty="0"/>
              <a:t> обеспокоенности и </a:t>
            </a:r>
            <a:r>
              <a:rPr lang="ru-RU" sz="2800" dirty="0" smtClean="0">
                <a:solidFill>
                  <a:srgbClr val="FF0000"/>
                </a:solidFill>
              </a:rPr>
              <a:t>осведомленности</a:t>
            </a:r>
            <a:r>
              <a:rPr lang="ru-RU" sz="2800" dirty="0" smtClean="0"/>
              <a:t> </a:t>
            </a:r>
            <a:r>
              <a:rPr lang="ru-RU" sz="2800" dirty="0"/>
              <a:t>обслуживающего и дежурного </a:t>
            </a:r>
            <a:r>
              <a:rPr lang="ru-RU" sz="2800" dirty="0">
                <a:solidFill>
                  <a:srgbClr val="FF0000"/>
                </a:solidFill>
              </a:rPr>
              <a:t>персонала АСУТП</a:t>
            </a:r>
            <a:r>
              <a:rPr lang="ru-RU" sz="2800" dirty="0"/>
              <a:t> в области ИБ</a:t>
            </a:r>
            <a:r>
              <a:rPr lang="ru-RU" sz="2800" dirty="0" smtClean="0"/>
              <a:t>. </a:t>
            </a:r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484351" y="482769"/>
            <a:ext cx="576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Конфликты, препятствующие внедрению информационной безопасности</a:t>
            </a:r>
            <a:endParaRPr lang="ru-RU" sz="2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23018"/>
            <a:ext cx="2448272" cy="171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3938280"/>
            <a:ext cx="2322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Усиление аутентификации (как минимум, </a:t>
            </a:r>
            <a:r>
              <a:rPr lang="ru-RU" sz="2000" dirty="0" smtClean="0">
                <a:solidFill>
                  <a:srgbClr val="FF0000"/>
                </a:solidFill>
              </a:rPr>
              <a:t>использование сложных паролей</a:t>
            </a:r>
            <a:r>
              <a:rPr lang="ru-RU" sz="2000" dirty="0" smtClean="0"/>
              <a:t>) 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23" y="2576314"/>
            <a:ext cx="3223245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7" y="2204864"/>
            <a:ext cx="260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Информационная безопасность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204864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Промышленная безопасность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68863" y="4221465"/>
            <a:ext cx="2379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Риск</a:t>
            </a:r>
            <a:r>
              <a:rPr lang="ru-RU" sz="2000" dirty="0" smtClean="0"/>
              <a:t> долгого </a:t>
            </a:r>
            <a:r>
              <a:rPr lang="ru-RU" sz="2000" dirty="0"/>
              <a:t>ввода паролей диспетчерами </a:t>
            </a:r>
            <a:r>
              <a:rPr lang="ru-RU" sz="2000" dirty="0">
                <a:solidFill>
                  <a:srgbClr val="FF0000"/>
                </a:solidFill>
              </a:rPr>
              <a:t>в критических ситуациях.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84351" y="482769"/>
            <a:ext cx="576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Конфликты, препятствующие внедрению информационной безопасности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70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6531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Всегда можно найти </a:t>
            </a:r>
            <a:r>
              <a:rPr lang="ru-RU" sz="2400" dirty="0" smtClean="0">
                <a:solidFill>
                  <a:srgbClr val="FF0000"/>
                </a:solidFill>
              </a:rPr>
              <a:t>решение, устраивающие обе стороны</a:t>
            </a:r>
            <a:r>
              <a:rPr lang="ru-RU" sz="2400" dirty="0" smtClean="0"/>
              <a:t>. В случае с усилением аутентификации, например, использование </a:t>
            </a:r>
            <a:r>
              <a:rPr lang="ru-RU" sz="2400" dirty="0"/>
              <a:t>смарт </a:t>
            </a:r>
            <a:r>
              <a:rPr lang="ru-RU" sz="2400" dirty="0" smtClean="0"/>
              <a:t>карт, </a:t>
            </a:r>
            <a:r>
              <a:rPr lang="ru-RU" sz="2400" dirty="0" err="1" smtClean="0"/>
              <a:t>токенов</a:t>
            </a:r>
            <a:r>
              <a:rPr lang="ru-RU" sz="2400" dirty="0" smtClean="0"/>
              <a:t> или биометрических идентификаторов.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2271559"/>
            <a:ext cx="260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Информационная безопасность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289066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Промышленная безопасность</a:t>
            </a:r>
            <a:endParaRPr lang="ru-RU" sz="2000" b="1" dirty="0"/>
          </a:p>
        </p:txBody>
      </p:sp>
      <p:pic>
        <p:nvPicPr>
          <p:cNvPr id="2050" name="Picture 2" descr="C:\Users\krj\Documents\мероприятия\ПРЕЗЕНТАЦИИ\КЛИПАРТЫ\rukopozha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096344" cy="22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84351" y="482769"/>
            <a:ext cx="576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Конфликты, препятствующие внедрению информационной безопасности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79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" y="237268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Главное начать уделять внимание информационной безопасности, также как и промышленной безопасности критически важных объектов.</a:t>
            </a:r>
            <a:endParaRPr lang="ru-RU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611560" y="3949700"/>
            <a:ext cx="8001000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199060" y="4114800"/>
            <a:ext cx="4660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89360" y="1752600"/>
            <a:ext cx="7734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0" hangingPunct="0"/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Спасибо за внимание !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105076" y="4267200"/>
            <a:ext cx="209599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en-US" sz="4000" b="1" noProof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elvis.ru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323528" y="6237312"/>
            <a:ext cx="202674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75941" y="6308749"/>
            <a:ext cx="1907827" cy="33337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 2012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Описание: 3 - копия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8" y="6319592"/>
            <a:ext cx="209550" cy="224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306790" y="6258798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RomanKobtsev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8416" y="1844824"/>
            <a:ext cx="3960440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Глобальные риски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708920"/>
            <a:ext cx="4427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Катастрофы, вызванные </a:t>
            </a:r>
            <a:r>
              <a:rPr lang="ru-RU" sz="2400" dirty="0"/>
              <a:t>разрушением </a:t>
            </a:r>
            <a:r>
              <a:rPr lang="ru-RU" sz="2400" dirty="0" smtClean="0"/>
              <a:t>инфраструктуры критически важного </a:t>
            </a:r>
            <a:r>
              <a:rPr lang="ru-RU" sz="2400" dirty="0"/>
              <a:t>объекта.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14" y="-27384"/>
            <a:ext cx="4968230" cy="695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14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0" y="917789"/>
            <a:ext cx="5489677" cy="596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467544" y="3708648"/>
            <a:ext cx="3168352" cy="0"/>
          </a:xfrm>
          <a:prstGeom prst="straightConnector1">
            <a:avLst/>
          </a:prstGeom>
          <a:ln w="31750" cap="rnd">
            <a:solidFill>
              <a:srgbClr val="FF0000"/>
            </a:solidFill>
            <a:prstDash val="sysDot"/>
            <a:bevel/>
            <a:headEnd w="lg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7904" y="3789040"/>
            <a:ext cx="0" cy="2664296"/>
          </a:xfrm>
          <a:prstGeom prst="straightConnector1">
            <a:avLst/>
          </a:prstGeom>
          <a:ln w="31750" cap="rnd">
            <a:solidFill>
              <a:srgbClr val="FF0000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67" y="4427959"/>
            <a:ext cx="1356353" cy="10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76056" y="2248601"/>
            <a:ext cx="3972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Карта глобальных рисков </a:t>
            </a:r>
            <a:endParaRPr lang="ru-RU" sz="2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84168" y="3323956"/>
            <a:ext cx="1368152" cy="576063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2007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5370983" cy="56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79512" y="3789040"/>
            <a:ext cx="1008112" cy="0"/>
          </a:xfrm>
          <a:prstGeom prst="straightConnector1">
            <a:avLst/>
          </a:prstGeom>
          <a:ln w="31750" cap="rnd">
            <a:solidFill>
              <a:srgbClr val="FF0000"/>
            </a:solidFill>
            <a:prstDash val="sysDot"/>
            <a:bevel/>
            <a:headEnd w="lg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259632" y="3861048"/>
            <a:ext cx="0" cy="2880320"/>
          </a:xfrm>
          <a:prstGeom prst="straightConnector1">
            <a:avLst/>
          </a:prstGeom>
          <a:ln w="31750" cap="rnd">
            <a:solidFill>
              <a:srgbClr val="FF0000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911" y="4458035"/>
            <a:ext cx="1356353" cy="10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76056" y="2248601"/>
            <a:ext cx="3972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Карта глобальных рисков 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84168" y="3323956"/>
            <a:ext cx="1368152" cy="576063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2012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85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2568" y="2492896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Экономический ущерб бизнесу, вызванный </a:t>
            </a:r>
            <a:r>
              <a:rPr lang="ru-RU" sz="2400" dirty="0"/>
              <a:t>остановкой или перебоями в работе производства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2952328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Бизнес-риски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02750"/>
            <a:ext cx="4680520" cy="27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680520" cy="25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2780928"/>
            <a:ext cx="50006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закрытие </a:t>
            </a:r>
            <a:r>
              <a:rPr lang="ru-RU" sz="2200" dirty="0">
                <a:solidFill>
                  <a:srgbClr val="FF0000"/>
                </a:solidFill>
              </a:rPr>
              <a:t>бизнеса, </a:t>
            </a:r>
            <a:r>
              <a:rPr lang="ru-RU" sz="2200" dirty="0" smtClean="0">
                <a:solidFill>
                  <a:srgbClr val="FF0000"/>
                </a:solidFill>
              </a:rPr>
              <a:t>штрафы</a:t>
            </a:r>
            <a:r>
              <a:rPr lang="ru-RU" sz="2200" dirty="0">
                <a:solidFill>
                  <a:srgbClr val="FF0000"/>
                </a:solidFill>
              </a:rPr>
              <a:t>, иски, затраты на восстановление 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sz="2200" dirty="0" smtClean="0">
                <a:solidFill>
                  <a:srgbClr val="FF0000"/>
                </a:solidFill>
              </a:rPr>
              <a:t>и </a:t>
            </a:r>
            <a:r>
              <a:rPr lang="ru-RU" sz="2200" dirty="0">
                <a:solidFill>
                  <a:srgbClr val="FF0000"/>
                </a:solidFill>
              </a:rPr>
              <a:t>др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836712"/>
            <a:ext cx="8712200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309172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380609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1982" y="1916832"/>
            <a:ext cx="3654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Нарушения функционирования КВО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231480" y="908721"/>
            <a:ext cx="5220840" cy="7920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Промышленная безопасность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0908" y="1916832"/>
            <a:ext cx="3805225" cy="36725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 smtClean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/>
              <a:t>Стихийные </a:t>
            </a:r>
            <a:r>
              <a:rPr lang="ru-RU" sz="2000" b="1" dirty="0"/>
              <a:t>бедствия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/>
              <a:t>Внешние социальные факторы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/>
              <a:t>Аварии, связанные с нарушением технологического процесса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540148" y="3231108"/>
            <a:ext cx="576064" cy="104402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16" y="2671871"/>
            <a:ext cx="3410226" cy="2665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8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860032" y="2527563"/>
            <a:ext cx="3528392" cy="3816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Угрозы </a:t>
            </a:r>
            <a:r>
              <a:rPr lang="ru-RU" sz="2000" b="1" dirty="0">
                <a:solidFill>
                  <a:srgbClr val="FF0000"/>
                </a:solidFill>
              </a:rPr>
              <a:t>нарушения технологических процессов в </a:t>
            </a:r>
            <a:r>
              <a:rPr lang="ru-RU" sz="2000" b="1" dirty="0" smtClean="0">
                <a:solidFill>
                  <a:srgbClr val="FF0000"/>
                </a:solidFill>
              </a:rPr>
              <a:t>результате </a:t>
            </a:r>
            <a:r>
              <a:rPr lang="ru-RU" dirty="0" smtClean="0">
                <a:solidFill>
                  <a:schemeClr val="tx1"/>
                </a:solidFill>
              </a:rPr>
              <a:t>Блокирования, уничтожения, модификации, отрицания подлинности, навязывания ложной </a:t>
            </a:r>
            <a:r>
              <a:rPr 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информации </a:t>
            </a:r>
            <a:r>
              <a:rPr 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технологических ЛВС</a:t>
            </a:r>
          </a:p>
        </p:txBody>
      </p:sp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732" y="404664"/>
            <a:ext cx="5148572" cy="576063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 smtClean="0"/>
              <a:t>Информационная безопасность критически важных объектов</a:t>
            </a:r>
            <a:endParaRPr lang="ru-RU" sz="25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5482" y="2518970"/>
            <a:ext cx="3730494" cy="3816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r>
              <a:rPr lang="ru-RU" sz="2000" b="1" dirty="0">
                <a:solidFill>
                  <a:srgbClr val="FF0000"/>
                </a:solidFill>
              </a:rPr>
              <a:t>Угрозы </a:t>
            </a:r>
            <a:r>
              <a:rPr lang="ru-RU" sz="2000" b="1" dirty="0" smtClean="0">
                <a:solidFill>
                  <a:srgbClr val="FF0000"/>
                </a:solidFill>
              </a:rPr>
              <a:t>экономического ущерба в результате</a:t>
            </a:r>
            <a:endParaRPr lang="ru-RU" dirty="0" smtClean="0"/>
          </a:p>
          <a:p>
            <a:r>
              <a:rPr lang="ru-RU" dirty="0" smtClean="0"/>
              <a:t>Хищения, утраты, блокирования, уничтожения,</a:t>
            </a:r>
          </a:p>
          <a:p>
            <a:r>
              <a:rPr lang="ru-RU" dirty="0" smtClean="0"/>
              <a:t>модификации, отрицания подлинности, навязывания ложной </a:t>
            </a:r>
            <a:r>
              <a:rPr lang="ru-RU" sz="2000" b="1" dirty="0" smtClean="0">
                <a:solidFill>
                  <a:srgbClr val="FF0000"/>
                </a:solidFill>
              </a:rPr>
              <a:t>информации в корпоративных ЛВС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008170" y="1484784"/>
            <a:ext cx="1156118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АСУТП</a:t>
            </a:r>
            <a:endParaRPr lang="ru-RU" sz="25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115616" y="1484785"/>
            <a:ext cx="2448272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100" dirty="0" smtClean="0"/>
              <a:t>Корпоративные ИС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7409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C:\Documents and Settings\albina\Рабочий стол\Презентация_О компании_2012\1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8" r="6642" b="2686"/>
          <a:stretch>
            <a:fillRect/>
          </a:stretch>
        </p:blipFill>
        <p:spPr bwMode="auto">
          <a:xfrm>
            <a:off x="431800" y="6453188"/>
            <a:ext cx="1793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524625"/>
            <a:ext cx="1943571" cy="3333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ОАО «ЭЛВИС-ПЛЮС»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1108519" cy="22322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0238" y="2708920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РИСКИ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business impact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 не изменились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УГРОЗЫ</a:t>
            </a:r>
            <a:r>
              <a:rPr lang="ru-RU" sz="2400" b="1" dirty="0" smtClean="0"/>
              <a:t> не изменились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868416" y="332656"/>
            <a:ext cx="3960440" cy="5760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500" dirty="0" smtClean="0"/>
              <a:t>Что изменилось для критически важных объектов</a:t>
            </a:r>
            <a:r>
              <a:rPr lang="ru-RU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О Компании_рабочая (3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Презентация_О Компании_рабочая (3)</Template>
  <TotalTime>13053</TotalTime>
  <Words>918</Words>
  <Application>Microsoft Office PowerPoint</Application>
  <PresentationFormat>Экран 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Презентация_О Компании_рабочая (3)</vt:lpstr>
      <vt:lpstr>InfoSecurity Russia Москва, Крокус-Экспо, 28 сентября 2012</vt:lpstr>
      <vt:lpstr>Презентация PowerPoint</vt:lpstr>
      <vt:lpstr>Глобальные риски</vt:lpstr>
      <vt:lpstr>Презентация PowerPoint</vt:lpstr>
      <vt:lpstr>Презентация PowerPoint</vt:lpstr>
      <vt:lpstr>Бизнес-риски</vt:lpstr>
      <vt:lpstr>Презентация PowerPoint</vt:lpstr>
      <vt:lpstr>Информационная безопасность критически важных объектов</vt:lpstr>
      <vt:lpstr>Презентация PowerPoint</vt:lpstr>
      <vt:lpstr>Презентация PowerPoint</vt:lpstr>
      <vt:lpstr>Эволюция модели угроз</vt:lpstr>
      <vt:lpstr>Эволюция модели угроз</vt:lpstr>
      <vt:lpstr>Эволюция модели угроз</vt:lpstr>
      <vt:lpstr>Эволюция модели угроз</vt:lpstr>
      <vt:lpstr>Эволюция модели угроз</vt:lpstr>
      <vt:lpstr>Эволюция модели угроз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Kobtsev Roman</dc:creator>
  <cp:lastModifiedBy>Kobtsev Roman</cp:lastModifiedBy>
  <cp:revision>117</cp:revision>
  <dcterms:created xsi:type="dcterms:W3CDTF">2012-08-24T10:05:55Z</dcterms:created>
  <dcterms:modified xsi:type="dcterms:W3CDTF">2012-09-27T14:54:12Z</dcterms:modified>
</cp:coreProperties>
</file>