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heme/themeOverride2.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5"/>
  </p:notesMasterIdLst>
  <p:sldIdLst>
    <p:sldId id="258" r:id="rId3"/>
    <p:sldId id="278" r:id="rId4"/>
    <p:sldId id="260" r:id="rId5"/>
    <p:sldId id="265" r:id="rId6"/>
    <p:sldId id="261" r:id="rId7"/>
    <p:sldId id="291" r:id="rId8"/>
    <p:sldId id="279" r:id="rId9"/>
    <p:sldId id="280" r:id="rId10"/>
    <p:sldId id="292" r:id="rId11"/>
    <p:sldId id="272" r:id="rId12"/>
    <p:sldId id="281" r:id="rId13"/>
    <p:sldId id="283" r:id="rId14"/>
    <p:sldId id="282" r:id="rId15"/>
    <p:sldId id="293" r:id="rId16"/>
    <p:sldId id="286" r:id="rId17"/>
    <p:sldId id="288" r:id="rId18"/>
    <p:sldId id="294" r:id="rId19"/>
    <p:sldId id="287" r:id="rId20"/>
    <p:sldId id="295" r:id="rId21"/>
    <p:sldId id="296" r:id="rId22"/>
    <p:sldId id="297" r:id="rId23"/>
    <p:sldId id="298" r:id="rId24"/>
    <p:sldId id="300" r:id="rId25"/>
    <p:sldId id="284" r:id="rId26"/>
    <p:sldId id="285" r:id="rId27"/>
    <p:sldId id="289" r:id="rId28"/>
    <p:sldId id="269" r:id="rId29"/>
    <p:sldId id="301" r:id="rId30"/>
    <p:sldId id="290" r:id="rId31"/>
    <p:sldId id="303" r:id="rId32"/>
    <p:sldId id="302" r:id="rId33"/>
    <p:sldId id="262"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68994" autoAdjust="0"/>
  </p:normalViewPr>
  <p:slideViewPr>
    <p:cSldViewPr>
      <p:cViewPr>
        <p:scale>
          <a:sx n="66" d="100"/>
          <a:sy n="66" d="100"/>
        </p:scale>
        <p:origin x="-1963" y="91"/>
      </p:cViewPr>
      <p:guideLst>
        <p:guide orient="horz" pos="2160"/>
        <p:guide pos="2880"/>
      </p:guideLst>
    </p:cSldViewPr>
  </p:slideViewPr>
  <p:outlineViewPr>
    <p:cViewPr>
      <p:scale>
        <a:sx n="33" d="100"/>
        <a:sy n="33" d="100"/>
      </p:scale>
      <p:origin x="0" y="0"/>
    </p:cViewPr>
  </p:outlineViewPr>
  <p:notesTextViewPr>
    <p:cViewPr>
      <p:scale>
        <a:sx n="95" d="100"/>
        <a:sy n="9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0F6D16-1BF3-4D28-AB7A-95EB1BE876D1}" type="datetimeFigureOut">
              <a:rPr lang="ru-RU" smtClean="0"/>
              <a:t>30.11.2012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DDD136-C54B-4451-9808-089862FF51F0}" type="slidenum">
              <a:rPr lang="ru-RU" smtClean="0"/>
              <a:t>‹#›</a:t>
            </a:fld>
            <a:endParaRPr lang="ru-RU"/>
          </a:p>
        </p:txBody>
      </p:sp>
    </p:spTree>
    <p:extLst>
      <p:ext uri="{BB962C8B-B14F-4D97-AF65-F5344CB8AC3E}">
        <p14:creationId xmlns:p14="http://schemas.microsoft.com/office/powerpoint/2010/main" val="1745330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dirty="0" smtClean="0"/>
          </a:p>
        </p:txBody>
      </p:sp>
      <p:sp>
        <p:nvSpPr>
          <p:cNvPr id="512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C482187-DC8D-45EF-988B-914EE076801D}" type="slidenum">
              <a:rPr lang="ru-RU">
                <a:solidFill>
                  <a:prstClr val="black"/>
                </a:solidFill>
                <a:latin typeface="Calibri" pitchFamily="34" charset="0"/>
              </a:rPr>
              <a:pPr eaLnBrk="1" hangingPunct="1"/>
              <a:t>1</a:t>
            </a:fld>
            <a:endParaRPr lang="ru-RU">
              <a:solidFill>
                <a:prstClr val="black"/>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it-IT" dirty="0" smtClean="0"/>
              <a:t>Quod licet Jovi, non licet bovi</a:t>
            </a:r>
            <a:r>
              <a:rPr lang="ru-RU" dirty="0" smtClean="0"/>
              <a:t> – что дозволено Юпитеру, не дозволено </a:t>
            </a:r>
            <a:r>
              <a:rPr lang="ru-RU" dirty="0" smtClean="0"/>
              <a:t>быку</a:t>
            </a: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10</a:t>
            </a:fld>
            <a:endParaRPr lang="ru-RU">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dirty="0" smtClean="0"/>
              <a:t>Угрозы 1-го типа – угрозы, связанные с наличием НДВ в системном ПО</a:t>
            </a:r>
          </a:p>
          <a:p>
            <a:pPr>
              <a:spcBef>
                <a:spcPct val="0"/>
              </a:spcBef>
            </a:pPr>
            <a:r>
              <a:rPr lang="ru-RU" dirty="0" smtClean="0"/>
              <a:t>Угрозы 2-го типа – угрозы, связанные с наличием НДВ в прикладном ПО</a:t>
            </a:r>
          </a:p>
          <a:p>
            <a:pPr>
              <a:spcBef>
                <a:spcPct val="0"/>
              </a:spcBef>
            </a:pPr>
            <a:r>
              <a:rPr lang="ru-RU" dirty="0" smtClean="0"/>
              <a:t>Угрозы 3-го типа – угрозы, не связанные с наличием НДВ</a:t>
            </a:r>
          </a:p>
          <a:p>
            <a:pPr>
              <a:spcBef>
                <a:spcPct val="0"/>
              </a:spcBef>
            </a:pPr>
            <a:endParaRPr lang="ru-RU" dirty="0" smtClean="0"/>
          </a:p>
          <a:p>
            <a:pPr>
              <a:spcBef>
                <a:spcPct val="0"/>
              </a:spcBef>
            </a:pPr>
            <a:r>
              <a:rPr lang="ru-RU" dirty="0" smtClean="0"/>
              <a:t>Теперь видно, что угрозы 1-го типа наиболее характерны для 1 уровня защищенности, а угрозы 2-го типа сосредоточены в основном на 2 уровне защищенности.</a:t>
            </a:r>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11</a:t>
            </a:fld>
            <a:endParaRPr lang="ru-RU">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dirty="0" smtClean="0"/>
              <a:t>Угрозы 1-го типа – угрозы, связанные с наличием НДВ в системном ПО</a:t>
            </a:r>
          </a:p>
          <a:p>
            <a:pPr>
              <a:spcBef>
                <a:spcPct val="0"/>
              </a:spcBef>
            </a:pPr>
            <a:r>
              <a:rPr lang="ru-RU" dirty="0" smtClean="0"/>
              <a:t>Угрозы 2-го типа – угрозы, связанные с наличием НДВ в прикладном ПО</a:t>
            </a:r>
          </a:p>
          <a:p>
            <a:pPr>
              <a:spcBef>
                <a:spcPct val="0"/>
              </a:spcBef>
            </a:pPr>
            <a:r>
              <a:rPr lang="ru-RU" dirty="0" smtClean="0"/>
              <a:t>Угрозы 3-го типа – угрозы, не связанные с наличием НДВ</a:t>
            </a:r>
          </a:p>
          <a:p>
            <a:pPr>
              <a:spcBef>
                <a:spcPct val="0"/>
              </a:spcBef>
            </a:pPr>
            <a:endParaRPr lang="ru-RU" dirty="0" smtClean="0"/>
          </a:p>
          <a:p>
            <a:pPr>
              <a:spcBef>
                <a:spcPct val="0"/>
              </a:spcBef>
            </a:pPr>
            <a:r>
              <a:rPr lang="ru-RU" dirty="0" smtClean="0"/>
              <a:t>Теперь видно, что угрозы 1-го типа наиболее характерны для 1 уровня защищенности, а угрозы 2-го типа сосредоточены в основном на 2 уровне защищенности.</a:t>
            </a:r>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12</a:t>
            </a:fld>
            <a:endParaRPr lang="ru-RU">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dirty="0" smtClean="0"/>
              <a:t>Вообще-то, правильнее всего начинать с точного определения того понятия, которое мы рассматриваем. Поэтому обратимся к Марксу (то бишь к первоисточнику). В РД (руководящем документе), определяющем в частности, классификацию ПО средств защиты информации по уровню контроля отсутствия </a:t>
            </a:r>
            <a:r>
              <a:rPr lang="ru-RU" dirty="0" err="1" smtClean="0"/>
              <a:t>недекларированных</a:t>
            </a:r>
            <a:r>
              <a:rPr lang="ru-RU" dirty="0" smtClean="0"/>
              <a:t> возможностей сказано: «2.1. </a:t>
            </a:r>
            <a:r>
              <a:rPr lang="ru-RU" dirty="0" err="1" smtClean="0"/>
              <a:t>Недекларированные</a:t>
            </a:r>
            <a:r>
              <a:rPr lang="ru-RU" dirty="0" smtClean="0"/>
              <a:t> возможности - функциональные возможности ПО, не описанные или не соответствующие описанным в документации, при использовании которых возможно нарушение конфиденциальности, доступности или целостности  информации».</a:t>
            </a:r>
          </a:p>
          <a:p>
            <a:pPr>
              <a:spcBef>
                <a:spcPct val="0"/>
              </a:spcBef>
            </a:pPr>
            <a:r>
              <a:rPr lang="ru-RU" dirty="0" smtClean="0"/>
              <a:t>Этого же мнения придерживается и ГОСТ Р 51275-2006 «Защита информации. Объект ин-</a:t>
            </a:r>
            <a:r>
              <a:rPr lang="ru-RU" dirty="0" err="1" smtClean="0"/>
              <a:t>форматизации</a:t>
            </a:r>
            <a:r>
              <a:rPr lang="ru-RU" dirty="0" smtClean="0"/>
              <a:t>. Факторы, воздействующие на информацию. Общие положения». Так что имея два таких авторитетных источника, мы можем с уверенностью считать такое определение правильным и общепризнанным. Кстати, надо упомянуть и то, что эти РД и ГОСТ выделяют в особый термин – «преднамеренные закладки» – преднамеренно (то есть зло умышленно) внесенный в ПО функциональный объект, который при определенных условиях позволяет использовать возможности не-декларированных возможностей ПО. И что же это нам дает? Прежде всего то, что НДВ это функциональные возможности ПО, причем только те, которые не описаны в документации на ПО. А есть ли таковые? Конечно, есть. Например, специальные комбинации клавиш сотовых телефонов, открывающие доступ к инженерным или диагностическим меню (многие ли знают о команде ӿ#06#, которая позволяет получить доступ к идентификационным данным телефона или его конфигурации?). В операционной системе  к таким возможностям можно отнести команды, позволяющие работать с реестром или, например, API. Специальная комбинация клавиш или удержание клавиши при включении позволяет производить с принтером недокументированные в инструкции действия, такие как перевод в сервисный режим для диагностики. </a:t>
            </a:r>
          </a:p>
          <a:p>
            <a:pPr>
              <a:spcBef>
                <a:spcPct val="0"/>
              </a:spcBef>
            </a:pPr>
            <a:endParaRPr lang="ru-RU" dirty="0" smtClean="0"/>
          </a:p>
          <a:p>
            <a:pPr>
              <a:spcBef>
                <a:spcPct val="0"/>
              </a:spcBef>
            </a:pPr>
            <a:r>
              <a:rPr lang="ru-RU" dirty="0" smtClean="0"/>
              <a:t>Получается, что понятие уязвимости гораздо шире, чем понятие НДВ. И самое главное, уязвимость принадлежит системе в целом, а не ПО в частности. Уязвимость может возникнуть в результате ошибок программирования и проектирования информационной системы, использования ненадежных паролей, вирусных атак и применения других вредоносных программ (опять же есть разница между вирусами и вредоносными программами, но об этом как-нибудь в другой раз). Отсюда вывод: НДВ может служить уязвимостью, но не всякая уязвимость (даже в ПО) обусловлена НДВ. Но в проектах постановлений Правительства говорится именно о возможности применения НДВ, как критерии выбора уровня защищенности ПДн. И транспонировать эти определения на все уязвимости – не правильно. Кстати, методы анализа и поиска НДВ сильно отличаются от методов поиска и анализа уязвимостей. К сожалению, пен-тестами НДВ не найти.</a:t>
            </a:r>
          </a:p>
          <a:p>
            <a:pPr>
              <a:spcBef>
                <a:spcPct val="0"/>
              </a:spcBef>
            </a:pPr>
            <a:endParaRPr lang="ru-RU" dirty="0" smtClean="0"/>
          </a:p>
          <a:p>
            <a:pPr>
              <a:spcBef>
                <a:spcPct val="0"/>
              </a:spcBef>
            </a:pPr>
            <a:r>
              <a:rPr lang="ru-RU" dirty="0" smtClean="0"/>
              <a:t>Кроме того, функциональные возможности (или просто функциональность ПО), которые, судя по определению, присущи именно НДВ, по  ГОСТ 28806-90 «Качество программных средств. Термины и определения» являются совокупностью свойств ПО, определяемых наличием набора функций, способных удовлетворять потребности пользователя. А уязвимость это та «дыра» в ПО, которая позволяет  «обмануть» приложение — заставить его совершить действие, на которое у того не должно быть прав (но не функциональных возможностей!).</a:t>
            </a:r>
          </a:p>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13</a:t>
            </a:fld>
            <a:endParaRPr lang="ru-RU">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dirty="0" smtClean="0"/>
              <a:t>Вообще-то, правильнее всего начинать с точного определения того понятия, которое мы рассматриваем. Поэтому обратимся к Марксу (то бишь к первоисточнику). В РД (руководящем документе), определяющем в частности, классификацию ПО средств защиты информации по уровню контроля отсутствия </a:t>
            </a:r>
            <a:r>
              <a:rPr lang="ru-RU" dirty="0" err="1" smtClean="0"/>
              <a:t>недекларированных</a:t>
            </a:r>
            <a:r>
              <a:rPr lang="ru-RU" dirty="0" smtClean="0"/>
              <a:t> возможностей сказано: «2.1. </a:t>
            </a:r>
            <a:r>
              <a:rPr lang="ru-RU" dirty="0" err="1" smtClean="0"/>
              <a:t>Недекларированные</a:t>
            </a:r>
            <a:r>
              <a:rPr lang="ru-RU" dirty="0" smtClean="0"/>
              <a:t> возможности - функциональные возможности ПО, не описанные или не соответствующие описанным в документации, при использовании которых возможно нарушение конфиденциальности, доступности или целостности  информации».</a:t>
            </a:r>
          </a:p>
          <a:p>
            <a:pPr>
              <a:spcBef>
                <a:spcPct val="0"/>
              </a:spcBef>
            </a:pPr>
            <a:r>
              <a:rPr lang="ru-RU" dirty="0" smtClean="0"/>
              <a:t>Этого же мнения придерживается и ГОСТ Р 51275-2006 «Защита информации. Объект ин-</a:t>
            </a:r>
            <a:r>
              <a:rPr lang="ru-RU" dirty="0" err="1" smtClean="0"/>
              <a:t>форматизации</a:t>
            </a:r>
            <a:r>
              <a:rPr lang="ru-RU" dirty="0" smtClean="0"/>
              <a:t>. Факторы, воздействующие на информацию. Общие положения». Так что имея два таких авторитетных источника, мы можем с уверенностью считать такое определение правильным и общепризнанным. Кстати, надо упомянуть и то, что эти РД и ГОСТ выделяют в особый термин – «преднамеренные закладки» – преднамеренно (то есть зло умышленно) внесенный в ПО функциональный объект, который при определенных условиях позволяет использовать возможности не-декларированных возможностей ПО. И что же это нам дает? Прежде всего то, что НДВ это функциональные возможности ПО, причем только те, которые не описаны в документации на ПО. А есть ли таковые? Конечно, есть. Например, специальные комбинации клавиш сотовых телефонов, открывающие доступ к инженерным или диагностическим меню (многие ли знают о команде ӿ#06#, которая позволяет получить доступ к идентификационным данным телефона или его конфигурации?). В операционной системе  к таким возможностям можно отнести команды, позволяющие работать с реестром или, например, API. Специальная комбинация клавиш или удержание клавиши при включении позволяет производить с принтером недокументированные в инструкции действия, такие как перевод в сервисный режим для диагностики. </a:t>
            </a:r>
          </a:p>
          <a:p>
            <a:pPr>
              <a:spcBef>
                <a:spcPct val="0"/>
              </a:spcBef>
            </a:pPr>
            <a:endParaRPr lang="ru-RU" dirty="0" smtClean="0"/>
          </a:p>
          <a:p>
            <a:pPr>
              <a:spcBef>
                <a:spcPct val="0"/>
              </a:spcBef>
            </a:pPr>
            <a:r>
              <a:rPr lang="ru-RU" dirty="0" smtClean="0"/>
              <a:t>Получается, что понятие уязвимости гораздо шире, чем понятие НДВ. И самое главное, уязвимость принадлежит системе в целом, а не ПО в частности. Уязвимость может возникнуть в результате ошибок программирования и проектирования информационной системы, использования ненадежных паролей, вирусных атак и применения других вредоносных программ (опять же есть разница между вирусами и вредоносными программами, но об этом как-нибудь в другой раз). Отсюда вывод: НДВ может служить уязвимостью, но не всякая уязвимость (даже в ПО) обусловлена НДВ. Но в проектах постановлений Правительства говорится именно о возможности применения НДВ, как критерии выбора уровня защищенности ПДн. И транспонировать эти определения на все уязвимости – не правильно. Кстати, методы анализа и поиска НДВ сильно отличаются от методов поиска и анализа уязвимостей. К сожалению, пен-тестами НДВ не найти.</a:t>
            </a:r>
          </a:p>
          <a:p>
            <a:pPr>
              <a:spcBef>
                <a:spcPct val="0"/>
              </a:spcBef>
            </a:pPr>
            <a:endParaRPr lang="ru-RU" dirty="0" smtClean="0"/>
          </a:p>
          <a:p>
            <a:pPr>
              <a:spcBef>
                <a:spcPct val="0"/>
              </a:spcBef>
            </a:pPr>
            <a:r>
              <a:rPr lang="ru-RU" dirty="0" smtClean="0"/>
              <a:t>Кроме того, функциональные возможности (или просто функциональность ПО), которые, судя по определению, присущи именно НДВ, по  ГОСТ 28806-90 «Качество программных средств. Термины и определения» являются совокупностью свойств ПО, определяемых наличием набора функций, способных удовлетворять потребности пользователя. А уязвимость это та «дыра» в ПО, которая позволяет  «обмануть» приложение — заставить его совершить действие, на которое у того не должно быть прав (но не функциональных возможностей!).</a:t>
            </a:r>
          </a:p>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14</a:t>
            </a:fld>
            <a:endParaRPr lang="ru-RU">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dirty="0" smtClean="0"/>
              <a:t>Тогда I вариант неправомерных действий возможен, если в штате организации имеется «засланный казачок», получивший специальное образование и практику анализа программного кода, да еще и легально допущенный к некоторой информации. Но такой специалист дорог. А не проще ли ему просто-напросто в дружеской беседе за рюмкой чая со своим «другом», который допущен к нужной информации, попытаться узнать пароли доступа, коды, а может быть и саму информацию. С этой задачей справится и «инженер человеческих душ», даже не имея специального образования. Наверное, I вариант действия злоумышленника возможен, если в организации действительно есть очень-очень важная информация о важной персоне и, к тому же, хорошо работает служба безопасности. Так что вариант реальный, но маловероятный.</a:t>
            </a:r>
          </a:p>
          <a:p>
            <a:pPr>
              <a:spcBef>
                <a:spcPct val="0"/>
              </a:spcBef>
            </a:pPr>
            <a:r>
              <a:rPr lang="ru-RU" dirty="0" smtClean="0"/>
              <a:t>Остальные 4 варианта предполагают, что действия совершает несанкционированный пользователь. А такой пользователь может быть как внутри самой организации, так и за ее пределами. Правда, если злоумышленник находится внутри организации, то применимы рассуждения, приведенные выше: мы просто имеем вырожденный случай I варианта. Поэтому, логичнее рас-сматривать случай, когда злоумышленник находится за пределами организации.  Такой «хакер», конечно. Имеет время для подготовки и предварительного анализа программного кода для выявления НДВ, да и, при необходимости, он может подключить для этих целей серьезные научные организации (если, конечно, ожидаемая информация того стоит), но он имеет гораздо меньшие возможности для проникновения в саму информационную систему. То есть такому злоумышленнику надо решить сразу две задачи: найти способ как проникнуть в ИС и найти способ как воспользоваться НДВ. Сразу же встает вопрос: а не проще ли в этом случае не искать НДВ, а сразу внедрить какую-то </a:t>
            </a:r>
            <a:r>
              <a:rPr lang="ru-RU" dirty="0" err="1" smtClean="0"/>
              <a:t>программулю</a:t>
            </a:r>
            <a:r>
              <a:rPr lang="ru-RU" dirty="0" smtClean="0"/>
              <a:t>, которая позволит получить требуемую информацию. Но это уже получается VI – VIII варианты действий, а они связаны с программными закладками, но не с НДВ. </a:t>
            </a:r>
          </a:p>
          <a:p>
            <a:pPr>
              <a:spcBef>
                <a:spcPct val="0"/>
              </a:spcBef>
            </a:pPr>
            <a:r>
              <a:rPr lang="ru-RU" dirty="0" smtClean="0"/>
              <a:t>Особо хочется остановиться на IV и V вариантах.  IV вариант  предполагает поиск случайных ошибок программирования. Действительно, в мире нет ПО, свободного от ошибок! Это аксиома. Но найти случайные ошибки, которые позволяют изменить права пользователя – дело весьма сложное, можно даже сказать случайное. V вариант – пограничный. Для его реализации надо иметь не только злоумышленника, который будет использовать некую ошибку программирования, но еще надо иметь того самого программиста, который специальным образом, то бишь преднамеренно, внесет такую ошибку при составлении программного кода (трудно понять это </a:t>
            </a:r>
            <a:r>
              <a:rPr lang="ru-RU" dirty="0" err="1" smtClean="0"/>
              <a:t>действител</a:t>
            </a:r>
            <a:r>
              <a:rPr lang="ru-RU" dirty="0" smtClean="0"/>
              <a:t>-но НДВ или уже программная закладка). То есть реализация такого варианта в два раза дороже, чем остальных. </a:t>
            </a:r>
          </a:p>
          <a:p>
            <a:pPr>
              <a:spcBef>
                <a:spcPct val="0"/>
              </a:spcBef>
            </a:pPr>
            <a:r>
              <a:rPr lang="ru-RU" dirty="0" smtClean="0"/>
              <a:t>Правда, надо сказать, что использовать возможности НДВ «в слепую» («давайте что-нибудь получим, а потом посмотрим нужно ли это нам») вряд ли кто-то будет. Использовать такой механизм добывания информации в силу сложности его реализации будут в случае, если надо получить какие-то конкретные ПДн о каком-то конкретном субъекте. В противном случае это экономически не оправдано. По всей вероятности, рейтинг злоумышленников, при условии, что добываемая информация действительно представляет для них ценность и они пытаются получить именно эту конкретную информацию, может выглядеть так:</a:t>
            </a:r>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15</a:t>
            </a:fld>
            <a:endParaRPr lang="ru-RU">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dirty="0" smtClean="0"/>
              <a:t>Если внимательно присмотреться, можно увидеть, что для любого случая злоумышленнику по крайней мере надо знать о тех </a:t>
            </a:r>
            <a:r>
              <a:rPr lang="ru-RU" dirty="0" err="1" smtClean="0"/>
              <a:t>нендекларированных</a:t>
            </a:r>
            <a:r>
              <a:rPr lang="ru-RU" dirty="0" smtClean="0"/>
              <a:t> возможностях, которые есть в ПО. Как Это возможно?  Можно самому проанализировать программный код, но это не каждый сможет: время анализа сопоставимо с временем разработки кода. А времени у санкционированного пользователя, как ни странно, нет. Можно воспользоваться плодами специалистов, которые это умеют делать быстрее и имеют для этого специальные инструменты, но, как правило, такие специалисты сидят в закрытых лабораториях и не каждому готовы дать результаты своих исследований. Можно еще обратиться к разработчику ПО, что бы он подсказал, где эти самые НДВ лежат, но вряд ли он сам об этом расскажет. Получается, что злоумышленнику для того чтобы воспользоваться НДВ надо либо иметь высокую квалификацию, либо иметь доступ к закрытым источникам. Да еще надо обладать некоторыми не слабыми познаниями в программировании, чтобы незаметно использовать то, что заложено в ПО. </a:t>
            </a:r>
          </a:p>
          <a:p>
            <a:pPr>
              <a:spcBef>
                <a:spcPct val="0"/>
              </a:spcBef>
            </a:pPr>
            <a:endParaRPr lang="ru-RU" dirty="0" smtClean="0"/>
          </a:p>
          <a:p>
            <a:pPr>
              <a:spcBef>
                <a:spcPct val="0"/>
              </a:spcBef>
            </a:pPr>
            <a:r>
              <a:rPr lang="ru-RU" dirty="0" smtClean="0"/>
              <a:t>Ага! Вот она где собака зарыта! Получается, что сами по себе НДВ – это лишь верхушка кораллового рифа, создающего легкие </a:t>
            </a:r>
            <a:r>
              <a:rPr lang="ru-RU" dirty="0" err="1" smtClean="0"/>
              <a:t>бурунчики</a:t>
            </a:r>
            <a:r>
              <a:rPr lang="ru-RU" dirty="0" smtClean="0"/>
              <a:t> на глади моря. Но зиждется этот риф на твердой основе тектонических пород из квалификации и возможностей злоумышленника. То есть говоря о НДВ, мы имеем ввиду квалификацию и возможности злоумышленника.</a:t>
            </a:r>
          </a:p>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16</a:t>
            </a:fld>
            <a:endParaRPr lang="ru-RU">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dirty="0" smtClean="0"/>
              <a:t>Если внимательно присмотреться, можно увидеть, что для любого случая злоумышленнику по крайней мере надо знать о тех </a:t>
            </a:r>
            <a:r>
              <a:rPr lang="ru-RU" dirty="0" err="1" smtClean="0"/>
              <a:t>нендекларированных</a:t>
            </a:r>
            <a:r>
              <a:rPr lang="ru-RU" dirty="0" smtClean="0"/>
              <a:t> возможностях, которые есть в ПО. Как Это возможно?  Можно самому проанализировать программный код, но это не каждый сможет: время анализа сопоставимо с временем разработки кода. А времени у санкционированного пользователя, как ни странно, нет. Можно воспользоваться плодами специалистов, которые это умеют делать быстрее и имеют для этого специальные инструменты, но, как правило, такие специалисты сидят в закрытых лабораториях и не каждому готовы дать результаты своих исследований. Можно еще обратиться к разработчику ПО, что бы он подсказал, где эти самые НДВ лежат, но вряд ли он сам об этом расскажет. Получается, что злоумышленнику для того чтобы воспользоваться НДВ надо либо иметь высокую квалификацию, либо иметь доступ к закрытым источникам. Да еще надо обладать некоторыми не слабыми познаниями в программировании, чтобы незаметно использовать то, что заложено в ПО. </a:t>
            </a:r>
          </a:p>
          <a:p>
            <a:pPr>
              <a:spcBef>
                <a:spcPct val="0"/>
              </a:spcBef>
            </a:pPr>
            <a:endParaRPr lang="ru-RU" dirty="0" smtClean="0"/>
          </a:p>
          <a:p>
            <a:pPr>
              <a:spcBef>
                <a:spcPct val="0"/>
              </a:spcBef>
            </a:pPr>
            <a:r>
              <a:rPr lang="ru-RU" dirty="0" smtClean="0"/>
              <a:t>Ага! Вот она где собака зарыта! Получается, что сами по себе НДВ – это лишь верхушка кораллового рифа, создающего легкие </a:t>
            </a:r>
            <a:r>
              <a:rPr lang="ru-RU" dirty="0" err="1" smtClean="0"/>
              <a:t>бурунчики</a:t>
            </a:r>
            <a:r>
              <a:rPr lang="ru-RU" dirty="0" smtClean="0"/>
              <a:t> на глади моря. Но зиждется этот риф на твердой основе тектонических пород из квалификации и возможностей злоумышленника. То есть говоря о НДВ, мы имеем ввиду квалификацию и возможности злоумышленника.</a:t>
            </a:r>
          </a:p>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17</a:t>
            </a:fld>
            <a:endParaRPr lang="ru-RU">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18</a:t>
            </a:fld>
            <a:endParaRPr lang="ru-RU">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19</a:t>
            </a:fld>
            <a:endParaRPr lang="ru-RU">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2</a:t>
            </a:fld>
            <a:endParaRPr lang="ru-RU">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20</a:t>
            </a:fld>
            <a:endParaRPr lang="ru-RU">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21</a:t>
            </a:fld>
            <a:endParaRPr lang="ru-RU">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22</a:t>
            </a:fld>
            <a:endParaRPr lang="ru-RU">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23</a:t>
            </a:fld>
            <a:endParaRPr lang="ru-RU">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dirty="0" smtClean="0"/>
              <a:t>Отмечу, что это конечно же весьма грубая оценка. Более точную картину можно будет получить, когда появятся отраслевые модели актуальных угроз. Но и такая оценка показывает, что не так страшен черт, как его малюют. Для большинства ИСПДн основным все таки будет 3 или 4 уровень защищенности, что значительно облегчает жизнь операторам ПДн.</a:t>
            </a:r>
          </a:p>
          <a:p>
            <a:pPr>
              <a:spcBef>
                <a:spcPct val="0"/>
              </a:spcBef>
            </a:pPr>
            <a:endParaRPr lang="ru-RU" dirty="0" smtClean="0"/>
          </a:p>
          <a:p>
            <a:pPr>
              <a:spcBef>
                <a:spcPct val="0"/>
              </a:spcBef>
            </a:pPr>
            <a:r>
              <a:rPr lang="ru-RU" dirty="0" smtClean="0"/>
              <a:t>Естественно предположить, что для получения общедоступных ПДн вряд ли будут использоваться возможности, предоставляемые наличием НДВ в специальном и прикладном ПО. Зачем ломиться в открытую дверь? На то они и общедоступные ПДн, что их можно получить из открытых источников не прибегая ни к каким хитростям. Поэтому изменим их «цветовую дифференциацию».</a:t>
            </a:r>
          </a:p>
          <a:p>
            <a:pPr>
              <a:spcBef>
                <a:spcPct val="0"/>
              </a:spcBef>
            </a:pPr>
            <a:endParaRPr lang="ru-RU" dirty="0" smtClean="0"/>
          </a:p>
          <a:p>
            <a:pPr>
              <a:spcBef>
                <a:spcPct val="0"/>
              </a:spcBef>
            </a:pPr>
            <a:r>
              <a:rPr lang="ru-RU" dirty="0" smtClean="0"/>
              <a:t>Биометрические ПДн обрабатываются  для целей идентификации с использованием специального ПО и далеко не во всех организациях. Можно сделать предположение, что в таком ПО, написанном под заказ и прошедшем строгий выходной контроль со стороны заказчика, маловероятно наличие НДВ. Поэтому, думаю, что и для угроз 2-типа при обработке биометрических ПДн можно изменить цветовую дифференциацию. </a:t>
            </a:r>
          </a:p>
          <a:p>
            <a:pPr>
              <a:spcBef>
                <a:spcPct val="0"/>
              </a:spcBef>
            </a:pPr>
            <a:endParaRPr lang="ru-RU" dirty="0" smtClean="0"/>
          </a:p>
          <a:p>
            <a:pPr>
              <a:spcBef>
                <a:spcPct val="0"/>
              </a:spcBef>
            </a:pPr>
            <a:r>
              <a:rPr lang="ru-RU" dirty="0" smtClean="0"/>
              <a:t>Учтем так же, что обработка специальных категорий ПДн – явление редкое, даже можно сказать экзотическое. Поэтому не скажу, что для всех, но в большинстве случаев и здесь можно изменить цветовую дифференциацию. Тем более, что если уж в редких случаях такие ПДн и обрабатываются, то средств на их защиту жалеть не стоит.</a:t>
            </a:r>
          </a:p>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24</a:t>
            </a:fld>
            <a:endParaRPr lang="ru-RU">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dirty="0" smtClean="0"/>
              <a:t>Угрозы 1-го типа – угрозы, связанные с наличием НДВ в системном ПО</a:t>
            </a:r>
          </a:p>
          <a:p>
            <a:pPr>
              <a:spcBef>
                <a:spcPct val="0"/>
              </a:spcBef>
            </a:pPr>
            <a:r>
              <a:rPr lang="ru-RU" dirty="0" smtClean="0"/>
              <a:t>Угрозы 2-го типа – угрозы, связанные с наличием НДВ в прикладном ПО</a:t>
            </a:r>
          </a:p>
          <a:p>
            <a:pPr>
              <a:spcBef>
                <a:spcPct val="0"/>
              </a:spcBef>
            </a:pPr>
            <a:r>
              <a:rPr lang="ru-RU" dirty="0" smtClean="0"/>
              <a:t>Угрозы 3-го типа – угрозы, не связанные с наличием НДВ</a:t>
            </a:r>
          </a:p>
          <a:p>
            <a:pPr>
              <a:spcBef>
                <a:spcPct val="0"/>
              </a:spcBef>
            </a:pPr>
            <a:endParaRPr lang="ru-RU" dirty="0" smtClean="0"/>
          </a:p>
          <a:p>
            <a:pPr>
              <a:spcBef>
                <a:spcPct val="0"/>
              </a:spcBef>
            </a:pPr>
            <a:r>
              <a:rPr lang="ru-RU" dirty="0" smtClean="0"/>
              <a:t>Теперь видно, что угрозы 1-го типа наиболее характерны для 1 уровня защищенности, а угрозы 2-го типа сосредоточены в основном на 2 уровне защищенности.</a:t>
            </a:r>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25</a:t>
            </a:fld>
            <a:endParaRPr lang="ru-RU">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26</a:t>
            </a:fld>
            <a:endParaRPr lang="ru-RU">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z="1200" dirty="0" smtClean="0">
                <a:solidFill>
                  <a:srgbClr val="000000"/>
                </a:solidFill>
                <a:effectLst/>
                <a:latin typeface="Arial"/>
                <a:ea typeface="Calibri"/>
              </a:rPr>
              <a:t>Действительно, требования о наличии у оператора ПДн лицензии на работы по технической защите информации нет. Однако, дано право контроля самому оператору ПДн. Здесь уместно вспомнить Постановление правительства РФ от 03.02.2012г. № 79 «О лицензировании деятельности по технической защите конфиденциальной информации», где сказано:  (п.2) «Под технической защитой конфиденциальной информации понимается выполнение работ и (или) оказание услуг по ее защите...» (п.4) «...лицензированию подлежат следующие виды работ и услуг:... б) контроль защищенности конфиденциальной информации от несанкционированного доступа и ее модификации в средствах и системах информатизации». </a:t>
            </a:r>
          </a:p>
          <a:p>
            <a:pPr>
              <a:spcBef>
                <a:spcPct val="0"/>
              </a:spcBef>
            </a:pPr>
            <a:endParaRPr lang="ru-RU" sz="1200" dirty="0" smtClean="0">
              <a:solidFill>
                <a:srgbClr val="000000"/>
              </a:solidFill>
              <a:effectLst/>
              <a:latin typeface="Arial"/>
              <a:ea typeface="Calibri"/>
            </a:endParaRPr>
          </a:p>
          <a:p>
            <a:pPr>
              <a:spcBef>
                <a:spcPct val="0"/>
              </a:spcBef>
            </a:pPr>
            <a:r>
              <a:rPr lang="ru-RU" sz="1200" dirty="0" smtClean="0">
                <a:solidFill>
                  <a:srgbClr val="000000"/>
                </a:solidFill>
                <a:effectLst/>
                <a:latin typeface="Arial"/>
                <a:ea typeface="Calibri"/>
              </a:rPr>
              <a:t>Контроль, исходя из смысла ПП-79, это как раз и есть выполнение работ (в своих или чужих интересах – Постановление не оговаривает). Так что контролировать можно, но имея для этого лицензию, так как этот вид работ подлежит лицензированию. Оператор задумается: надо ли ему получать лицензию или пригласить лицензиата. Думаю, что перевесит второе. А вот срок он может определить сам и сделать периодичность в 3 года.</a:t>
            </a:r>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27</a:t>
            </a:fld>
            <a:endParaRPr lang="ru-RU">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z="1200" dirty="0" smtClean="0">
                <a:solidFill>
                  <a:srgbClr val="000000"/>
                </a:solidFill>
                <a:effectLst/>
                <a:latin typeface="Arial"/>
                <a:ea typeface="Calibri"/>
              </a:rPr>
              <a:t>Действительно, требования о наличии у оператора ПДн лицензии на работы по технической защите информации нет. Однако, дано право контроля самому оператору ПДн. Здесь уместно вспомнить Постановление правительства РФ от 03.02.2012г. № 79 «О лицензировании деятельности по технической защите конфиденциальной информации», где сказано:  (п.2) «Под технической защитой конфиденциальной информации понимается выполнение работ и (или) оказание услуг по ее защите...» (п.4) «...лицензированию подлежат следующие виды работ и услуг:... б) контроль защищенности конфиденциальной информации от несанкционированного доступа и ее модификации в средствах и системах информатизации». </a:t>
            </a:r>
          </a:p>
          <a:p>
            <a:pPr>
              <a:spcBef>
                <a:spcPct val="0"/>
              </a:spcBef>
            </a:pPr>
            <a:endParaRPr lang="ru-RU" sz="1200" dirty="0" smtClean="0">
              <a:solidFill>
                <a:srgbClr val="000000"/>
              </a:solidFill>
              <a:effectLst/>
              <a:latin typeface="Arial"/>
              <a:ea typeface="Calibri"/>
            </a:endParaRPr>
          </a:p>
          <a:p>
            <a:pPr>
              <a:spcBef>
                <a:spcPct val="0"/>
              </a:spcBef>
            </a:pPr>
            <a:r>
              <a:rPr lang="ru-RU" sz="1200" dirty="0" smtClean="0">
                <a:solidFill>
                  <a:srgbClr val="000000"/>
                </a:solidFill>
                <a:effectLst/>
                <a:latin typeface="Arial"/>
                <a:ea typeface="Calibri"/>
              </a:rPr>
              <a:t>Контроль, исходя из смысла ПП-79, это как раз и есть выполнение работ (в своих или чужих интересах – Постановление не оговаривает). Так что контролировать можно, но имея для этого лицензию, так как этот вид работ подлежит лицензированию. Оператор задумается: надо ли ему получать лицензию или пригласить лицензиата. Думаю, что перевесит второе. А вот срок он может определить сам и сделать периодичность в 3 года.</a:t>
            </a:r>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28</a:t>
            </a:fld>
            <a:endParaRPr lang="ru-RU">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29</a:t>
            </a:fld>
            <a:endParaRPr lang="ru-RU">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3</a:t>
            </a:fld>
            <a:endParaRPr lang="ru-RU">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30</a:t>
            </a:fld>
            <a:endParaRPr lang="ru-RU">
              <a:solidFill>
                <a:prstClr val="black"/>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31</a:t>
            </a:fld>
            <a:endParaRPr lang="ru-RU">
              <a:solidFill>
                <a:prstClr val="black"/>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dirty="0" smtClean="0"/>
          </a:p>
        </p:txBody>
      </p:sp>
      <p:sp>
        <p:nvSpPr>
          <p:cNvPr id="614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DDD98005-0379-4271-825E-FAF984F4E01F}" type="slidenum">
              <a:rPr lang="ru-RU" smtClean="0">
                <a:latin typeface="Calibri" pitchFamily="34" charset="0"/>
              </a:rPr>
              <a:pPr eaLnBrk="1" fontAlgn="base" hangingPunct="1">
                <a:spcBef>
                  <a:spcPct val="0"/>
                </a:spcBef>
                <a:spcAft>
                  <a:spcPct val="0"/>
                </a:spcAft>
              </a:pPr>
              <a:t>32</a:t>
            </a:fld>
            <a:endParaRPr lang="ru-RU"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4</a:t>
            </a:fld>
            <a:endParaRPr lang="ru-RU">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dirty="0" smtClean="0"/>
              <a:t>Посмотрим для начала генезис. Надо сказать, что официально опубликованные тексты документов сильно отличаются от тех, которые были в конце прошлого года, когда ФСБ России по поручению Правительства РФ только приступило к их разработке. Концепция первых вариантов была направлена на сохранение преемственности с действующими документами, в частности с «Приказом трех» (Совместный Приказ ФСТЭК России, ФСБ России и Минкомсвязи России от 13.02.2008 г. № 55/86/20) и предполагала возможность использования уже того, что было наработано и прошло некоторую апробацию на практике. Это относится в том числе  и к классификации ИСПДн по трем основным признакам: (а) категория обрабатываемых ПДн, (b) объем обрабатываемых ПДн, (c) степень негативных последствий для субъекта ПДн. (Я умышленно не беру классификацию по признаку заданных оператором характеристик безопасности, так как на практике, все равно требовалось определение класса по основным параметрам – иначе нельзя было определить требования по защите). Именно так был построен первый вариант анализируемых документов: классы ИСПДн выбирались по устоявшимся критериям и связывались с уровнями. </a:t>
            </a:r>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5</a:t>
            </a:fld>
            <a:endParaRPr lang="ru-RU">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dirty="0" smtClean="0"/>
              <a:t>Посмотрим для начала генезис. Надо сказать, что официально опубликованные тексты документов сильно отличаются от тех, которые были в конце прошлого года, когда ФСБ России по поручению Правительства РФ только приступило к их разработке. Концепция первых вариантов была направлена на сохранение преемственности с действующими документами, в частности с «Приказом трех» (Совместный Приказ ФСТЭК России, ФСБ России и Минкомсвязи России от 13.02.2008 г. № 55/86/20) и предполагала возможность использования уже того, что было наработано и прошло некоторую апробацию на практике. Это относится в том числе  и к классификации ИСПДн по трем основным признакам: (а) категория обрабатываемых ПДн, (b) объем обрабатываемых ПДн, (c) степень негативных последствий для субъекта ПДн. (Я умышленно не беру классификацию по признаку заданных оператором характеристик безопасности, так как на практике, все равно требовалось определение класса по основным параметрам – иначе нельзя было определить требования по защите). Именно так был построен первый вариант анализируемых документов: классы ИСПДн выбирались по устоявшимся критериям и связывались с уровнями. </a:t>
            </a:r>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6</a:t>
            </a:fld>
            <a:endParaRPr lang="ru-RU">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dirty="0" smtClean="0"/>
              <a:t>В официально опубликованной версии документов полностью изменилась парадигма критериев выбора уровня защищенности ПДн. Детальное изучение этих документов показывает, что выделяются четыре основных критерия: (a) тип угроз, (b) содержание обрабатываемых ПДн, (c) объем обрабатываемых ПДн, (d) принадлежность ПДн к сотрудникам оператора. </a:t>
            </a:r>
          </a:p>
          <a:p>
            <a:pPr>
              <a:spcBef>
                <a:spcPct val="0"/>
              </a:spcBef>
            </a:pPr>
            <a:r>
              <a:rPr lang="ru-RU" dirty="0" smtClean="0"/>
              <a:t>На сколько правильный такой подход к выбору уровня и верны ли эти критерии – покажет практика, которая как известно, критерий истины, но логика в этом есть. Сначала посмотрим, соответствуют ли эти критерии тем, что определил закон </a:t>
            </a:r>
          </a:p>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7</a:t>
            </a:fld>
            <a:endParaRPr lang="ru-RU">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dirty="0" smtClean="0"/>
              <a:t>Некоторые сомнения вызывает критерий «</a:t>
            </a:r>
            <a:r>
              <a:rPr lang="ru-RU" b="1" dirty="0" smtClean="0"/>
              <a:t>Определение вида деятельности оператора ПДн</a:t>
            </a:r>
            <a:r>
              <a:rPr lang="ru-RU" dirty="0" smtClean="0"/>
              <a:t>». Дело в том, что в документе это можно проследить только косвенно. В п. 7 Постановления Правительства РФ сказано: </a:t>
            </a:r>
          </a:p>
          <a:p>
            <a:pPr>
              <a:spcBef>
                <a:spcPct val="0"/>
              </a:spcBef>
            </a:pPr>
            <a:r>
              <a:rPr lang="ru-RU" dirty="0" smtClean="0"/>
              <a:t>«Определение типа угроз безопасности персональных данных, актуальных для информационной системы, производится оператором с учетом оценки возможного вреда, проведенной во исполнение пункта 5 части 1 статьи 181 Федерального закона «О персональных данных», и в соответствии с нормативными правовыми актами, принятыми во исполнение части 5 статьи 19 Федерального закона «О персональных данных». Здесь ключевым для понимания является то, что тип угроз определяется оператором с учетом «…нормативных правовых актов, принятых во исполнение части 5 статьи 19 Федерального закона «О персональных данных». Эта статья обязывает ФОИВ, органы государственной власти субъектов РФ, Банк России, государственные внебюджетные фонды принимать нормативные правовые акты, в которых определяются для соответствующей отрасли актуальные угрозы безопасности ПДн при осуществлении соответствующих видов деятельности, </a:t>
            </a:r>
            <a:r>
              <a:rPr lang="ru-RU" b="1" dirty="0" smtClean="0"/>
              <a:t>с учетом содержания персональных данных, характера и способов их обработки</a:t>
            </a:r>
            <a:r>
              <a:rPr lang="ru-RU" dirty="0" smtClean="0"/>
              <a:t>. </a:t>
            </a:r>
            <a:r>
              <a:rPr lang="ru-RU" b="1" dirty="0" smtClean="0"/>
              <a:t>Получается, что вид деятельности оператора ПДн учитывается в этой отраслевой модели актуальных угроз</a:t>
            </a:r>
            <a:r>
              <a:rPr lang="ru-RU" dirty="0" smtClean="0"/>
              <a:t>. Кроме того, выбор уровня защищенности также зависит от того, что оператор обрабатывает ПДн только своих сотрудников или он обрабатывает ПДн «чужих» субъектов. В совокупности получается, что данный критерий учтен.</a:t>
            </a:r>
          </a:p>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8</a:t>
            </a:fld>
            <a:endParaRPr lang="ru-RU">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dirty="0" smtClean="0"/>
              <a:t>Некоторые сомнения вызывает критерий «Определение вида деятельности оператора ПДн». Дело в том, что в документе это можно проследить только косвенно. В п. 7 Постановления Правительства РФ сказано: </a:t>
            </a:r>
          </a:p>
          <a:p>
            <a:pPr>
              <a:spcBef>
                <a:spcPct val="0"/>
              </a:spcBef>
            </a:pPr>
            <a:r>
              <a:rPr lang="ru-RU" dirty="0" smtClean="0"/>
              <a:t>«Определение типа угроз безопасности персональных данных, актуальных для информационной системы, производится оператором с учетом оценки возможного вреда, проведенной во исполнение пункта 5 части 1 статьи 181 Федерального закона «О персональных данных», и в соответствии с нормативными правовыми актами, принятыми во исполнение части 5 статьи 19 Федерального закона «О персональных данных». Здесь ключевым для понимания является то, что тип угроз определяется оператором с учетом «…нормативных правовых актов, принятых во исполнение части 5 статьи 19 Федерального закона «О персональных данных». Эта статья обязывает ФОИВ, органы государственной власти субъектов РФ, Банк России, государственные внебюджетные фонды принимать нормативные правовые акты, в которых определяются для соответствующей отрасли актуальные угрозы безопасности ПДн при осуществлении соответствующих видов деятельности, </a:t>
            </a:r>
            <a:r>
              <a:rPr lang="ru-RU" b="1" dirty="0" smtClean="0"/>
              <a:t>с учетом содержания персональных данных, характера и способов их обработки</a:t>
            </a:r>
            <a:r>
              <a:rPr lang="ru-RU" dirty="0" smtClean="0"/>
              <a:t>. </a:t>
            </a:r>
            <a:r>
              <a:rPr lang="ru-RU" b="1" dirty="0" smtClean="0"/>
              <a:t>Получается, что вид деятельности оператора ПДн учитывается в этой отраслевой модели актуальных угроз</a:t>
            </a:r>
            <a:r>
              <a:rPr lang="ru-RU" dirty="0" smtClean="0"/>
              <a:t>. Кроме того, выбор уровня защищенности также зависит от того, что оператор обрабатывает ПДн только своих сотрудников или он обрабатывает ПДн «чужих» субъектов. В совокупности получается, что данный критерий учтен.</a:t>
            </a:r>
          </a:p>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9</a:t>
            </a:fld>
            <a:endParaRPr lang="ru-RU">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F8E7D459-B9D6-438E-A92B-9439C2F3E261}" type="datetimeFigureOut">
              <a:rPr lang="ru-RU">
                <a:solidFill>
                  <a:prstClr val="black">
                    <a:tint val="75000"/>
                  </a:prstClr>
                </a:solidFill>
              </a:rPr>
              <a:pPr>
                <a:defRPr/>
              </a:pPr>
              <a:t>30.11.2012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273A6A45-FE01-4DDA-A8FF-F0E64FDC1695}"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073267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161E5E3-29F4-4430-BC9B-7810F9DBCC7E}" type="datetimeFigureOut">
              <a:rPr lang="ru-RU">
                <a:solidFill>
                  <a:prstClr val="black">
                    <a:tint val="75000"/>
                  </a:prstClr>
                </a:solidFill>
              </a:rPr>
              <a:pPr>
                <a:defRPr/>
              </a:pPr>
              <a:t>30.11.2012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1B50318B-B5E7-42FE-8566-F4DEE097E5A0}"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4439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2444B59-53B0-4F23-9504-2FCCCC48C193}" type="datetimeFigureOut">
              <a:rPr lang="ru-RU">
                <a:solidFill>
                  <a:prstClr val="black">
                    <a:tint val="75000"/>
                  </a:prstClr>
                </a:solidFill>
              </a:rPr>
              <a:pPr>
                <a:defRPr/>
              </a:pPr>
              <a:t>30.11.2012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BD9465F5-4F37-4DB4-8A3B-E8A0D3203133}"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807369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5F9394A-B356-4BDF-9EB3-ACF2C2AFC660}" type="datetimeFigureOut">
              <a:rPr lang="ru-RU" smtClean="0">
                <a:solidFill>
                  <a:prstClr val="black">
                    <a:tint val="75000"/>
                  </a:prstClr>
                </a:solidFill>
              </a:rPr>
              <a:pPr/>
              <a:t>30.11.2012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776636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5F9394A-B356-4BDF-9EB3-ACF2C2AFC660}" type="datetimeFigureOut">
              <a:rPr lang="ru-RU" smtClean="0">
                <a:solidFill>
                  <a:prstClr val="black">
                    <a:tint val="75000"/>
                  </a:prstClr>
                </a:solidFill>
              </a:rPr>
              <a:pPr/>
              <a:t>30.11.2012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01184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5F9394A-B356-4BDF-9EB3-ACF2C2AFC660}" type="datetimeFigureOut">
              <a:rPr lang="ru-RU" smtClean="0">
                <a:solidFill>
                  <a:prstClr val="black">
                    <a:tint val="75000"/>
                  </a:prstClr>
                </a:solidFill>
              </a:rPr>
              <a:pPr/>
              <a:t>30.11.2012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67574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5F9394A-B356-4BDF-9EB3-ACF2C2AFC660}" type="datetimeFigureOut">
              <a:rPr lang="ru-RU" smtClean="0">
                <a:solidFill>
                  <a:prstClr val="black">
                    <a:tint val="75000"/>
                  </a:prstClr>
                </a:solidFill>
              </a:rPr>
              <a:pPr/>
              <a:t>30.11.2012</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910141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5F9394A-B356-4BDF-9EB3-ACF2C2AFC660}" type="datetimeFigureOut">
              <a:rPr lang="ru-RU" smtClean="0">
                <a:solidFill>
                  <a:prstClr val="black">
                    <a:tint val="75000"/>
                  </a:prstClr>
                </a:solidFill>
              </a:rPr>
              <a:pPr/>
              <a:t>30.11.2012</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812049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5F9394A-B356-4BDF-9EB3-ACF2C2AFC660}" type="datetimeFigureOut">
              <a:rPr lang="ru-RU" smtClean="0">
                <a:solidFill>
                  <a:prstClr val="black">
                    <a:tint val="75000"/>
                  </a:prstClr>
                </a:solidFill>
              </a:rPr>
              <a:pPr/>
              <a:t>30.11.2012</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162791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5F9394A-B356-4BDF-9EB3-ACF2C2AFC660}" type="datetimeFigureOut">
              <a:rPr lang="ru-RU" smtClean="0">
                <a:solidFill>
                  <a:prstClr val="black">
                    <a:tint val="75000"/>
                  </a:prstClr>
                </a:solidFill>
              </a:rPr>
              <a:pPr/>
              <a:t>30.11.2012</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044399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5F9394A-B356-4BDF-9EB3-ACF2C2AFC660}" type="datetimeFigureOut">
              <a:rPr lang="ru-RU" smtClean="0">
                <a:solidFill>
                  <a:prstClr val="black">
                    <a:tint val="75000"/>
                  </a:prstClr>
                </a:solidFill>
              </a:rPr>
              <a:pPr/>
              <a:t>30.11.2012</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22313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9BAC104-C6D3-4243-900E-6D6F1391F60B}" type="datetimeFigureOut">
              <a:rPr lang="ru-RU">
                <a:solidFill>
                  <a:prstClr val="black">
                    <a:tint val="75000"/>
                  </a:prstClr>
                </a:solidFill>
              </a:rPr>
              <a:pPr>
                <a:defRPr/>
              </a:pPr>
              <a:t>30.11.2012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3FA7AEC2-8068-4535-A709-FDC1CA64CD6C}"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215342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5F9394A-B356-4BDF-9EB3-ACF2C2AFC660}" type="datetimeFigureOut">
              <a:rPr lang="ru-RU" smtClean="0">
                <a:solidFill>
                  <a:prstClr val="black">
                    <a:tint val="75000"/>
                  </a:prstClr>
                </a:solidFill>
              </a:rPr>
              <a:pPr/>
              <a:t>30.11.2012</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41732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5F9394A-B356-4BDF-9EB3-ACF2C2AFC660}" type="datetimeFigureOut">
              <a:rPr lang="ru-RU" smtClean="0">
                <a:solidFill>
                  <a:prstClr val="black">
                    <a:tint val="75000"/>
                  </a:prstClr>
                </a:solidFill>
              </a:rPr>
              <a:pPr/>
              <a:t>30.11.2012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556952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5F9394A-B356-4BDF-9EB3-ACF2C2AFC660}" type="datetimeFigureOut">
              <a:rPr lang="ru-RU" smtClean="0">
                <a:solidFill>
                  <a:prstClr val="black">
                    <a:tint val="75000"/>
                  </a:prstClr>
                </a:solidFill>
              </a:rPr>
              <a:pPr/>
              <a:t>30.11.2012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26227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AA03C1AF-4F75-4DCB-84BA-E9783ED47940}" type="datetimeFigureOut">
              <a:rPr lang="ru-RU">
                <a:solidFill>
                  <a:prstClr val="black">
                    <a:tint val="75000"/>
                  </a:prstClr>
                </a:solidFill>
              </a:rPr>
              <a:pPr>
                <a:defRPr/>
              </a:pPr>
              <a:t>30.11.2012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9679076B-9722-4AA5-99CB-DC791C5CED9D}"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93830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A9E80BCB-A583-4977-8448-C032BF271D56}" type="datetimeFigureOut">
              <a:rPr lang="ru-RU">
                <a:solidFill>
                  <a:prstClr val="black">
                    <a:tint val="75000"/>
                  </a:prstClr>
                </a:solidFill>
              </a:rPr>
              <a:pPr>
                <a:defRPr/>
              </a:pPr>
              <a:t>30.11.2012</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521DB20C-16A1-4B6C-926F-420E552DEA22}"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4077518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BECE26B-817A-4E01-AF93-85D1216D37E0}" type="datetimeFigureOut">
              <a:rPr lang="ru-RU">
                <a:solidFill>
                  <a:prstClr val="black">
                    <a:tint val="75000"/>
                  </a:prstClr>
                </a:solidFill>
              </a:rPr>
              <a:pPr>
                <a:defRPr/>
              </a:pPr>
              <a:t>30.11.2012</a:t>
            </a:fld>
            <a:endParaRPr lang="ru-RU">
              <a:solidFill>
                <a:prstClr val="black">
                  <a:tint val="75000"/>
                </a:prstClr>
              </a:solidFill>
            </a:endParaRPr>
          </a:p>
        </p:txBody>
      </p:sp>
      <p:sp>
        <p:nvSpPr>
          <p:cNvPr id="8"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9" name="Номер слайда 5"/>
          <p:cNvSpPr>
            <a:spLocks noGrp="1"/>
          </p:cNvSpPr>
          <p:nvPr>
            <p:ph type="sldNum" sz="quarter" idx="12"/>
          </p:nvPr>
        </p:nvSpPr>
        <p:spPr/>
        <p:txBody>
          <a:bodyPr/>
          <a:lstStyle>
            <a:lvl1pPr>
              <a:defRPr/>
            </a:lvl1pPr>
          </a:lstStyle>
          <a:p>
            <a:pPr>
              <a:defRPr/>
            </a:pPr>
            <a:fld id="{7AF0BD4C-8350-4762-9E7F-507009B0ACE6}"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966721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72BDC344-770D-436F-9098-711FEA121746}" type="datetimeFigureOut">
              <a:rPr lang="ru-RU">
                <a:solidFill>
                  <a:prstClr val="black">
                    <a:tint val="75000"/>
                  </a:prstClr>
                </a:solidFill>
              </a:rPr>
              <a:pPr>
                <a:defRPr/>
              </a:pPr>
              <a:t>30.11.2012</a:t>
            </a:fld>
            <a:endParaRPr lang="ru-RU">
              <a:solidFill>
                <a:prstClr val="black">
                  <a:tint val="75000"/>
                </a:prstClr>
              </a:solidFill>
            </a:endParaRPr>
          </a:p>
        </p:txBody>
      </p:sp>
      <p:sp>
        <p:nvSpPr>
          <p:cNvPr id="4"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5" name="Номер слайда 5"/>
          <p:cNvSpPr>
            <a:spLocks noGrp="1"/>
          </p:cNvSpPr>
          <p:nvPr>
            <p:ph type="sldNum" sz="quarter" idx="12"/>
          </p:nvPr>
        </p:nvSpPr>
        <p:spPr/>
        <p:txBody>
          <a:bodyPr/>
          <a:lstStyle>
            <a:lvl1pPr>
              <a:defRPr/>
            </a:lvl1pPr>
          </a:lstStyle>
          <a:p>
            <a:pPr>
              <a:defRPr/>
            </a:pPr>
            <a:fld id="{0C4772DF-FC97-4870-84A7-8F97C1A4B7E2}"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644358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F614C98D-CA8C-4E43-A346-C9CDF014380D}" type="datetimeFigureOut">
              <a:rPr lang="ru-RU">
                <a:solidFill>
                  <a:prstClr val="black">
                    <a:tint val="75000"/>
                  </a:prstClr>
                </a:solidFill>
              </a:rPr>
              <a:pPr>
                <a:defRPr/>
              </a:pPr>
              <a:t>30.11.2012</a:t>
            </a:fld>
            <a:endParaRPr lang="ru-RU">
              <a:solidFill>
                <a:prstClr val="black">
                  <a:tint val="75000"/>
                </a:prstClr>
              </a:solidFill>
            </a:endParaRPr>
          </a:p>
        </p:txBody>
      </p:sp>
      <p:sp>
        <p:nvSpPr>
          <p:cNvPr id="3"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4" name="Номер слайда 5"/>
          <p:cNvSpPr>
            <a:spLocks noGrp="1"/>
          </p:cNvSpPr>
          <p:nvPr>
            <p:ph type="sldNum" sz="quarter" idx="12"/>
          </p:nvPr>
        </p:nvSpPr>
        <p:spPr/>
        <p:txBody>
          <a:bodyPr/>
          <a:lstStyle>
            <a:lvl1pPr>
              <a:defRPr/>
            </a:lvl1pPr>
          </a:lstStyle>
          <a:p>
            <a:pPr>
              <a:defRPr/>
            </a:pPr>
            <a:fld id="{131D1073-5F1A-4F5E-9F32-4566CD7DC9A7}"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63355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2CA3472-8596-4A20-A447-CFE745988158}" type="datetimeFigureOut">
              <a:rPr lang="ru-RU">
                <a:solidFill>
                  <a:prstClr val="black">
                    <a:tint val="75000"/>
                  </a:prstClr>
                </a:solidFill>
              </a:rPr>
              <a:pPr>
                <a:defRPr/>
              </a:pPr>
              <a:t>30.11.2012</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04114AD3-D6CC-471A-B639-68AD2273CD75}"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300327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7953BCC-67FF-45EB-9881-CD6B19E7152E}" type="datetimeFigureOut">
              <a:rPr lang="ru-RU">
                <a:solidFill>
                  <a:prstClr val="black">
                    <a:tint val="75000"/>
                  </a:prstClr>
                </a:solidFill>
              </a:rPr>
              <a:pPr>
                <a:defRPr/>
              </a:pPr>
              <a:t>30.11.2012</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21652AE9-1D10-4807-9A31-DA35528F5F1D}"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083215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133056D-FA6E-414B-8D50-716924068C9E}" type="datetimeFigureOut">
              <a:rPr lang="ru-RU">
                <a:solidFill>
                  <a:prstClr val="black">
                    <a:tint val="75000"/>
                  </a:prstClr>
                </a:solidFill>
              </a:rPr>
              <a:pPr>
                <a:defRPr/>
              </a:pPr>
              <a:t>30.11.2012</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3263783-BDFE-475B-BF26-80A871A9932A}"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646847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9394A-B356-4BDF-9EB3-ACF2C2AFC660}" type="datetimeFigureOut">
              <a:rPr lang="ru-RU" smtClean="0">
                <a:solidFill>
                  <a:prstClr val="black">
                    <a:tint val="75000"/>
                  </a:prstClr>
                </a:solidFill>
              </a:rPr>
              <a:pPr/>
              <a:t>30.11.2012</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291196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themeOverride" Target="../theme/themeOverride2.xml"/><Relationship Id="rId6" Type="http://schemas.openxmlformats.org/officeDocument/2006/relationships/image" Target="../media/image4.jpeg"/><Relationship Id="rId5" Type="http://schemas.openxmlformats.org/officeDocument/2006/relationships/image" Target="../media/image1.jpe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1.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1.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4.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основа_мал.jpg"/>
          <p:cNvPicPr>
            <a:picLocks noChangeAspect="1" noChangeArrowheads="1"/>
          </p:cNvPicPr>
          <p:nvPr/>
        </p:nvPicPr>
        <p:blipFill>
          <a:blip r:embed="rId3">
            <a:extLst>
              <a:ext uri="{28A0092B-C50C-407E-A947-70E740481C1C}">
                <a14:useLocalDpi xmlns:a14="http://schemas.microsoft.com/office/drawing/2010/main" val="0"/>
              </a:ext>
            </a:extLst>
          </a:blip>
          <a:srcRect l="1395" r="65268"/>
          <a:stretch>
            <a:fillRect/>
          </a:stretch>
        </p:blipFill>
        <p:spPr bwMode="auto">
          <a:xfrm>
            <a:off x="57527" y="113727"/>
            <a:ext cx="8978969" cy="237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 descr="C:\Documents and Settings\albina\Рабочий стол\Презентация_О компании_2012\1.png"/>
          <p:cNvPicPr>
            <a:picLocks noChangeArrowheads="1"/>
          </p:cNvPicPr>
          <p:nvPr/>
        </p:nvPicPr>
        <p:blipFill>
          <a:blip r:embed="rId4">
            <a:extLst>
              <a:ext uri="{28A0092B-C50C-407E-A947-70E740481C1C}">
                <a14:useLocalDpi xmlns:a14="http://schemas.microsoft.com/office/drawing/2010/main" val="0"/>
              </a:ext>
            </a:extLst>
          </a:blip>
          <a:srcRect t="51608" r="6642" b="2686"/>
          <a:stretch>
            <a:fillRect/>
          </a:stretch>
        </p:blipFill>
        <p:spPr bwMode="auto">
          <a:xfrm>
            <a:off x="431800" y="6453188"/>
            <a:ext cx="179388"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Подзаголовок 2"/>
          <p:cNvSpPr txBox="1">
            <a:spLocks/>
          </p:cNvSpPr>
          <p:nvPr/>
        </p:nvSpPr>
        <p:spPr bwMode="auto">
          <a:xfrm>
            <a:off x="684213" y="6524625"/>
            <a:ext cx="8459787" cy="333375"/>
          </a:xfrm>
          <a:prstGeom prst="rect">
            <a:avLst/>
          </a:prstGeom>
          <a:noFill/>
          <a:ln w="9525">
            <a:noFill/>
            <a:miter lim="800000"/>
            <a:headEnd/>
            <a:tailEnd/>
          </a:ln>
        </p:spPr>
        <p:txBody>
          <a:bodyPr/>
          <a:lstStyle/>
          <a:p>
            <a:pPr>
              <a:spcBef>
                <a:spcPct val="20000"/>
              </a:spcBef>
              <a:buFont typeface="Arial" pitchFamily="34" charset="0"/>
              <a:buNone/>
              <a:defRPr/>
            </a:pPr>
            <a:r>
              <a:rPr lang="en-US" sz="1200" dirty="0" smtClean="0">
                <a:solidFill>
                  <a:srgbClr val="1F497D">
                    <a:lumMod val="75000"/>
                  </a:srgbClr>
                </a:solidFill>
              </a:rPr>
              <a:t>©</a:t>
            </a:r>
            <a:r>
              <a:rPr lang="en-US" sz="1000" dirty="0" smtClean="0">
                <a:solidFill>
                  <a:srgbClr val="1F497D">
                    <a:lumMod val="75000"/>
                  </a:srgbClr>
                </a:solidFill>
              </a:rPr>
              <a:t> </a:t>
            </a:r>
            <a:r>
              <a:rPr lang="ru-RU" sz="1000" dirty="0" smtClean="0">
                <a:solidFill>
                  <a:srgbClr val="1F497D">
                    <a:lumMod val="75000"/>
                  </a:srgbClr>
                </a:solidFill>
              </a:rPr>
              <a:t>ОАО </a:t>
            </a:r>
            <a:r>
              <a:rPr lang="ru-RU" sz="1000" dirty="0">
                <a:solidFill>
                  <a:srgbClr val="1F497D">
                    <a:lumMod val="75000"/>
                  </a:srgbClr>
                </a:solidFill>
              </a:rPr>
              <a:t>«ЭЛВИС-ПЛЮС», 2012     </a:t>
            </a:r>
            <a:r>
              <a:rPr lang="ru-RU" sz="1000" dirty="0" smtClean="0">
                <a:solidFill>
                  <a:srgbClr val="1F497D">
                    <a:lumMod val="75000"/>
                  </a:srgbClr>
                </a:solidFill>
              </a:rPr>
              <a:t>                                                                                                                                              </a:t>
            </a:r>
            <a:r>
              <a:rPr lang="ru-RU" sz="1000" dirty="0">
                <a:solidFill>
                  <a:srgbClr val="1F497D">
                    <a:lumMod val="75000"/>
                  </a:srgbClr>
                </a:solidFill>
              </a:rPr>
              <a:t>ЗАЩИЩЕННЫЕ КОРПОРАТИВНЫЕ СИСТЕМЫ</a:t>
            </a:r>
          </a:p>
        </p:txBody>
      </p:sp>
      <p:sp>
        <p:nvSpPr>
          <p:cNvPr id="32" name="Rectangle 3"/>
          <p:cNvSpPr>
            <a:spLocks noChangeArrowheads="1"/>
          </p:cNvSpPr>
          <p:nvPr/>
        </p:nvSpPr>
        <p:spPr bwMode="auto">
          <a:xfrm>
            <a:off x="2808" y="11761"/>
            <a:ext cx="9144000" cy="6858000"/>
          </a:xfrm>
          <a:prstGeom prst="rect">
            <a:avLst/>
          </a:prstGeom>
          <a:solidFill>
            <a:schemeClr val="bg1">
              <a:lumMod val="95000"/>
              <a:alpha val="50000"/>
            </a:schemeClr>
          </a:solidFill>
          <a:ln w="9525">
            <a:noFill/>
            <a:miter lim="800000"/>
            <a:headEnd/>
            <a:tailEnd/>
          </a:ln>
          <a:effectLst/>
        </p:spPr>
        <p:txBody>
          <a:bodyPr wrap="none" anchor="ctr"/>
          <a:lstStyle/>
          <a:p>
            <a:pPr>
              <a:defRPr/>
            </a:pPr>
            <a:endParaRPr lang="ru-RU">
              <a:solidFill>
                <a:prstClr val="black"/>
              </a:solidFill>
            </a:endParaRPr>
          </a:p>
        </p:txBody>
      </p:sp>
      <p:sp>
        <p:nvSpPr>
          <p:cNvPr id="39" name="TextBox 38"/>
          <p:cNvSpPr txBox="1"/>
          <p:nvPr/>
        </p:nvSpPr>
        <p:spPr>
          <a:xfrm>
            <a:off x="35496" y="2978949"/>
            <a:ext cx="9144000" cy="1384995"/>
          </a:xfrm>
          <a:prstGeom prst="rect">
            <a:avLst/>
          </a:prstGeom>
          <a:noFill/>
        </p:spPr>
        <p:txBody>
          <a:bodyPr>
            <a:spAutoFit/>
          </a:bodyPr>
          <a:lstStyle/>
          <a:p>
            <a:pPr algn="ctr">
              <a:defRPr/>
            </a:pPr>
            <a:r>
              <a:rPr lang="ru-RU" sz="2800" b="1" dirty="0" smtClean="0">
                <a:solidFill>
                  <a:srgbClr val="4F81BD">
                    <a:lumMod val="50000"/>
                  </a:srgbClr>
                </a:solidFill>
              </a:rPr>
              <a:t>ОСОБЕННОСТИ НОВЫХ ПОДХОДОВ К ЗАЩИТЕ ПЕРСОНАЛЬНЫХ ДАННЫХ </a:t>
            </a:r>
          </a:p>
          <a:p>
            <a:pPr algn="ctr">
              <a:defRPr/>
            </a:pPr>
            <a:r>
              <a:rPr lang="ru-RU" sz="2800" b="1" dirty="0" smtClean="0">
                <a:solidFill>
                  <a:srgbClr val="4F81BD">
                    <a:lumMod val="50000"/>
                  </a:srgbClr>
                </a:solidFill>
              </a:rPr>
              <a:t>Анализ Постановления Правительства РФ № 1119</a:t>
            </a:r>
            <a:endParaRPr lang="ru-RU" sz="2800" b="1" dirty="0">
              <a:solidFill>
                <a:srgbClr val="4F81BD">
                  <a:lumMod val="50000"/>
                </a:srgbClr>
              </a:solidFill>
            </a:endParaRPr>
          </a:p>
        </p:txBody>
      </p:sp>
      <p:sp>
        <p:nvSpPr>
          <p:cNvPr id="33" name="TextBox 32"/>
          <p:cNvSpPr txBox="1"/>
          <p:nvPr/>
        </p:nvSpPr>
        <p:spPr>
          <a:xfrm>
            <a:off x="6397967" y="1196752"/>
            <a:ext cx="2516493" cy="830997"/>
          </a:xfrm>
          <a:prstGeom prst="rect">
            <a:avLst/>
          </a:prstGeom>
          <a:noFill/>
        </p:spPr>
        <p:txBody>
          <a:bodyPr wrap="square">
            <a:spAutoFit/>
          </a:bodyPr>
          <a:lstStyle/>
          <a:p>
            <a:pPr algn="ctr">
              <a:defRPr/>
            </a:pPr>
            <a:r>
              <a:rPr lang="en-US" sz="1600" dirty="0">
                <a:solidFill>
                  <a:prstClr val="black">
                    <a:lumMod val="75000"/>
                    <a:lumOff val="25000"/>
                  </a:prstClr>
                </a:solidFill>
              </a:rPr>
              <a:t>20 </a:t>
            </a:r>
            <a:r>
              <a:rPr lang="ru-RU" sz="1600" dirty="0">
                <a:solidFill>
                  <a:prstClr val="black">
                    <a:lumMod val="75000"/>
                    <a:lumOff val="25000"/>
                  </a:prstClr>
                </a:solidFill>
              </a:rPr>
              <a:t>лет </a:t>
            </a:r>
          </a:p>
          <a:p>
            <a:pPr algn="ctr">
              <a:defRPr/>
            </a:pPr>
            <a:r>
              <a:rPr lang="ru-RU" sz="1600" dirty="0">
                <a:solidFill>
                  <a:prstClr val="black">
                    <a:lumMod val="75000"/>
                    <a:lumOff val="25000"/>
                  </a:prstClr>
                </a:solidFill>
              </a:rPr>
              <a:t>в море информационных технологий</a:t>
            </a:r>
          </a:p>
        </p:txBody>
      </p:sp>
      <p:pic>
        <p:nvPicPr>
          <p:cNvPr id="2056" name="Picture 21" descr="C:\Архив\ЛОГОТИП\elvis_logo без фона.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04248" y="308521"/>
            <a:ext cx="2087562"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228449" y="4545121"/>
            <a:ext cx="8880055" cy="1908215"/>
          </a:xfrm>
          <a:prstGeom prst="rect">
            <a:avLst/>
          </a:prstGeom>
          <a:noFill/>
        </p:spPr>
        <p:txBody>
          <a:bodyPr wrap="square">
            <a:spAutoFit/>
          </a:bodyPr>
          <a:lstStyle/>
          <a:p>
            <a:pPr algn="r">
              <a:defRPr/>
            </a:pPr>
            <a:r>
              <a:rPr lang="ru-RU" dirty="0" smtClean="0">
                <a:solidFill>
                  <a:srgbClr val="4F81BD">
                    <a:lumMod val="50000"/>
                  </a:srgbClr>
                </a:solidFill>
              </a:rPr>
              <a:t>Заместитель Генерального директора </a:t>
            </a:r>
          </a:p>
          <a:p>
            <a:pPr algn="r">
              <a:defRPr/>
            </a:pPr>
            <a:r>
              <a:rPr lang="ru-RU" dirty="0" smtClean="0">
                <a:solidFill>
                  <a:srgbClr val="4F81BD">
                    <a:lumMod val="50000"/>
                  </a:srgbClr>
                </a:solidFill>
              </a:rPr>
              <a:t>ОАО «ЭЛВИС-ПЛЮС» по развитию</a:t>
            </a:r>
          </a:p>
          <a:p>
            <a:pPr algn="r">
              <a:defRPr/>
            </a:pPr>
            <a:r>
              <a:rPr lang="ru-RU" b="1" dirty="0" smtClean="0">
                <a:solidFill>
                  <a:srgbClr val="4F81BD">
                    <a:lumMod val="50000"/>
                  </a:srgbClr>
                </a:solidFill>
              </a:rPr>
              <a:t>С. В. ВИХОРЕВ</a:t>
            </a:r>
          </a:p>
          <a:p>
            <a:pPr algn="r">
              <a:defRPr/>
            </a:pPr>
            <a:endParaRPr lang="ru-RU" sz="1400" dirty="0" smtClean="0">
              <a:solidFill>
                <a:srgbClr val="4F81BD">
                  <a:lumMod val="50000"/>
                </a:srgbClr>
              </a:solidFill>
            </a:endParaRPr>
          </a:p>
          <a:p>
            <a:pPr algn="r">
              <a:defRPr/>
            </a:pPr>
            <a:r>
              <a:rPr lang="ru-RU" sz="1600" dirty="0" smtClean="0">
                <a:solidFill>
                  <a:srgbClr val="4F81BD">
                    <a:lumMod val="50000"/>
                  </a:srgbClr>
                </a:solidFill>
              </a:rPr>
              <a:t>Креативное оформление С. Нейгер</a:t>
            </a:r>
          </a:p>
          <a:p>
            <a:pPr algn="ctr">
              <a:defRPr/>
            </a:pPr>
            <a:endParaRPr lang="ru-RU" sz="2000" dirty="0">
              <a:solidFill>
                <a:srgbClr val="4F81BD">
                  <a:lumMod val="50000"/>
                </a:srgbClr>
              </a:solidFill>
            </a:endParaRPr>
          </a:p>
          <a:p>
            <a:pPr algn="ctr">
              <a:defRPr/>
            </a:pPr>
            <a:r>
              <a:rPr lang="ru-RU" sz="1400" dirty="0" smtClean="0">
                <a:solidFill>
                  <a:srgbClr val="4F81BD">
                    <a:lumMod val="50000"/>
                  </a:srgbClr>
                </a:solidFill>
              </a:rPr>
              <a:t>Москва, 2012 г.</a:t>
            </a:r>
            <a:endParaRPr lang="ru-RU" sz="1400" dirty="0">
              <a:solidFill>
                <a:srgbClr val="4F81BD">
                  <a:lumMod val="50000"/>
                </a:srgbClr>
              </a:solidFill>
            </a:endParaRPr>
          </a:p>
        </p:txBody>
      </p:sp>
    </p:spTree>
    <p:extLst>
      <p:ext uri="{BB962C8B-B14F-4D97-AF65-F5344CB8AC3E}">
        <p14:creationId xmlns:p14="http://schemas.microsoft.com/office/powerpoint/2010/main" val="18153258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9" name="Rectangle 2"/>
          <p:cNvSpPr>
            <a:spLocks noChangeArrowheads="1"/>
          </p:cNvSpPr>
          <p:nvPr/>
        </p:nvSpPr>
        <p:spPr bwMode="auto">
          <a:xfrm>
            <a:off x="719807" y="1020788"/>
            <a:ext cx="8424193"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ru-RU" sz="2400" b="1" dirty="0">
                <a:solidFill>
                  <a:srgbClr val="FF0000"/>
                </a:solidFill>
              </a:rPr>
              <a:t>ВАЖНО: </a:t>
            </a:r>
            <a:r>
              <a:rPr lang="en-US" sz="2400" b="1" dirty="0">
                <a:solidFill>
                  <a:srgbClr val="FF0000"/>
                </a:solidFill>
              </a:rPr>
              <a:t>Quod licet Jovi, non licet </a:t>
            </a:r>
            <a:r>
              <a:rPr lang="en-US" sz="2400" b="1" dirty="0" err="1">
                <a:solidFill>
                  <a:srgbClr val="FF0000"/>
                </a:solidFill>
              </a:rPr>
              <a:t>bovi</a:t>
            </a:r>
            <a:r>
              <a:rPr lang="en-US" sz="2400" b="1" dirty="0">
                <a:solidFill>
                  <a:srgbClr val="FF0000"/>
                </a:solidFill>
              </a:rPr>
              <a:t> </a:t>
            </a:r>
            <a:endParaRPr lang="ru-RU" sz="2400" b="1" dirty="0">
              <a:solidFill>
                <a:srgbClr val="FF0000"/>
              </a:solidFill>
            </a:endParaRPr>
          </a:p>
        </p:txBody>
      </p:sp>
      <p:sp>
        <p:nvSpPr>
          <p:cNvPr id="10" name="Text Box 3"/>
          <p:cNvSpPr txBox="1">
            <a:spLocks noChangeArrowheads="1"/>
          </p:cNvSpPr>
          <p:nvPr/>
        </p:nvSpPr>
        <p:spPr bwMode="auto">
          <a:xfrm>
            <a:off x="683939" y="2276872"/>
            <a:ext cx="8208541" cy="2402709"/>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lnSpc>
                <a:spcPts val="3000"/>
              </a:lnSpc>
            </a:pPr>
            <a:r>
              <a:rPr lang="ru-RU" sz="2900" kern="0" dirty="0" smtClean="0">
                <a:solidFill>
                  <a:srgbClr val="000066"/>
                </a:solidFill>
                <a:latin typeface="Calibri"/>
              </a:rPr>
              <a:t>Надо </a:t>
            </a:r>
            <a:r>
              <a:rPr lang="ru-RU" sz="2900" kern="0" dirty="0">
                <a:solidFill>
                  <a:srgbClr val="000066"/>
                </a:solidFill>
                <a:latin typeface="Calibri"/>
              </a:rPr>
              <a:t>особо обратить внимание на </a:t>
            </a:r>
            <a:r>
              <a:rPr lang="ru-RU" sz="2900" kern="0" dirty="0" smtClean="0">
                <a:solidFill>
                  <a:srgbClr val="000066"/>
                </a:solidFill>
                <a:latin typeface="Calibri"/>
              </a:rPr>
              <a:t>то, что </a:t>
            </a:r>
            <a:r>
              <a:rPr lang="ru-RU" sz="2900" kern="0" dirty="0">
                <a:solidFill>
                  <a:srgbClr val="000066"/>
                </a:solidFill>
                <a:latin typeface="Calibri"/>
              </a:rPr>
              <a:t>согласно </a:t>
            </a:r>
            <a:r>
              <a:rPr lang="ru-RU" sz="2900" kern="0" dirty="0" smtClean="0">
                <a:solidFill>
                  <a:srgbClr val="000066"/>
                </a:solidFill>
                <a:latin typeface="Calibri"/>
              </a:rPr>
              <a:t>п</a:t>
            </a:r>
            <a:r>
              <a:rPr lang="ru-RU" sz="2900" kern="0" dirty="0">
                <a:solidFill>
                  <a:srgbClr val="000066"/>
                </a:solidFill>
                <a:latin typeface="Calibri"/>
              </a:rPr>
              <a:t>. </a:t>
            </a:r>
            <a:r>
              <a:rPr lang="ru-RU" sz="2900" kern="0" dirty="0" smtClean="0">
                <a:solidFill>
                  <a:srgbClr val="000066"/>
                </a:solidFill>
                <a:latin typeface="Calibri"/>
              </a:rPr>
              <a:t>7 Постановления, оператор самостоятельно</a:t>
            </a:r>
            <a:endParaRPr lang="ru-RU" sz="2900" kern="0" dirty="0">
              <a:solidFill>
                <a:srgbClr val="FF0000"/>
              </a:solidFill>
              <a:latin typeface="Calibri"/>
            </a:endParaRPr>
          </a:p>
          <a:p>
            <a:pPr algn="ctr">
              <a:lnSpc>
                <a:spcPts val="3000"/>
              </a:lnSpc>
            </a:pPr>
            <a:r>
              <a:rPr lang="ru-RU" sz="2900" kern="0" dirty="0">
                <a:solidFill>
                  <a:srgbClr val="000066"/>
                </a:solidFill>
                <a:latin typeface="Calibri"/>
              </a:rPr>
              <a:t>не определяет </a:t>
            </a:r>
            <a:r>
              <a:rPr lang="ru-RU" sz="2900" kern="0" dirty="0" smtClean="0">
                <a:solidFill>
                  <a:srgbClr val="FF0000"/>
                </a:solidFill>
                <a:latin typeface="Calibri"/>
              </a:rPr>
              <a:t>состав </a:t>
            </a:r>
            <a:r>
              <a:rPr lang="ru-RU" sz="2900" kern="0" dirty="0">
                <a:solidFill>
                  <a:srgbClr val="FF0000"/>
                </a:solidFill>
                <a:latin typeface="Calibri"/>
              </a:rPr>
              <a:t>актуальных угроз</a:t>
            </a:r>
            <a:r>
              <a:rPr lang="ru-RU" sz="2900" kern="0" dirty="0" smtClean="0">
                <a:solidFill>
                  <a:srgbClr val="FF0000"/>
                </a:solidFill>
                <a:latin typeface="Calibri"/>
              </a:rPr>
              <a:t>.</a:t>
            </a:r>
          </a:p>
          <a:p>
            <a:pPr algn="ctr">
              <a:lnSpc>
                <a:spcPts val="3000"/>
              </a:lnSpc>
            </a:pPr>
            <a:endParaRPr lang="ru-RU" sz="2900" kern="0" dirty="0">
              <a:solidFill>
                <a:srgbClr val="FF0000"/>
              </a:solidFill>
              <a:latin typeface="Calibri"/>
            </a:endParaRPr>
          </a:p>
          <a:p>
            <a:pPr algn="ctr">
              <a:lnSpc>
                <a:spcPts val="3000"/>
              </a:lnSpc>
            </a:pPr>
            <a:r>
              <a:rPr lang="ru-RU" sz="2900" kern="0" dirty="0">
                <a:solidFill>
                  <a:srgbClr val="000066"/>
                </a:solidFill>
                <a:latin typeface="Calibri"/>
              </a:rPr>
              <a:t>Оператор определяет </a:t>
            </a:r>
            <a:r>
              <a:rPr lang="ru-RU" sz="2900" kern="0" dirty="0">
                <a:solidFill>
                  <a:srgbClr val="FF0000"/>
                </a:solidFill>
                <a:latin typeface="Calibri"/>
              </a:rPr>
              <a:t>только тип угроз </a:t>
            </a:r>
            <a:endParaRPr lang="ru-RU" sz="2900" kern="0" dirty="0" smtClean="0">
              <a:solidFill>
                <a:srgbClr val="FF0000"/>
              </a:solidFill>
              <a:latin typeface="Calibri"/>
            </a:endParaRPr>
          </a:p>
          <a:p>
            <a:pPr algn="ctr">
              <a:lnSpc>
                <a:spcPts val="3000"/>
              </a:lnSpc>
            </a:pPr>
            <a:r>
              <a:rPr lang="ru-RU" sz="2900" kern="0" dirty="0" smtClean="0">
                <a:solidFill>
                  <a:srgbClr val="000066"/>
                </a:solidFill>
                <a:latin typeface="Calibri"/>
              </a:rPr>
              <a:t>на </a:t>
            </a:r>
            <a:r>
              <a:rPr lang="ru-RU" sz="2900" kern="0" dirty="0">
                <a:solidFill>
                  <a:srgbClr val="000066"/>
                </a:solidFill>
                <a:latin typeface="Calibri"/>
              </a:rPr>
              <a:t>основании отраслевой модели</a:t>
            </a:r>
            <a:r>
              <a:rPr lang="ru-RU" sz="2900" kern="0" dirty="0" smtClean="0">
                <a:solidFill>
                  <a:srgbClr val="000066"/>
                </a:solidFill>
                <a:latin typeface="Calibri"/>
              </a:rPr>
              <a:t>. </a:t>
            </a:r>
          </a:p>
        </p:txBody>
      </p:sp>
      <p:sp>
        <p:nvSpPr>
          <p:cNvPr id="12" name="Text Box 4"/>
          <p:cNvSpPr txBox="1">
            <a:spLocks noChangeArrowheads="1"/>
          </p:cNvSpPr>
          <p:nvPr/>
        </p:nvSpPr>
        <p:spPr bwMode="auto">
          <a:xfrm>
            <a:off x="323528" y="5373216"/>
            <a:ext cx="8712200" cy="769441"/>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sz="2200" kern="0" dirty="0" smtClean="0">
                <a:solidFill>
                  <a:srgbClr val="F20000"/>
                </a:solidFill>
                <a:latin typeface="Arial" pitchFamily="34" charset="0"/>
                <a:cs typeface="Arial" pitchFamily="34" charset="0"/>
              </a:rPr>
              <a:t>Актуальность </a:t>
            </a:r>
            <a:r>
              <a:rPr lang="ru-RU" sz="2200" kern="0" dirty="0">
                <a:solidFill>
                  <a:srgbClr val="F20000"/>
                </a:solidFill>
                <a:latin typeface="Arial" pitchFamily="34" charset="0"/>
                <a:cs typeface="Arial" pitchFamily="34" charset="0"/>
              </a:rPr>
              <a:t>угроз </a:t>
            </a:r>
            <a:r>
              <a:rPr lang="ru-RU" sz="2200" kern="0" dirty="0" smtClean="0">
                <a:solidFill>
                  <a:srgbClr val="F20000"/>
                </a:solidFill>
                <a:latin typeface="Arial" pitchFamily="34" charset="0"/>
                <a:cs typeface="Arial" pitchFamily="34" charset="0"/>
              </a:rPr>
              <a:t>при </a:t>
            </a:r>
            <a:r>
              <a:rPr lang="ru-RU" sz="2200" kern="0" dirty="0">
                <a:solidFill>
                  <a:srgbClr val="F20000"/>
                </a:solidFill>
                <a:latin typeface="Arial" pitchFamily="34" charset="0"/>
                <a:cs typeface="Arial" pitchFamily="34" charset="0"/>
              </a:rPr>
              <a:t>выборе уровня защищенности ПДн </a:t>
            </a:r>
            <a:r>
              <a:rPr lang="ru-RU" sz="2200" kern="0" dirty="0" smtClean="0">
                <a:solidFill>
                  <a:srgbClr val="F20000"/>
                </a:solidFill>
                <a:latin typeface="Arial" pitchFamily="34" charset="0"/>
                <a:cs typeface="Arial" pitchFamily="34" charset="0"/>
              </a:rPr>
              <a:t>учитывается через отраслевую модель нарушителя.</a:t>
            </a:r>
          </a:p>
        </p:txBody>
      </p:sp>
      <p:sp>
        <p:nvSpPr>
          <p:cNvPr id="13"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chemeClr val="tx2">
                    <a:lumMod val="75000"/>
                  </a:schemeClr>
                </a:solidFill>
              </a:rPr>
              <a:t>ОАО «ЭЛВИС-ПЛЮС», 2012                                                                                                                                                    ЗАЩИЩЕННЫЕ КОРПОРАТИВНЫЕ СИСТЕМЫ</a:t>
            </a:r>
            <a:endParaRPr lang="ru-RU" sz="1000" dirty="0">
              <a:solidFill>
                <a:schemeClr val="tx2">
                  <a:lumMod val="75000"/>
                </a:schemeClr>
              </a:solidFill>
            </a:endParaRPr>
          </a:p>
        </p:txBody>
      </p:sp>
    </p:spTree>
    <p:extLst>
      <p:ext uri="{BB962C8B-B14F-4D97-AF65-F5344CB8AC3E}">
        <p14:creationId xmlns:p14="http://schemas.microsoft.com/office/powerpoint/2010/main" val="2746917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out)">
                                      <p:cBhvr>
                                        <p:cTn id="7" dur="500"/>
                                        <p:tgtEl>
                                          <p:spTgt spid="10"/>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ox(out)">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11" name="Rectangle 5"/>
          <p:cNvSpPr>
            <a:spLocks noChangeArrowheads="1"/>
          </p:cNvSpPr>
          <p:nvPr/>
        </p:nvSpPr>
        <p:spPr bwMode="auto">
          <a:xfrm>
            <a:off x="719807" y="908720"/>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400" b="1" dirty="0">
                <a:solidFill>
                  <a:srgbClr val="FF0000"/>
                </a:solidFill>
              </a:rPr>
              <a:t>АКТУАЛЬНЫЕ УГРОЗЫ</a:t>
            </a:r>
          </a:p>
        </p:txBody>
      </p:sp>
      <p:sp>
        <p:nvSpPr>
          <p:cNvPr id="12" name="Text Box 3"/>
          <p:cNvSpPr txBox="1">
            <a:spLocks noChangeArrowheads="1"/>
          </p:cNvSpPr>
          <p:nvPr/>
        </p:nvSpPr>
        <p:spPr bwMode="auto">
          <a:xfrm>
            <a:off x="457201" y="1412776"/>
            <a:ext cx="8516937" cy="734625"/>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lnSpc>
                <a:spcPts val="2500"/>
              </a:lnSpc>
            </a:pPr>
            <a:r>
              <a:rPr lang="ru-RU" sz="2400" dirty="0" smtClean="0">
                <a:solidFill>
                  <a:srgbClr val="000066"/>
                </a:solidFill>
                <a:latin typeface="+mj-lt"/>
              </a:rPr>
              <a:t>Какие угрозы АКТУАЛЬНЫ если обрабатываются </a:t>
            </a:r>
            <a:r>
              <a:rPr lang="ru-RU" sz="2400" dirty="0">
                <a:solidFill>
                  <a:srgbClr val="000066"/>
                </a:solidFill>
                <a:latin typeface="+mj-lt"/>
              </a:rPr>
              <a:t>ПДн </a:t>
            </a:r>
          </a:p>
          <a:p>
            <a:pPr algn="ctr">
              <a:lnSpc>
                <a:spcPts val="2500"/>
              </a:lnSpc>
            </a:pPr>
            <a:r>
              <a:rPr lang="ru-RU" sz="2400" dirty="0">
                <a:solidFill>
                  <a:srgbClr val="000066"/>
                </a:solidFill>
                <a:latin typeface="+mj-lt"/>
              </a:rPr>
              <a:t>не сотрудников </a:t>
            </a:r>
            <a:r>
              <a:rPr lang="ru-RU" sz="2400" dirty="0" smtClean="0">
                <a:solidFill>
                  <a:srgbClr val="000066"/>
                </a:solidFill>
                <a:latin typeface="+mj-lt"/>
              </a:rPr>
              <a:t>оператора:</a:t>
            </a:r>
            <a:endParaRPr lang="ru-RU" sz="2400" dirty="0">
              <a:solidFill>
                <a:srgbClr val="000066"/>
              </a:solidFill>
              <a:latin typeface="+mj-lt"/>
            </a:endParaRPr>
          </a:p>
        </p:txBody>
      </p:sp>
      <p:sp>
        <p:nvSpPr>
          <p:cNvPr id="14" name="Подзаголовок 2"/>
          <p:cNvSpPr txBox="1">
            <a:spLocks/>
          </p:cNvSpPr>
          <p:nvPr/>
        </p:nvSpPr>
        <p:spPr>
          <a:xfrm>
            <a:off x="654384" y="6488906"/>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rgbClr val="1F497D">
                    <a:lumMod val="75000"/>
                  </a:srgbClr>
                </a:solidFill>
              </a:rPr>
              <a:t>ОАО «ЭЛВИС-ПЛЮС», 2012                                                                                                                                                    ЗАЩИЩЕННЫЕ КОРПОРАТИВНЫЕ СИСТЕМЫ</a:t>
            </a:r>
            <a:endParaRPr lang="ru-RU" sz="1000" dirty="0">
              <a:solidFill>
                <a:srgbClr val="1F497D">
                  <a:lumMod val="75000"/>
                </a:srgbClr>
              </a:solidFill>
            </a:endParaRPr>
          </a:p>
        </p:txBody>
      </p:sp>
      <p:graphicFrame>
        <p:nvGraphicFramePr>
          <p:cNvPr id="9" name="Таблица 8"/>
          <p:cNvGraphicFramePr>
            <a:graphicFrameLocks noGrp="1"/>
          </p:cNvGraphicFramePr>
          <p:nvPr>
            <p:extLst>
              <p:ext uri="{D42A27DB-BD31-4B8C-83A1-F6EECF244321}">
                <p14:modId xmlns:p14="http://schemas.microsoft.com/office/powerpoint/2010/main" val="973552910"/>
              </p:ext>
            </p:extLst>
          </p:nvPr>
        </p:nvGraphicFramePr>
        <p:xfrm>
          <a:off x="510891" y="2184356"/>
          <a:ext cx="8381589" cy="4201568"/>
        </p:xfrm>
        <a:graphic>
          <a:graphicData uri="http://schemas.openxmlformats.org/drawingml/2006/table">
            <a:tbl>
              <a:tblPr>
                <a:tableStyleId>{5C22544A-7EE6-4342-B048-85BDC9FD1C3A}</a:tableStyleId>
              </a:tblPr>
              <a:tblGrid>
                <a:gridCol w="647927"/>
                <a:gridCol w="1828848"/>
                <a:gridCol w="1510788"/>
                <a:gridCol w="1484276"/>
                <a:gridCol w="1440160"/>
                <a:gridCol w="1469590"/>
              </a:tblGrid>
              <a:tr h="608036">
                <a:tc gridSpan="2">
                  <a:txBody>
                    <a:bodyPr/>
                    <a:lstStyle/>
                    <a:p>
                      <a:pPr algn="ctr">
                        <a:lnSpc>
                          <a:spcPct val="115000"/>
                        </a:lnSpc>
                        <a:spcAft>
                          <a:spcPts val="0"/>
                        </a:spcAft>
                      </a:pPr>
                      <a:r>
                        <a:rPr lang="ru-RU" sz="1200" b="1" dirty="0" smtClean="0">
                          <a:effectLst/>
                          <a:latin typeface="Arial" pitchFamily="34" charset="0"/>
                          <a:ea typeface="Calibri"/>
                          <a:cs typeface="Arial" pitchFamily="34" charset="0"/>
                        </a:rPr>
                        <a:t>Содержание ПДн</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lnSpc>
                          <a:spcPct val="115000"/>
                        </a:lnSpc>
                        <a:spcAft>
                          <a:spcPts val="0"/>
                        </a:spcAft>
                      </a:pPr>
                      <a:r>
                        <a:rPr lang="ru-RU" sz="1200" b="1" dirty="0">
                          <a:effectLst/>
                          <a:latin typeface="Arial" pitchFamily="34" charset="0"/>
                          <a:cs typeface="Arial" pitchFamily="34" charset="0"/>
                        </a:rPr>
                        <a:t>1-й </a:t>
                      </a:r>
                      <a:r>
                        <a:rPr lang="ru-RU" sz="1200" b="1" dirty="0" smtClean="0">
                          <a:effectLst/>
                          <a:latin typeface="Arial" pitchFamily="34" charset="0"/>
                          <a:cs typeface="Arial" pitchFamily="34" charset="0"/>
                        </a:rPr>
                        <a:t> уровень </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Arial" pitchFamily="34" charset="0"/>
                          <a:cs typeface="Arial" pitchFamily="34" charset="0"/>
                        </a:rPr>
                        <a:t>2-й </a:t>
                      </a:r>
                      <a:r>
                        <a:rPr lang="ru-RU" sz="1200" b="1" dirty="0" smtClean="0">
                          <a:effectLst/>
                          <a:latin typeface="Arial" pitchFamily="34" charset="0"/>
                          <a:cs typeface="Arial" pitchFamily="34" charset="0"/>
                        </a:rPr>
                        <a:t>уровень </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smtClean="0">
                          <a:effectLst/>
                          <a:latin typeface="Arial" pitchFamily="34" charset="0"/>
                          <a:cs typeface="Arial" pitchFamily="34" charset="0"/>
                        </a:rPr>
                        <a:t>3-й </a:t>
                      </a:r>
                      <a:r>
                        <a:rPr lang="ru-RU" sz="1200" b="1" dirty="0">
                          <a:effectLst/>
                          <a:latin typeface="Arial" pitchFamily="34" charset="0"/>
                          <a:cs typeface="Arial" pitchFamily="34" charset="0"/>
                        </a:rPr>
                        <a:t>уровень </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smtClean="0">
                          <a:effectLst/>
                          <a:latin typeface="Arial" pitchFamily="34" charset="0"/>
                          <a:cs typeface="Arial" pitchFamily="34" charset="0"/>
                        </a:rPr>
                        <a:t>4-й  </a:t>
                      </a:r>
                      <a:r>
                        <a:rPr lang="ru-RU" sz="1200" b="1" dirty="0">
                          <a:effectLst/>
                          <a:latin typeface="Arial" pitchFamily="34" charset="0"/>
                          <a:cs typeface="Arial" pitchFamily="34" charset="0"/>
                        </a:rPr>
                        <a:t>уровень </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3857">
                <a:tc rowSpan="4">
                  <a:txBody>
                    <a:bodyPr/>
                    <a:lstStyle/>
                    <a:p>
                      <a:pPr algn="ctr">
                        <a:lnSpc>
                          <a:spcPct val="115000"/>
                        </a:lnSpc>
                        <a:spcAft>
                          <a:spcPts val="0"/>
                        </a:spcAft>
                      </a:pPr>
                      <a:r>
                        <a:rPr lang="ru-RU" sz="1200" b="1" dirty="0">
                          <a:effectLst/>
                          <a:latin typeface="Arial" pitchFamily="34" charset="0"/>
                          <a:cs typeface="Arial" pitchFamily="34" charset="0"/>
                        </a:rPr>
                        <a:t>мене 100 000</a:t>
                      </a:r>
                    </a:p>
                    <a:p>
                      <a:pPr algn="ctr">
                        <a:lnSpc>
                          <a:spcPct val="115000"/>
                        </a:lnSpc>
                        <a:spcAft>
                          <a:spcPts val="0"/>
                        </a:spcAft>
                      </a:pPr>
                      <a:r>
                        <a:rPr lang="ru-RU" sz="1200" b="1" dirty="0">
                          <a:effectLst/>
                          <a:latin typeface="Arial" pitchFamily="34" charset="0"/>
                          <a:cs typeface="Arial" pitchFamily="34" charset="0"/>
                        </a:rPr>
                        <a:t>субъектов</a:t>
                      </a:r>
                      <a:endParaRPr lang="ru-RU" sz="1200" b="1" dirty="0">
                        <a:effectLst/>
                        <a:latin typeface="Arial" pitchFamily="34" charset="0"/>
                        <a:ea typeface="Calibri"/>
                        <a:cs typeface="Arial" pitchFamily="34" charset="0"/>
                      </a:endParaRPr>
                    </a:p>
                  </a:txBody>
                  <a:tcPr marL="66427" marR="66427"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ru-RU" sz="1200" b="1" dirty="0">
                          <a:effectLst/>
                          <a:latin typeface="Arial" pitchFamily="34" charset="0"/>
                          <a:cs typeface="Arial" pitchFamily="34" charset="0"/>
                        </a:rPr>
                        <a:t>Специальные ПДн</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Arial" pitchFamily="34" charset="0"/>
                          <a:cs typeface="Arial" pitchFamily="34" charset="0"/>
                        </a:rPr>
                        <a:t>Угрозы 1-го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6">
                        <a:lumMod val="60000"/>
                        <a:lumOff val="40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2-го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5">
                        <a:lumMod val="60000"/>
                        <a:lumOff val="40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3-го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3">
                        <a:lumMod val="60000"/>
                        <a:lumOff val="40000"/>
                      </a:schemeClr>
                    </a:solidFill>
                  </a:tcPr>
                </a:tc>
                <a:tc>
                  <a:txBody>
                    <a:bodyPr/>
                    <a:lstStyle/>
                    <a:p>
                      <a:pP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6427" marR="6642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0282">
                <a:tc vMerge="1">
                  <a:txBody>
                    <a:bodyPr/>
                    <a:lstStyle/>
                    <a:p>
                      <a:endParaRPr lang="ru-RU"/>
                    </a:p>
                  </a:txBody>
                  <a:tcPr/>
                </a:tc>
                <a:tc>
                  <a:txBody>
                    <a:bodyPr/>
                    <a:lstStyle/>
                    <a:p>
                      <a:pPr>
                        <a:lnSpc>
                          <a:spcPct val="115000"/>
                        </a:lnSpc>
                        <a:spcAft>
                          <a:spcPts val="0"/>
                        </a:spcAft>
                      </a:pPr>
                      <a:r>
                        <a:rPr lang="ru-RU" sz="1200" b="1" dirty="0">
                          <a:effectLst/>
                          <a:latin typeface="Arial" pitchFamily="34" charset="0"/>
                          <a:cs typeface="Arial" pitchFamily="34" charset="0"/>
                        </a:rPr>
                        <a:t>Биометрические ПДн</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Arial" pitchFamily="34" charset="0"/>
                          <a:cs typeface="Arial" pitchFamily="34" charset="0"/>
                        </a:rPr>
                        <a:t>Угрозы 1-го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6">
                        <a:lumMod val="60000"/>
                        <a:lumOff val="40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2-го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5">
                        <a:lumMod val="60000"/>
                        <a:lumOff val="40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3-го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3">
                        <a:lumMod val="60000"/>
                        <a:lumOff val="40000"/>
                      </a:schemeClr>
                    </a:solidFill>
                  </a:tcPr>
                </a:tc>
                <a:tc>
                  <a:txBody>
                    <a:bodyPr/>
                    <a:lstStyle/>
                    <a:p>
                      <a:pP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6427" marR="6642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0756">
                <a:tc vMerge="1">
                  <a:txBody>
                    <a:bodyPr/>
                    <a:lstStyle/>
                    <a:p>
                      <a:endParaRPr lang="ru-RU"/>
                    </a:p>
                  </a:txBody>
                  <a:tcPr/>
                </a:tc>
                <a:tc>
                  <a:txBody>
                    <a:bodyPr/>
                    <a:lstStyle/>
                    <a:p>
                      <a:pPr>
                        <a:lnSpc>
                          <a:spcPct val="115000"/>
                        </a:lnSpc>
                        <a:spcAft>
                          <a:spcPts val="0"/>
                        </a:spcAft>
                      </a:pPr>
                      <a:r>
                        <a:rPr lang="ru-RU" sz="1200" b="1" dirty="0">
                          <a:effectLst/>
                          <a:latin typeface="Arial" pitchFamily="34" charset="0"/>
                          <a:cs typeface="Arial" pitchFamily="34" charset="0"/>
                        </a:rPr>
                        <a:t>Общедоступные ПДн</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6427" marR="6642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Arial" pitchFamily="34" charset="0"/>
                          <a:cs typeface="Arial" pitchFamily="34" charset="0"/>
                        </a:rPr>
                        <a:t>Угрозы 1-го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6">
                        <a:lumMod val="60000"/>
                        <a:lumOff val="40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2-го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5">
                        <a:lumMod val="60000"/>
                        <a:lumOff val="40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3-го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3">
                        <a:lumMod val="60000"/>
                        <a:lumOff val="40000"/>
                      </a:schemeClr>
                    </a:solidFill>
                  </a:tcPr>
                </a:tc>
              </a:tr>
              <a:tr h="391833">
                <a:tc vMerge="1">
                  <a:txBody>
                    <a:bodyPr/>
                    <a:lstStyle/>
                    <a:p>
                      <a:endParaRPr lang="ru-RU"/>
                    </a:p>
                  </a:txBody>
                  <a:tcPr/>
                </a:tc>
                <a:tc>
                  <a:txBody>
                    <a:bodyPr/>
                    <a:lstStyle/>
                    <a:p>
                      <a:pPr>
                        <a:lnSpc>
                          <a:spcPct val="115000"/>
                        </a:lnSpc>
                        <a:spcAft>
                          <a:spcPts val="0"/>
                        </a:spcAft>
                      </a:pPr>
                      <a:r>
                        <a:rPr lang="ru-RU" sz="1200" b="1" dirty="0">
                          <a:effectLst/>
                          <a:latin typeface="Arial" pitchFamily="34" charset="0"/>
                          <a:cs typeface="Arial" pitchFamily="34" charset="0"/>
                        </a:rPr>
                        <a:t>Остальные ПДн</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ru-RU" sz="1200" b="1" kern="1200" dirty="0">
                          <a:solidFill>
                            <a:schemeClr val="dk1"/>
                          </a:solidFill>
                          <a:effectLst/>
                          <a:latin typeface="Arial" pitchFamily="34" charset="0"/>
                          <a:ea typeface="+mn-ea"/>
                          <a:cs typeface="Arial" pitchFamily="34" charset="0"/>
                        </a:rPr>
                        <a:t>Угрозы 1-го </a:t>
                      </a:r>
                      <a:r>
                        <a:rPr lang="ru-RU" sz="1200" b="1" kern="1200" dirty="0" smtClean="0">
                          <a:solidFill>
                            <a:schemeClr val="dk1"/>
                          </a:solidFill>
                          <a:effectLst/>
                          <a:latin typeface="Arial" pitchFamily="34" charset="0"/>
                          <a:ea typeface="+mn-ea"/>
                          <a:cs typeface="Arial" pitchFamily="34" charset="0"/>
                        </a:rPr>
                        <a:t>типа</a:t>
                      </a:r>
                      <a:endParaRPr lang="ru-RU" sz="1200" b="1" kern="1200" dirty="0">
                        <a:solidFill>
                          <a:schemeClr val="dk1"/>
                        </a:solidFill>
                        <a:effectLst/>
                        <a:latin typeface="Arial" pitchFamily="34" charset="0"/>
                        <a:ea typeface="+mn-ea"/>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6">
                        <a:lumMod val="60000"/>
                        <a:lumOff val="40000"/>
                      </a:schemeClr>
                    </a:solidFill>
                  </a:tcPr>
                </a:tc>
                <a:tc>
                  <a:txBody>
                    <a:bodyPr/>
                    <a:lstStyle/>
                    <a:p>
                      <a:pP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6427" marR="6642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Arial" pitchFamily="34" charset="0"/>
                          <a:cs typeface="Arial" pitchFamily="34" charset="0"/>
                        </a:rPr>
                        <a:t>Угрозы 2-го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5">
                        <a:lumMod val="60000"/>
                        <a:lumOff val="40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3-го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3">
                        <a:lumMod val="60000"/>
                        <a:lumOff val="40000"/>
                      </a:schemeClr>
                    </a:solidFill>
                  </a:tcPr>
                </a:tc>
              </a:tr>
              <a:tr h="155888">
                <a:tc rowSpan="6">
                  <a:txBody>
                    <a:bodyPr/>
                    <a:lstStyle/>
                    <a:p>
                      <a:pPr algn="ctr">
                        <a:lnSpc>
                          <a:spcPct val="115000"/>
                        </a:lnSpc>
                        <a:spcAft>
                          <a:spcPts val="0"/>
                        </a:spcAft>
                      </a:pPr>
                      <a:r>
                        <a:rPr lang="ru-RU" sz="1200" b="1" dirty="0">
                          <a:effectLst/>
                          <a:latin typeface="Arial" pitchFamily="34" charset="0"/>
                          <a:cs typeface="Arial" pitchFamily="34" charset="0"/>
                        </a:rPr>
                        <a:t>более 100 000</a:t>
                      </a:r>
                    </a:p>
                    <a:p>
                      <a:pPr algn="ctr">
                        <a:lnSpc>
                          <a:spcPct val="115000"/>
                        </a:lnSpc>
                        <a:spcAft>
                          <a:spcPts val="0"/>
                        </a:spcAft>
                      </a:pPr>
                      <a:r>
                        <a:rPr lang="ru-RU" sz="1200" b="1" dirty="0">
                          <a:effectLst/>
                          <a:latin typeface="Arial" pitchFamily="34" charset="0"/>
                          <a:cs typeface="Arial" pitchFamily="34" charset="0"/>
                        </a:rPr>
                        <a:t> субъектов</a:t>
                      </a:r>
                      <a:endParaRPr lang="ru-RU" sz="1200" b="1" dirty="0">
                        <a:effectLst/>
                        <a:latin typeface="Arial" pitchFamily="34" charset="0"/>
                        <a:ea typeface="Calibri"/>
                        <a:cs typeface="Arial" pitchFamily="34" charset="0"/>
                      </a:endParaRPr>
                    </a:p>
                  </a:txBody>
                  <a:tcPr marL="66427" marR="66427"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nSpc>
                          <a:spcPct val="115000"/>
                        </a:lnSpc>
                        <a:spcAft>
                          <a:spcPts val="0"/>
                        </a:spcAft>
                      </a:pPr>
                      <a:r>
                        <a:rPr lang="ru-RU" sz="1200" b="1" dirty="0">
                          <a:effectLst/>
                          <a:latin typeface="Arial" pitchFamily="34" charset="0"/>
                          <a:cs typeface="Arial" pitchFamily="34" charset="0"/>
                        </a:rPr>
                        <a:t>Специальные ПДн</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Arial" pitchFamily="34" charset="0"/>
                          <a:cs typeface="Arial" pitchFamily="34" charset="0"/>
                        </a:rPr>
                        <a:t>Угрозы 1-го типа </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6">
                        <a:lumMod val="60000"/>
                        <a:lumOff val="40000"/>
                      </a:schemeClr>
                    </a:solidFill>
                  </a:tcPr>
                </a:tc>
                <a:tc rowSpan="2">
                  <a:txBody>
                    <a:bodyPr/>
                    <a:lstStyle/>
                    <a:p>
                      <a:pPr algn="ctr">
                        <a:lnSpc>
                          <a:spcPct val="115000"/>
                        </a:lnSpc>
                        <a:spcAft>
                          <a:spcPts val="0"/>
                        </a:spcAft>
                      </a:pPr>
                      <a:r>
                        <a:rPr lang="ru-RU" sz="1200" b="1" dirty="0">
                          <a:effectLst/>
                          <a:latin typeface="Arial" pitchFamily="34" charset="0"/>
                          <a:cs typeface="Arial" pitchFamily="34" charset="0"/>
                        </a:rPr>
                        <a:t>Угрозы 3-го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3">
                        <a:lumMod val="60000"/>
                        <a:lumOff val="40000"/>
                      </a:schemeClr>
                    </a:solidFill>
                  </a:tcPr>
                </a:tc>
                <a:tc rowSpan="2">
                  <a:txBody>
                    <a:bodyPr/>
                    <a:lstStyle/>
                    <a:p>
                      <a:pPr algn="ct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6427" marR="6642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6427" marR="6642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487">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200" b="1" dirty="0">
                          <a:effectLst/>
                          <a:latin typeface="Arial" pitchFamily="34" charset="0"/>
                          <a:cs typeface="Arial" pitchFamily="34" charset="0"/>
                        </a:rPr>
                        <a:t>Угрозы  2-го 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5">
                        <a:lumMod val="60000"/>
                        <a:lumOff val="40000"/>
                      </a:schemeClr>
                    </a:solidFill>
                  </a:tcPr>
                </a:tc>
                <a:tc vMerge="1">
                  <a:txBody>
                    <a:bodyPr/>
                    <a:lstStyle/>
                    <a:p>
                      <a:endParaRPr lang="ru-RU"/>
                    </a:p>
                  </a:txBody>
                  <a:tcPr/>
                </a:tc>
                <a:tc vMerge="1">
                  <a:txBody>
                    <a:bodyPr/>
                    <a:lstStyle/>
                    <a:p>
                      <a:endParaRPr lang="ru-RU"/>
                    </a:p>
                  </a:txBody>
                  <a:tcPr/>
                </a:tc>
                <a:tc vMerge="1">
                  <a:txBody>
                    <a:bodyPr/>
                    <a:lstStyle/>
                    <a:p>
                      <a:endParaRPr lang="ru-RU"/>
                    </a:p>
                  </a:txBody>
                  <a:tcPr/>
                </a:tc>
              </a:tr>
              <a:tr h="438249">
                <a:tc vMerge="1">
                  <a:txBody>
                    <a:bodyPr/>
                    <a:lstStyle/>
                    <a:p>
                      <a:endParaRPr lang="ru-RU"/>
                    </a:p>
                  </a:txBody>
                  <a:tcPr/>
                </a:tc>
                <a:tc>
                  <a:txBody>
                    <a:bodyPr/>
                    <a:lstStyle/>
                    <a:p>
                      <a:pPr>
                        <a:lnSpc>
                          <a:spcPct val="115000"/>
                        </a:lnSpc>
                        <a:spcAft>
                          <a:spcPts val="0"/>
                        </a:spcAft>
                      </a:pPr>
                      <a:r>
                        <a:rPr lang="ru-RU" sz="1200" b="1" dirty="0">
                          <a:effectLst/>
                          <a:latin typeface="Arial" pitchFamily="34" charset="0"/>
                          <a:cs typeface="Arial" pitchFamily="34" charset="0"/>
                        </a:rPr>
                        <a:t>Биометрические ПДн</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Arial" pitchFamily="34" charset="0"/>
                          <a:cs typeface="Arial" pitchFamily="34" charset="0"/>
                        </a:rPr>
                        <a:t>Угрозы 1-го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6">
                        <a:lumMod val="60000"/>
                        <a:lumOff val="40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2-го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5">
                        <a:lumMod val="60000"/>
                        <a:lumOff val="40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3-го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3">
                        <a:lumMod val="60000"/>
                        <a:lumOff val="40000"/>
                      </a:schemeClr>
                    </a:solidFill>
                  </a:tcPr>
                </a:tc>
                <a:tc>
                  <a:txBody>
                    <a:bodyPr/>
                    <a:lstStyle/>
                    <a:p>
                      <a:pP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6427" marR="6642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004">
                <a:tc vMerge="1">
                  <a:txBody>
                    <a:bodyPr/>
                    <a:lstStyle/>
                    <a:p>
                      <a:endParaRPr lang="ru-RU"/>
                    </a:p>
                  </a:txBody>
                  <a:tcPr/>
                </a:tc>
                <a:tc rowSpan="2">
                  <a:txBody>
                    <a:bodyPr/>
                    <a:lstStyle/>
                    <a:p>
                      <a:pPr>
                        <a:lnSpc>
                          <a:spcPct val="115000"/>
                        </a:lnSpc>
                        <a:spcAft>
                          <a:spcPts val="0"/>
                        </a:spcAft>
                      </a:pPr>
                      <a:r>
                        <a:rPr lang="ru-RU" sz="1200" b="1" dirty="0">
                          <a:effectLst/>
                          <a:latin typeface="Arial" pitchFamily="34" charset="0"/>
                          <a:cs typeface="Arial" pitchFamily="34" charset="0"/>
                        </a:rPr>
                        <a:t>Общедоступные ПДн</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6427" marR="6642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Arial" pitchFamily="34" charset="0"/>
                          <a:cs typeface="Arial" pitchFamily="34" charset="0"/>
                        </a:rPr>
                        <a:t>Угрозы 1-го типа </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6">
                        <a:lumMod val="60000"/>
                        <a:lumOff val="40000"/>
                      </a:schemeClr>
                    </a:solidFill>
                  </a:tcPr>
                </a:tc>
                <a:tc rowSpan="2">
                  <a:txBody>
                    <a:bodyPr/>
                    <a:lstStyle/>
                    <a:p>
                      <a:pPr algn="ct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6427" marR="6642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15000"/>
                        </a:lnSpc>
                        <a:spcAft>
                          <a:spcPts val="0"/>
                        </a:spcAft>
                      </a:pPr>
                      <a:r>
                        <a:rPr lang="ru-RU" sz="1200" b="1" dirty="0">
                          <a:effectLst/>
                          <a:latin typeface="Arial" pitchFamily="34" charset="0"/>
                          <a:cs typeface="Arial" pitchFamily="34" charset="0"/>
                        </a:rPr>
                        <a:t>Угрозы 3-го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3">
                        <a:lumMod val="60000"/>
                        <a:lumOff val="40000"/>
                      </a:schemeClr>
                    </a:solidFill>
                  </a:tcPr>
                </a:tc>
              </a:tr>
              <a:tr h="28189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200" b="1" dirty="0">
                          <a:effectLst/>
                          <a:latin typeface="Arial" pitchFamily="34" charset="0"/>
                          <a:cs typeface="Arial" pitchFamily="34" charset="0"/>
                        </a:rPr>
                        <a:t>Угрозы 2-го 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5">
                        <a:lumMod val="60000"/>
                        <a:lumOff val="40000"/>
                      </a:schemeClr>
                    </a:solidFill>
                  </a:tcPr>
                </a:tc>
                <a:tc vMerge="1">
                  <a:txBody>
                    <a:bodyPr/>
                    <a:lstStyle/>
                    <a:p>
                      <a:endParaRPr lang="ru-RU"/>
                    </a:p>
                  </a:txBody>
                  <a:tcPr/>
                </a:tc>
                <a:tc vMerge="1">
                  <a:txBody>
                    <a:bodyPr/>
                    <a:lstStyle/>
                    <a:p>
                      <a:endParaRPr lang="ru-RU"/>
                    </a:p>
                  </a:txBody>
                  <a:tcPr/>
                </a:tc>
              </a:tr>
              <a:tr h="463546">
                <a:tc vMerge="1">
                  <a:txBody>
                    <a:bodyPr/>
                    <a:lstStyle/>
                    <a:p>
                      <a:endParaRPr lang="ru-RU"/>
                    </a:p>
                  </a:txBody>
                  <a:tcPr/>
                </a:tc>
                <a:tc>
                  <a:txBody>
                    <a:bodyPr/>
                    <a:lstStyle/>
                    <a:p>
                      <a:pPr>
                        <a:lnSpc>
                          <a:spcPct val="115000"/>
                        </a:lnSpc>
                        <a:spcAft>
                          <a:spcPts val="0"/>
                        </a:spcAft>
                      </a:pPr>
                      <a:r>
                        <a:rPr lang="ru-RU" sz="1200" b="1" dirty="0">
                          <a:effectLst/>
                          <a:latin typeface="Arial" pitchFamily="34" charset="0"/>
                          <a:cs typeface="Arial" pitchFamily="34" charset="0"/>
                        </a:rPr>
                        <a:t>Остальные ПДн</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Arial" pitchFamily="34" charset="0"/>
                          <a:cs typeface="Arial" pitchFamily="34" charset="0"/>
                        </a:rPr>
                        <a:t>Угрозы 1-го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6">
                        <a:lumMod val="60000"/>
                        <a:lumOff val="40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2-го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5">
                        <a:lumMod val="60000"/>
                        <a:lumOff val="40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3-го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3">
                        <a:lumMod val="60000"/>
                        <a:lumOff val="40000"/>
                      </a:schemeClr>
                    </a:solidFill>
                  </a:tcPr>
                </a:tc>
                <a:tc>
                  <a:txBody>
                    <a:bodyPr/>
                    <a:lstStyle/>
                    <a:p>
                      <a:pP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6427" marR="6642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80840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ou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11" name="Rectangle 5"/>
          <p:cNvSpPr>
            <a:spLocks noChangeArrowheads="1"/>
          </p:cNvSpPr>
          <p:nvPr/>
        </p:nvSpPr>
        <p:spPr bwMode="auto">
          <a:xfrm>
            <a:off x="719807" y="908720"/>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400" b="1" dirty="0">
                <a:solidFill>
                  <a:srgbClr val="FF0000"/>
                </a:solidFill>
              </a:rPr>
              <a:t>АКТУАЛЬНЫЕ УГРОЗЫ</a:t>
            </a:r>
          </a:p>
        </p:txBody>
      </p:sp>
      <p:sp>
        <p:nvSpPr>
          <p:cNvPr id="12" name="Text Box 3"/>
          <p:cNvSpPr txBox="1">
            <a:spLocks noChangeArrowheads="1"/>
          </p:cNvSpPr>
          <p:nvPr/>
        </p:nvSpPr>
        <p:spPr bwMode="auto">
          <a:xfrm>
            <a:off x="457201" y="1614255"/>
            <a:ext cx="8516937" cy="734625"/>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lnSpc>
                <a:spcPts val="2500"/>
              </a:lnSpc>
            </a:pPr>
            <a:r>
              <a:rPr lang="ru-RU" sz="2400" dirty="0">
                <a:solidFill>
                  <a:srgbClr val="000066"/>
                </a:solidFill>
                <a:latin typeface="+mj-lt"/>
              </a:rPr>
              <a:t>Какие угрозы АКТУАЛЬНЫ если обрабатываются ПДн </a:t>
            </a:r>
          </a:p>
          <a:p>
            <a:pPr algn="ctr">
              <a:lnSpc>
                <a:spcPts val="2500"/>
              </a:lnSpc>
            </a:pPr>
            <a:r>
              <a:rPr lang="ru-RU" sz="2400" dirty="0">
                <a:solidFill>
                  <a:srgbClr val="000066"/>
                </a:solidFill>
                <a:latin typeface="+mj-lt"/>
              </a:rPr>
              <a:t>только сотрудников оператора:</a:t>
            </a:r>
          </a:p>
        </p:txBody>
      </p:sp>
      <p:sp>
        <p:nvSpPr>
          <p:cNvPr id="14" name="Подзаголовок 2"/>
          <p:cNvSpPr txBox="1">
            <a:spLocks/>
          </p:cNvSpPr>
          <p:nvPr/>
        </p:nvSpPr>
        <p:spPr>
          <a:xfrm>
            <a:off x="654384" y="6488906"/>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rgbClr val="1F497D">
                    <a:lumMod val="75000"/>
                  </a:srgbClr>
                </a:solidFill>
              </a:rPr>
              <a:t>ОАО «ЭЛВИС-ПЛЮС», 2012                                                                                                                                                    ЗАЩИЩЕННЫЕ КОРПОРАТИВНЫЕ СИСТЕМЫ</a:t>
            </a:r>
            <a:endParaRPr lang="ru-RU" sz="1000" dirty="0">
              <a:solidFill>
                <a:srgbClr val="1F497D">
                  <a:lumMod val="75000"/>
                </a:srgbClr>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695564"/>
              </p:ext>
            </p:extLst>
          </p:nvPr>
        </p:nvGraphicFramePr>
        <p:xfrm>
          <a:off x="431800" y="2420888"/>
          <a:ext cx="8533309" cy="2664295"/>
        </p:xfrm>
        <a:graphic>
          <a:graphicData uri="http://schemas.openxmlformats.org/drawingml/2006/table">
            <a:tbl>
              <a:tblPr>
                <a:tableStyleId>{5C22544A-7EE6-4342-B048-85BDC9FD1C3A}</a:tableStyleId>
              </a:tblPr>
              <a:tblGrid>
                <a:gridCol w="1944215"/>
                <a:gridCol w="1656184"/>
                <a:gridCol w="1656184"/>
                <a:gridCol w="1644534"/>
                <a:gridCol w="1632192"/>
              </a:tblGrid>
              <a:tr h="615991">
                <a:tc>
                  <a:txBody>
                    <a:bodyPr/>
                    <a:lstStyle/>
                    <a:p>
                      <a:pPr algn="ctr">
                        <a:lnSpc>
                          <a:spcPct val="115000"/>
                        </a:lnSpc>
                        <a:spcAft>
                          <a:spcPts val="0"/>
                        </a:spcAft>
                      </a:pPr>
                      <a:r>
                        <a:rPr lang="ru-RU" sz="1200" b="1" dirty="0">
                          <a:effectLst/>
                          <a:latin typeface="Arial" pitchFamily="34" charset="0"/>
                          <a:cs typeface="Arial" pitchFamily="34" charset="0"/>
                        </a:rPr>
                        <a:t>Содержание ПДн</a:t>
                      </a:r>
                      <a:endParaRPr lang="ru-RU" sz="1200" b="1" dirty="0">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a:effectLst/>
                          <a:latin typeface="Arial" pitchFamily="34" charset="0"/>
                          <a:cs typeface="Arial" pitchFamily="34" charset="0"/>
                        </a:rPr>
                        <a:t>1-й  уровень </a:t>
                      </a:r>
                      <a:endParaRPr lang="ru-RU" sz="1200" b="1">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a:effectLst/>
                          <a:latin typeface="Arial" pitchFamily="34" charset="0"/>
                          <a:cs typeface="Arial" pitchFamily="34" charset="0"/>
                        </a:rPr>
                        <a:t>2-й уровень </a:t>
                      </a:r>
                      <a:endParaRPr lang="ru-RU" sz="1200" b="1">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a:effectLst/>
                          <a:latin typeface="Arial" pitchFamily="34" charset="0"/>
                          <a:cs typeface="Arial" pitchFamily="34" charset="0"/>
                        </a:rPr>
                        <a:t>3-й  уровень </a:t>
                      </a:r>
                      <a:endParaRPr lang="ru-RU" sz="1200" b="1">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a:effectLst/>
                          <a:latin typeface="Arial" pitchFamily="34" charset="0"/>
                          <a:cs typeface="Arial" pitchFamily="34" charset="0"/>
                        </a:rPr>
                        <a:t>4-й  уровень </a:t>
                      </a:r>
                      <a:endParaRPr lang="ru-RU" sz="1200" b="1">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0601">
                <a:tc>
                  <a:txBody>
                    <a:bodyPr/>
                    <a:lstStyle/>
                    <a:p>
                      <a:pPr>
                        <a:lnSpc>
                          <a:spcPct val="115000"/>
                        </a:lnSpc>
                        <a:spcAft>
                          <a:spcPts val="0"/>
                        </a:spcAft>
                      </a:pPr>
                      <a:r>
                        <a:rPr lang="ru-RU" sz="1200" b="1" dirty="0">
                          <a:effectLst/>
                          <a:latin typeface="Arial" pitchFamily="34" charset="0"/>
                          <a:cs typeface="Arial" pitchFamily="34" charset="0"/>
                        </a:rPr>
                        <a:t>Специальные ПДн</a:t>
                      </a:r>
                      <a:endParaRPr lang="ru-RU" sz="1200" b="1" dirty="0">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Arial" pitchFamily="34" charset="0"/>
                          <a:cs typeface="Arial" pitchFamily="34" charset="0"/>
                        </a:rPr>
                        <a:t>Угрозы 1-го типа </a:t>
                      </a:r>
                      <a:endParaRPr lang="ru-RU" sz="1200" b="1" dirty="0">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6">
                        <a:lumMod val="60000"/>
                        <a:lumOff val="40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2-го типа </a:t>
                      </a:r>
                      <a:endParaRPr lang="ru-RU" sz="1200" b="1" dirty="0">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5">
                        <a:lumMod val="60000"/>
                        <a:lumOff val="40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3-го типа </a:t>
                      </a:r>
                      <a:endParaRPr lang="ru-RU" sz="1200" b="1" dirty="0">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3">
                        <a:lumMod val="60000"/>
                        <a:lumOff val="40000"/>
                      </a:schemeClr>
                    </a:solidFill>
                  </a:tcPr>
                </a:tc>
                <a:tc>
                  <a:txBody>
                    <a:bodyPr/>
                    <a:lstStyle/>
                    <a:p>
                      <a:pPr>
                        <a:lnSpc>
                          <a:spcPct val="115000"/>
                        </a:lnSpc>
                        <a:spcAft>
                          <a:spcPts val="0"/>
                        </a:spcAft>
                      </a:pPr>
                      <a:r>
                        <a:rPr lang="ru-RU" sz="1200" b="1">
                          <a:effectLst/>
                          <a:latin typeface="Arial" pitchFamily="34" charset="0"/>
                          <a:cs typeface="Arial" pitchFamily="34" charset="0"/>
                        </a:rPr>
                        <a:t> </a:t>
                      </a:r>
                      <a:endParaRPr lang="ru-RU" sz="1200" b="1">
                        <a:effectLst/>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7547">
                <a:tc>
                  <a:txBody>
                    <a:bodyPr/>
                    <a:lstStyle/>
                    <a:p>
                      <a:pPr>
                        <a:lnSpc>
                          <a:spcPct val="115000"/>
                        </a:lnSpc>
                        <a:spcAft>
                          <a:spcPts val="0"/>
                        </a:spcAft>
                      </a:pPr>
                      <a:r>
                        <a:rPr lang="ru-RU" sz="1200" b="1">
                          <a:effectLst/>
                          <a:latin typeface="Arial" pitchFamily="34" charset="0"/>
                          <a:cs typeface="Arial" pitchFamily="34" charset="0"/>
                        </a:rPr>
                        <a:t>Биометрические ПДн</a:t>
                      </a:r>
                      <a:endParaRPr lang="ru-RU" sz="1200" b="1">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Arial" pitchFamily="34" charset="0"/>
                          <a:cs typeface="Arial" pitchFamily="34" charset="0"/>
                        </a:rPr>
                        <a:t>Угрозы 1-го типа </a:t>
                      </a:r>
                      <a:endParaRPr lang="ru-RU" sz="1200" b="1" dirty="0">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6">
                        <a:lumMod val="60000"/>
                        <a:lumOff val="40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2-го типа </a:t>
                      </a:r>
                      <a:endParaRPr lang="ru-RU" sz="1200" b="1" dirty="0">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5">
                        <a:lumMod val="60000"/>
                        <a:lumOff val="40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3-го типа </a:t>
                      </a:r>
                      <a:endParaRPr lang="ru-RU" sz="1200" b="1" dirty="0">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3">
                        <a:lumMod val="60000"/>
                        <a:lumOff val="40000"/>
                      </a:schemeClr>
                    </a:solidFill>
                  </a:tcPr>
                </a:tc>
                <a:tc>
                  <a:txBody>
                    <a:bodyPr/>
                    <a:lstStyle/>
                    <a:p>
                      <a:pPr>
                        <a:lnSpc>
                          <a:spcPct val="115000"/>
                        </a:lnSpc>
                        <a:spcAft>
                          <a:spcPts val="0"/>
                        </a:spcAft>
                      </a:pPr>
                      <a:r>
                        <a:rPr lang="ru-RU" sz="1200" b="1">
                          <a:effectLst/>
                          <a:latin typeface="Arial" pitchFamily="34" charset="0"/>
                          <a:cs typeface="Arial" pitchFamily="34" charset="0"/>
                        </a:rPr>
                        <a:t> </a:t>
                      </a:r>
                      <a:endParaRPr lang="ru-RU" sz="1200" b="1">
                        <a:effectLst/>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6050">
                <a:tc>
                  <a:txBody>
                    <a:bodyPr/>
                    <a:lstStyle/>
                    <a:p>
                      <a:pPr>
                        <a:lnSpc>
                          <a:spcPct val="115000"/>
                        </a:lnSpc>
                        <a:spcAft>
                          <a:spcPts val="0"/>
                        </a:spcAft>
                      </a:pPr>
                      <a:r>
                        <a:rPr lang="ru-RU" sz="1200" b="1">
                          <a:effectLst/>
                          <a:latin typeface="Arial" pitchFamily="34" charset="0"/>
                          <a:cs typeface="Arial" pitchFamily="34" charset="0"/>
                        </a:rPr>
                        <a:t>Общедоступные ПДн</a:t>
                      </a:r>
                      <a:endParaRPr lang="ru-RU" sz="1200" b="1">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Arial" pitchFamily="34" charset="0"/>
                          <a:cs typeface="Arial" pitchFamily="34" charset="0"/>
                        </a:rPr>
                        <a:t>Угрозы 1-го типа </a:t>
                      </a:r>
                      <a:endParaRPr lang="ru-RU" sz="1200" b="1" dirty="0">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6">
                        <a:lumMod val="60000"/>
                        <a:lumOff val="40000"/>
                      </a:schemeClr>
                    </a:solidFill>
                  </a:tcPr>
                </a:tc>
                <a:tc>
                  <a:txBody>
                    <a:bodyPr/>
                    <a:lstStyle/>
                    <a:p>
                      <a:pPr algn="ctr">
                        <a:lnSpc>
                          <a:spcPct val="115000"/>
                        </a:lnSpc>
                        <a:spcAft>
                          <a:spcPts val="1000"/>
                        </a:spcAft>
                      </a:pPr>
                      <a:r>
                        <a:rPr lang="ru-RU" sz="1200" b="1" dirty="0">
                          <a:effectLst/>
                          <a:latin typeface="Arial" pitchFamily="34" charset="0"/>
                          <a:cs typeface="Arial" pitchFamily="34" charset="0"/>
                        </a:rPr>
                        <a:t>Угрозы 2-го типа </a:t>
                      </a:r>
                      <a:endParaRPr lang="ru-RU" sz="1200" b="1" dirty="0">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5">
                        <a:lumMod val="60000"/>
                        <a:lumOff val="40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3-го типа </a:t>
                      </a:r>
                      <a:endParaRPr lang="ru-RU" sz="1200" b="1" dirty="0">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3">
                        <a:lumMod val="60000"/>
                        <a:lumOff val="40000"/>
                      </a:schemeClr>
                    </a:solidFill>
                  </a:tcPr>
                </a:tc>
              </a:tr>
              <a:tr h="474106">
                <a:tc>
                  <a:txBody>
                    <a:bodyPr/>
                    <a:lstStyle/>
                    <a:p>
                      <a:pPr>
                        <a:lnSpc>
                          <a:spcPct val="115000"/>
                        </a:lnSpc>
                        <a:spcAft>
                          <a:spcPts val="0"/>
                        </a:spcAft>
                      </a:pPr>
                      <a:r>
                        <a:rPr lang="ru-RU" sz="1200" b="1">
                          <a:effectLst/>
                          <a:latin typeface="Arial" pitchFamily="34" charset="0"/>
                          <a:cs typeface="Arial" pitchFamily="34" charset="0"/>
                        </a:rPr>
                        <a:t>Остальные ПДн</a:t>
                      </a:r>
                      <a:endParaRPr lang="ru-RU" sz="1200" b="1">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Arial" pitchFamily="34" charset="0"/>
                          <a:cs typeface="Arial" pitchFamily="34" charset="0"/>
                        </a:rPr>
                        <a:t>Угрозы 1-го типа </a:t>
                      </a:r>
                      <a:endParaRPr lang="ru-RU" sz="1200" b="1" dirty="0">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6">
                        <a:lumMod val="60000"/>
                        <a:lumOff val="40000"/>
                      </a:schemeClr>
                    </a:solidFill>
                  </a:tcPr>
                </a:tc>
                <a:tc>
                  <a:txBody>
                    <a:bodyPr/>
                    <a:lstStyle/>
                    <a:p>
                      <a:pP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ru-RU" sz="1200" b="1" dirty="0">
                          <a:effectLst/>
                          <a:latin typeface="Arial" pitchFamily="34" charset="0"/>
                          <a:cs typeface="Arial" pitchFamily="34" charset="0"/>
                        </a:rPr>
                        <a:t>Угрозы 2-го типа </a:t>
                      </a:r>
                      <a:endParaRPr lang="ru-RU" sz="1200" b="1" dirty="0">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5">
                        <a:lumMod val="60000"/>
                        <a:lumOff val="40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3-го типа </a:t>
                      </a:r>
                      <a:endParaRPr lang="ru-RU" sz="1200" b="1" dirty="0">
                        <a:effectLst/>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3">
                        <a:lumMod val="60000"/>
                        <a:lumOff val="40000"/>
                      </a:schemeClr>
                    </a:solidFill>
                  </a:tcPr>
                </a:tc>
              </a:tr>
            </a:tbl>
          </a:graphicData>
        </a:graphic>
      </p:graphicFrame>
      <p:sp>
        <p:nvSpPr>
          <p:cNvPr id="13" name="Text Box 4"/>
          <p:cNvSpPr txBox="1">
            <a:spLocks noChangeArrowheads="1"/>
          </p:cNvSpPr>
          <p:nvPr/>
        </p:nvSpPr>
        <p:spPr bwMode="auto">
          <a:xfrm>
            <a:off x="107504" y="5445224"/>
            <a:ext cx="9073008" cy="769441"/>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sz="2200" kern="0" dirty="0" smtClean="0">
                <a:solidFill>
                  <a:srgbClr val="F20000"/>
                </a:solidFill>
                <a:latin typeface="Arial" pitchFamily="34" charset="0"/>
                <a:cs typeface="Arial" pitchFamily="34" charset="0"/>
              </a:rPr>
              <a:t>Угрозы </a:t>
            </a:r>
            <a:r>
              <a:rPr lang="ru-RU" sz="2200" kern="0" dirty="0">
                <a:solidFill>
                  <a:srgbClr val="F20000"/>
                </a:solidFill>
                <a:latin typeface="Arial" pitchFamily="34" charset="0"/>
                <a:cs typeface="Arial" pitchFamily="34" charset="0"/>
              </a:rPr>
              <a:t>1-го типа наиболее характерны для 1 </a:t>
            </a:r>
            <a:r>
              <a:rPr lang="ru-RU" sz="2200" kern="0" dirty="0" smtClean="0">
                <a:solidFill>
                  <a:srgbClr val="F20000"/>
                </a:solidFill>
                <a:latin typeface="Arial" pitchFamily="34" charset="0"/>
                <a:cs typeface="Arial" pitchFamily="34" charset="0"/>
              </a:rPr>
              <a:t>уровня, </a:t>
            </a:r>
          </a:p>
          <a:p>
            <a:pPr algn="ctr"/>
            <a:r>
              <a:rPr lang="ru-RU" sz="2200" kern="0" dirty="0" smtClean="0">
                <a:solidFill>
                  <a:srgbClr val="F20000"/>
                </a:solidFill>
                <a:latin typeface="Arial" pitchFamily="34" charset="0"/>
                <a:cs typeface="Arial" pitchFamily="34" charset="0"/>
              </a:rPr>
              <a:t>а </a:t>
            </a:r>
            <a:r>
              <a:rPr lang="ru-RU" sz="2200" kern="0" dirty="0">
                <a:solidFill>
                  <a:srgbClr val="F20000"/>
                </a:solidFill>
                <a:latin typeface="Arial" pitchFamily="34" charset="0"/>
                <a:cs typeface="Arial" pitchFamily="34" charset="0"/>
              </a:rPr>
              <a:t>угрозы 2-го типа </a:t>
            </a:r>
            <a:r>
              <a:rPr lang="ru-RU" sz="2200" kern="0" dirty="0" smtClean="0">
                <a:solidFill>
                  <a:srgbClr val="F20000"/>
                </a:solidFill>
                <a:latin typeface="Arial" pitchFamily="34" charset="0"/>
                <a:cs typeface="Arial" pitchFamily="34" charset="0"/>
              </a:rPr>
              <a:t>– в </a:t>
            </a:r>
            <a:r>
              <a:rPr lang="ru-RU" sz="2200" kern="0" dirty="0">
                <a:solidFill>
                  <a:srgbClr val="F20000"/>
                </a:solidFill>
                <a:latin typeface="Arial" pitchFamily="34" charset="0"/>
                <a:cs typeface="Arial" pitchFamily="34" charset="0"/>
              </a:rPr>
              <a:t>основном </a:t>
            </a:r>
            <a:r>
              <a:rPr lang="ru-RU" sz="2200" kern="0" dirty="0" smtClean="0">
                <a:solidFill>
                  <a:srgbClr val="F20000"/>
                </a:solidFill>
                <a:latin typeface="Arial" pitchFamily="34" charset="0"/>
                <a:cs typeface="Arial" pitchFamily="34" charset="0"/>
              </a:rPr>
              <a:t>для </a:t>
            </a:r>
            <a:r>
              <a:rPr lang="ru-RU" sz="2200" kern="0" dirty="0">
                <a:solidFill>
                  <a:srgbClr val="F20000"/>
                </a:solidFill>
                <a:latin typeface="Arial" pitchFamily="34" charset="0"/>
                <a:cs typeface="Arial" pitchFamily="34" charset="0"/>
              </a:rPr>
              <a:t>2 </a:t>
            </a:r>
            <a:r>
              <a:rPr lang="ru-RU" sz="2200" kern="0" dirty="0" smtClean="0">
                <a:solidFill>
                  <a:srgbClr val="F20000"/>
                </a:solidFill>
                <a:latin typeface="Arial" pitchFamily="34" charset="0"/>
                <a:cs typeface="Arial" pitchFamily="34" charset="0"/>
              </a:rPr>
              <a:t>уровня.</a:t>
            </a:r>
          </a:p>
        </p:txBody>
      </p:sp>
    </p:spTree>
    <p:extLst>
      <p:ext uri="{BB962C8B-B14F-4D97-AF65-F5344CB8AC3E}">
        <p14:creationId xmlns:p14="http://schemas.microsoft.com/office/powerpoint/2010/main" val="379924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ou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 presetClass="entr" presetSubtype="32"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ox(out)">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10" name="Text Box 3"/>
          <p:cNvSpPr txBox="1">
            <a:spLocks noChangeArrowheads="1"/>
          </p:cNvSpPr>
          <p:nvPr/>
        </p:nvSpPr>
        <p:spPr bwMode="auto">
          <a:xfrm>
            <a:off x="431801" y="1756211"/>
            <a:ext cx="8487296" cy="4337085"/>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lnSpc>
                <a:spcPts val="2500"/>
              </a:lnSpc>
            </a:pPr>
            <a:r>
              <a:rPr lang="ru-RU" sz="2400" b="1" kern="0" dirty="0" smtClean="0">
                <a:solidFill>
                  <a:srgbClr val="000066"/>
                </a:solidFill>
                <a:latin typeface="Calibri"/>
              </a:rPr>
              <a:t>Часто </a:t>
            </a:r>
            <a:r>
              <a:rPr lang="ru-RU" sz="2400" b="1" kern="0" dirty="0">
                <a:solidFill>
                  <a:srgbClr val="000066"/>
                </a:solidFill>
                <a:latin typeface="Calibri"/>
              </a:rPr>
              <a:t>под НДВ понимают уязвимость </a:t>
            </a:r>
            <a:r>
              <a:rPr lang="ru-RU" sz="2400" b="1" kern="0" dirty="0" smtClean="0">
                <a:solidFill>
                  <a:srgbClr val="000066"/>
                </a:solidFill>
                <a:latin typeface="Calibri"/>
              </a:rPr>
              <a:t>ПО, но </a:t>
            </a:r>
            <a:r>
              <a:rPr lang="ru-RU" sz="2400" b="1" kern="0" dirty="0">
                <a:solidFill>
                  <a:srgbClr val="000066"/>
                </a:solidFill>
                <a:latin typeface="Calibri"/>
              </a:rPr>
              <a:t>это не так</a:t>
            </a:r>
            <a:r>
              <a:rPr lang="ru-RU" sz="2400" b="1" kern="0" dirty="0" smtClean="0">
                <a:solidFill>
                  <a:srgbClr val="000066"/>
                </a:solidFill>
                <a:latin typeface="Calibri"/>
              </a:rPr>
              <a:t>.</a:t>
            </a:r>
          </a:p>
          <a:p>
            <a:pPr algn="ctr">
              <a:lnSpc>
                <a:spcPts val="2500"/>
              </a:lnSpc>
            </a:pPr>
            <a:endParaRPr lang="ru-RU" sz="2800" b="1" kern="0" dirty="0" smtClean="0">
              <a:solidFill>
                <a:srgbClr val="000066"/>
              </a:solidFill>
              <a:latin typeface="Calibri"/>
            </a:endParaRPr>
          </a:p>
          <a:p>
            <a:pPr algn="ctr">
              <a:lnSpc>
                <a:spcPts val="2500"/>
              </a:lnSpc>
            </a:pPr>
            <a:r>
              <a:rPr lang="ru-RU" sz="2400" kern="0" dirty="0" smtClean="0">
                <a:solidFill>
                  <a:srgbClr val="000066"/>
                </a:solidFill>
                <a:latin typeface="Calibri"/>
              </a:rPr>
              <a:t>«Недекларированные </a:t>
            </a:r>
            <a:r>
              <a:rPr lang="ru-RU" sz="2400" kern="0" dirty="0">
                <a:solidFill>
                  <a:srgbClr val="000066"/>
                </a:solidFill>
                <a:latin typeface="Calibri"/>
              </a:rPr>
              <a:t>возможности </a:t>
            </a:r>
            <a:r>
              <a:rPr lang="en-US" sz="2400" kern="0" dirty="0" smtClean="0">
                <a:solidFill>
                  <a:srgbClr val="000066"/>
                </a:solidFill>
                <a:latin typeface="Calibri"/>
              </a:rPr>
              <a:t>—</a:t>
            </a:r>
            <a:r>
              <a:rPr lang="ru-RU" sz="2400" kern="0" dirty="0" smtClean="0">
                <a:solidFill>
                  <a:srgbClr val="000066"/>
                </a:solidFill>
                <a:latin typeface="Calibri"/>
              </a:rPr>
              <a:t> </a:t>
            </a:r>
            <a:r>
              <a:rPr lang="ru-RU" sz="2400" kern="0" dirty="0">
                <a:solidFill>
                  <a:srgbClr val="FF0000"/>
                </a:solidFill>
                <a:latin typeface="Calibri"/>
              </a:rPr>
              <a:t>функциональные</a:t>
            </a:r>
            <a:r>
              <a:rPr lang="ru-RU" sz="2400" kern="0" dirty="0">
                <a:solidFill>
                  <a:srgbClr val="000066"/>
                </a:solidFill>
                <a:latin typeface="Calibri"/>
              </a:rPr>
              <a:t> возможности ПО, не описанные или не соответствующие описанным в документации, при использовании которых возможно нарушение конфиденциальности, доступности или целостности  информации</a:t>
            </a:r>
            <a:r>
              <a:rPr lang="ru-RU" sz="2400" kern="0" dirty="0" smtClean="0">
                <a:solidFill>
                  <a:srgbClr val="000066"/>
                </a:solidFill>
                <a:latin typeface="Calibri"/>
              </a:rPr>
              <a:t>»</a:t>
            </a:r>
          </a:p>
          <a:p>
            <a:pPr algn="r">
              <a:lnSpc>
                <a:spcPts val="2500"/>
              </a:lnSpc>
            </a:pPr>
            <a:r>
              <a:rPr lang="ru-RU" sz="1600" i="1" kern="0" dirty="0">
                <a:solidFill>
                  <a:srgbClr val="000066"/>
                </a:solidFill>
                <a:latin typeface="Calibri"/>
              </a:rPr>
              <a:t>ГОСТ Р 51275-2006 </a:t>
            </a:r>
            <a:endParaRPr lang="ru-RU" sz="1600" i="1" kern="0" dirty="0" smtClean="0">
              <a:solidFill>
                <a:srgbClr val="000066"/>
              </a:solidFill>
              <a:latin typeface="Calibri"/>
            </a:endParaRPr>
          </a:p>
          <a:p>
            <a:pPr algn="just">
              <a:lnSpc>
                <a:spcPts val="2200"/>
              </a:lnSpc>
            </a:pPr>
            <a:endParaRPr lang="en-US" sz="2400" kern="0" dirty="0" smtClean="0">
              <a:solidFill>
                <a:srgbClr val="000066"/>
              </a:solidFill>
              <a:latin typeface="Calibri"/>
            </a:endParaRPr>
          </a:p>
          <a:p>
            <a:pPr algn="ctr">
              <a:lnSpc>
                <a:spcPts val="2500"/>
              </a:lnSpc>
            </a:pPr>
            <a:r>
              <a:rPr lang="ru-RU" sz="2400" kern="0" dirty="0">
                <a:solidFill>
                  <a:srgbClr val="000066"/>
                </a:solidFill>
                <a:latin typeface="Calibri"/>
              </a:rPr>
              <a:t>«Уязвимость </a:t>
            </a:r>
            <a:r>
              <a:rPr lang="en-US" sz="2400" kern="0" dirty="0">
                <a:solidFill>
                  <a:srgbClr val="000066"/>
                </a:solidFill>
                <a:latin typeface="Calibri"/>
              </a:rPr>
              <a:t>—</a:t>
            </a:r>
            <a:r>
              <a:rPr lang="ru-RU" sz="2400" kern="0" dirty="0">
                <a:solidFill>
                  <a:srgbClr val="000066"/>
                </a:solidFill>
                <a:latin typeface="Calibri"/>
              </a:rPr>
              <a:t> </a:t>
            </a:r>
            <a:r>
              <a:rPr lang="ru-RU" sz="2400" kern="0" dirty="0">
                <a:solidFill>
                  <a:srgbClr val="FF0000"/>
                </a:solidFill>
                <a:latin typeface="Calibri"/>
              </a:rPr>
              <a:t>брешь: свойство ИС</a:t>
            </a:r>
            <a:r>
              <a:rPr lang="ru-RU" sz="2400" kern="0" dirty="0">
                <a:solidFill>
                  <a:srgbClr val="000066"/>
                </a:solidFill>
                <a:latin typeface="Calibri"/>
              </a:rPr>
              <a:t>, обуславливающая возможность реализации угроз безопасности обрабатываемой информации»</a:t>
            </a:r>
          </a:p>
          <a:p>
            <a:pPr algn="r">
              <a:lnSpc>
                <a:spcPts val="2500"/>
              </a:lnSpc>
            </a:pPr>
            <a:r>
              <a:rPr lang="ru-RU" sz="1600" i="1" kern="0" dirty="0">
                <a:solidFill>
                  <a:srgbClr val="000066"/>
                </a:solidFill>
                <a:latin typeface="Calibri"/>
              </a:rPr>
              <a:t>ГОСТ Р 50922-2006 </a:t>
            </a:r>
          </a:p>
        </p:txBody>
      </p:sp>
      <p:sp>
        <p:nvSpPr>
          <p:cNvPr id="13"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rgbClr val="1F497D">
                    <a:lumMod val="75000"/>
                  </a:srgbClr>
                </a:solidFill>
              </a:rPr>
              <a:t>ОАО «ЭЛВИС-ПЛЮС», 2012                                                                                                                                                    ЗАЩИЩЕННЫЕ КОРПОРАТИВНЫЕ СИСТЕМЫ</a:t>
            </a:r>
            <a:endParaRPr lang="ru-RU" sz="1000" dirty="0">
              <a:solidFill>
                <a:srgbClr val="1F497D">
                  <a:lumMod val="75000"/>
                </a:srgbClr>
              </a:solidFill>
            </a:endParaRPr>
          </a:p>
        </p:txBody>
      </p:sp>
      <p:sp>
        <p:nvSpPr>
          <p:cNvPr id="14" name="Rectangle 2"/>
          <p:cNvSpPr>
            <a:spLocks noChangeArrowheads="1"/>
          </p:cNvSpPr>
          <p:nvPr/>
        </p:nvSpPr>
        <p:spPr bwMode="auto">
          <a:xfrm>
            <a:off x="719807" y="1020788"/>
            <a:ext cx="8424193"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ru-RU" sz="2400" b="1" dirty="0">
                <a:solidFill>
                  <a:srgbClr val="FF0000"/>
                </a:solidFill>
              </a:rPr>
              <a:t>ВАЖНО: что написано пером </a:t>
            </a:r>
            <a:r>
              <a:rPr lang="en-US" sz="2400" b="1" dirty="0" smtClean="0">
                <a:solidFill>
                  <a:srgbClr val="FF0000"/>
                </a:solidFill>
              </a:rPr>
              <a:t>—</a:t>
            </a:r>
            <a:r>
              <a:rPr lang="ru-RU" sz="2400" b="1" dirty="0" smtClean="0">
                <a:solidFill>
                  <a:srgbClr val="FF0000"/>
                </a:solidFill>
              </a:rPr>
              <a:t> </a:t>
            </a:r>
            <a:r>
              <a:rPr lang="ru-RU" sz="2400" b="1" dirty="0">
                <a:solidFill>
                  <a:srgbClr val="FF0000"/>
                </a:solidFill>
              </a:rPr>
              <a:t>не вырубишь </a:t>
            </a:r>
            <a:r>
              <a:rPr lang="ru-RU" sz="2400" b="1" dirty="0" smtClean="0">
                <a:solidFill>
                  <a:srgbClr val="FF0000"/>
                </a:solidFill>
              </a:rPr>
              <a:t>топором</a:t>
            </a:r>
            <a:endParaRPr lang="ru-RU" sz="2400" b="1" kern="0" dirty="0" smtClean="0">
              <a:solidFill>
                <a:srgbClr val="333399"/>
              </a:solidFill>
              <a:effectLst>
                <a:outerShdw blurRad="38100" dist="38100" dir="2700000" algn="tl">
                  <a:srgbClr val="C0C0C0"/>
                </a:outerShdw>
              </a:effectLst>
              <a:latin typeface="Tahoma" pitchFamily="34" charset="0"/>
            </a:endParaRPr>
          </a:p>
        </p:txBody>
      </p:sp>
    </p:spTree>
    <p:extLst>
      <p:ext uri="{BB962C8B-B14F-4D97-AF65-F5344CB8AC3E}">
        <p14:creationId xmlns:p14="http://schemas.microsoft.com/office/powerpoint/2010/main" val="216000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ou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10" name="Text Box 3"/>
          <p:cNvSpPr txBox="1">
            <a:spLocks noChangeArrowheads="1"/>
          </p:cNvSpPr>
          <p:nvPr/>
        </p:nvSpPr>
        <p:spPr bwMode="auto">
          <a:xfrm>
            <a:off x="431800" y="2492896"/>
            <a:ext cx="8487296" cy="1528624"/>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lnSpc>
                <a:spcPts val="2800"/>
              </a:lnSpc>
            </a:pPr>
            <a:r>
              <a:rPr lang="ru-RU" sz="2800" b="1" kern="0" dirty="0">
                <a:solidFill>
                  <a:srgbClr val="000066"/>
                </a:solidFill>
                <a:latin typeface="Calibri"/>
              </a:rPr>
              <a:t>Уязвимость это та «дыра» в ПО, которая позволяет  «обмануть» приложение — заставить его совершить действие, на которое у того не должно быть </a:t>
            </a:r>
            <a:r>
              <a:rPr lang="ru-RU" sz="2800" b="1" kern="0" dirty="0" smtClean="0">
                <a:solidFill>
                  <a:srgbClr val="000066"/>
                </a:solidFill>
                <a:latin typeface="Calibri"/>
              </a:rPr>
              <a:t>прав,</a:t>
            </a:r>
            <a:r>
              <a:rPr lang="en-US" sz="2800" b="1" kern="0" dirty="0" smtClean="0">
                <a:solidFill>
                  <a:srgbClr val="000066"/>
                </a:solidFill>
                <a:latin typeface="Calibri"/>
              </a:rPr>
              <a:t> </a:t>
            </a:r>
            <a:endParaRPr lang="ru-RU" sz="2800" b="1" kern="0" dirty="0" smtClean="0">
              <a:solidFill>
                <a:srgbClr val="000066"/>
              </a:solidFill>
              <a:latin typeface="Calibri"/>
            </a:endParaRPr>
          </a:p>
          <a:p>
            <a:pPr algn="ctr">
              <a:lnSpc>
                <a:spcPts val="2800"/>
              </a:lnSpc>
            </a:pPr>
            <a:r>
              <a:rPr lang="ru-RU" sz="2800" b="1" kern="0" dirty="0" smtClean="0">
                <a:solidFill>
                  <a:srgbClr val="000066"/>
                </a:solidFill>
                <a:latin typeface="Calibri"/>
              </a:rPr>
              <a:t>но не</a:t>
            </a:r>
            <a:r>
              <a:rPr lang="en-US" sz="2800" b="1" kern="0" dirty="0" smtClean="0">
                <a:solidFill>
                  <a:srgbClr val="000066"/>
                </a:solidFill>
                <a:latin typeface="Calibri"/>
              </a:rPr>
              <a:t> </a:t>
            </a:r>
            <a:r>
              <a:rPr lang="ru-RU" sz="2800" b="1" kern="0" dirty="0" smtClean="0">
                <a:solidFill>
                  <a:srgbClr val="000066"/>
                </a:solidFill>
                <a:latin typeface="Calibri"/>
              </a:rPr>
              <a:t>функциональных </a:t>
            </a:r>
            <a:r>
              <a:rPr lang="ru-RU" sz="2800" b="1" kern="0" dirty="0">
                <a:solidFill>
                  <a:srgbClr val="000066"/>
                </a:solidFill>
                <a:latin typeface="Calibri"/>
              </a:rPr>
              <a:t>возможностей!</a:t>
            </a:r>
          </a:p>
        </p:txBody>
      </p:sp>
      <p:sp>
        <p:nvSpPr>
          <p:cNvPr id="12" name="Text Box 4"/>
          <p:cNvSpPr txBox="1">
            <a:spLocks noChangeArrowheads="1"/>
          </p:cNvSpPr>
          <p:nvPr/>
        </p:nvSpPr>
        <p:spPr bwMode="auto">
          <a:xfrm>
            <a:off x="421473" y="5280098"/>
            <a:ext cx="8712200" cy="769441"/>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sz="2200" kern="0" dirty="0">
                <a:solidFill>
                  <a:srgbClr val="F20000"/>
                </a:solidFill>
                <a:latin typeface="Arial" pitchFamily="34" charset="0"/>
                <a:cs typeface="Arial" pitchFamily="34" charset="0"/>
              </a:rPr>
              <a:t>НДВ </a:t>
            </a:r>
            <a:r>
              <a:rPr lang="ru-RU" sz="2200" b="1" kern="0" dirty="0">
                <a:solidFill>
                  <a:srgbClr val="F20000"/>
                </a:solidFill>
                <a:latin typeface="Arial" pitchFamily="34" charset="0"/>
                <a:cs typeface="Arial" pitchFamily="34" charset="0"/>
              </a:rPr>
              <a:t>может</a:t>
            </a:r>
            <a:r>
              <a:rPr lang="ru-RU" sz="2200" kern="0" dirty="0">
                <a:solidFill>
                  <a:srgbClr val="F20000"/>
                </a:solidFill>
                <a:latin typeface="Arial" pitchFamily="34" charset="0"/>
                <a:cs typeface="Arial" pitchFamily="34" charset="0"/>
              </a:rPr>
              <a:t> служить уязвимостью, </a:t>
            </a:r>
            <a:endParaRPr lang="ru-RU" sz="2200" kern="0" dirty="0" smtClean="0">
              <a:solidFill>
                <a:srgbClr val="F20000"/>
              </a:solidFill>
              <a:latin typeface="Arial" pitchFamily="34" charset="0"/>
              <a:cs typeface="Arial" pitchFamily="34" charset="0"/>
            </a:endParaRPr>
          </a:p>
          <a:p>
            <a:pPr algn="ctr"/>
            <a:r>
              <a:rPr lang="ru-RU" sz="2200" kern="0" dirty="0" smtClean="0">
                <a:solidFill>
                  <a:srgbClr val="F20000"/>
                </a:solidFill>
                <a:latin typeface="Arial" pitchFamily="34" charset="0"/>
                <a:cs typeface="Arial" pitchFamily="34" charset="0"/>
              </a:rPr>
              <a:t>но </a:t>
            </a:r>
            <a:r>
              <a:rPr lang="ru-RU" sz="2200" b="1" kern="0" dirty="0">
                <a:solidFill>
                  <a:srgbClr val="F20000"/>
                </a:solidFill>
                <a:latin typeface="Arial" pitchFamily="34" charset="0"/>
                <a:cs typeface="Arial" pitchFamily="34" charset="0"/>
              </a:rPr>
              <a:t>не всякая </a:t>
            </a:r>
            <a:r>
              <a:rPr lang="ru-RU" sz="2200" kern="0" dirty="0">
                <a:solidFill>
                  <a:srgbClr val="F20000"/>
                </a:solidFill>
                <a:latin typeface="Arial" pitchFamily="34" charset="0"/>
                <a:cs typeface="Arial" pitchFamily="34" charset="0"/>
              </a:rPr>
              <a:t>уязвимость (даже в ПО) обусловлена НДВ.</a:t>
            </a:r>
            <a:endParaRPr lang="ru-RU" sz="2200" kern="0" dirty="0" smtClean="0">
              <a:solidFill>
                <a:srgbClr val="F20000"/>
              </a:solidFill>
              <a:latin typeface="Arial" pitchFamily="34" charset="0"/>
              <a:cs typeface="Arial" pitchFamily="34" charset="0"/>
            </a:endParaRPr>
          </a:p>
        </p:txBody>
      </p:sp>
      <p:sp>
        <p:nvSpPr>
          <p:cNvPr id="13"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rgbClr val="1F497D">
                    <a:lumMod val="75000"/>
                  </a:srgbClr>
                </a:solidFill>
              </a:rPr>
              <a:t>ОАО «ЭЛВИС-ПЛЮС», 2012                                                                                                                                                    ЗАЩИЩЕННЫЕ КОРПОРАТИВНЫЕ СИСТЕМЫ</a:t>
            </a:r>
            <a:endParaRPr lang="ru-RU" sz="1000" dirty="0">
              <a:solidFill>
                <a:srgbClr val="1F497D">
                  <a:lumMod val="75000"/>
                </a:srgbClr>
              </a:solidFill>
            </a:endParaRPr>
          </a:p>
        </p:txBody>
      </p:sp>
      <p:sp>
        <p:nvSpPr>
          <p:cNvPr id="14" name="Rectangle 2"/>
          <p:cNvSpPr>
            <a:spLocks noChangeArrowheads="1"/>
          </p:cNvSpPr>
          <p:nvPr/>
        </p:nvSpPr>
        <p:spPr bwMode="auto">
          <a:xfrm>
            <a:off x="719807" y="1020788"/>
            <a:ext cx="8424193"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ru-RU" sz="2400" b="1" dirty="0">
                <a:solidFill>
                  <a:srgbClr val="FF0000"/>
                </a:solidFill>
              </a:rPr>
              <a:t>ВАЖНО: что написано пером – не вырубишь </a:t>
            </a:r>
            <a:r>
              <a:rPr lang="ru-RU" sz="2400" b="1" dirty="0" smtClean="0">
                <a:solidFill>
                  <a:srgbClr val="FF0000"/>
                </a:solidFill>
              </a:rPr>
              <a:t>топором</a:t>
            </a:r>
            <a:endParaRPr lang="ru-RU" sz="2400" b="1" kern="0" dirty="0" smtClean="0">
              <a:solidFill>
                <a:srgbClr val="333399"/>
              </a:solidFill>
              <a:effectLst>
                <a:outerShdw blurRad="38100" dist="38100" dir="2700000" algn="tl">
                  <a:srgbClr val="C0C0C0"/>
                </a:outerShdw>
              </a:effectLst>
              <a:latin typeface="Tahoma" pitchFamily="34" charset="0"/>
            </a:endParaRPr>
          </a:p>
        </p:txBody>
      </p:sp>
    </p:spTree>
    <p:extLst>
      <p:ext uri="{BB962C8B-B14F-4D97-AF65-F5344CB8AC3E}">
        <p14:creationId xmlns:p14="http://schemas.microsoft.com/office/powerpoint/2010/main" val="293840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out)">
                                      <p:cBhvr>
                                        <p:cTn id="7" dur="500"/>
                                        <p:tgtEl>
                                          <p:spTgt spid="10"/>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ox(out)">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11" name="Rectangle 5"/>
          <p:cNvSpPr>
            <a:spLocks noChangeArrowheads="1"/>
          </p:cNvSpPr>
          <p:nvPr/>
        </p:nvSpPr>
        <p:spPr bwMode="auto">
          <a:xfrm>
            <a:off x="719807" y="908720"/>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400" b="1" dirty="0">
                <a:solidFill>
                  <a:srgbClr val="FF0000"/>
                </a:solidFill>
              </a:rPr>
              <a:t>ТИПОВЫЕ СИТУАЦИИ ПРОТИВОПРАВНЫХ ДЕЙСТВИЙ</a:t>
            </a:r>
          </a:p>
        </p:txBody>
      </p:sp>
      <p:sp>
        <p:nvSpPr>
          <p:cNvPr id="14" name="Подзаголовок 2"/>
          <p:cNvSpPr txBox="1">
            <a:spLocks/>
          </p:cNvSpPr>
          <p:nvPr/>
        </p:nvSpPr>
        <p:spPr>
          <a:xfrm>
            <a:off x="654384" y="6488906"/>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rgbClr val="1F497D">
                    <a:lumMod val="75000"/>
                  </a:srgbClr>
                </a:solidFill>
              </a:rPr>
              <a:t>ОАО «ЭЛВИС-ПЛЮС», 2012                                                                                                                                                    ЗАЩИЩЕННЫЕ КОРПОРАТИВНЫЕ СИСТЕМЫ</a:t>
            </a:r>
            <a:endParaRPr lang="ru-RU" sz="1000" dirty="0">
              <a:solidFill>
                <a:srgbClr val="1F497D">
                  <a:lumMod val="75000"/>
                </a:srgbClr>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054901439"/>
              </p:ext>
            </p:extLst>
          </p:nvPr>
        </p:nvGraphicFramePr>
        <p:xfrm>
          <a:off x="323527" y="1484786"/>
          <a:ext cx="8640960" cy="4824534"/>
        </p:xfrm>
        <a:graphic>
          <a:graphicData uri="http://schemas.openxmlformats.org/drawingml/2006/table">
            <a:tbl>
              <a:tblPr firstRow="1" firstCol="1" lastRow="1" lastCol="1" bandRow="1" bandCol="1"/>
              <a:tblGrid>
                <a:gridCol w="503627"/>
                <a:gridCol w="6795116"/>
                <a:gridCol w="418999"/>
                <a:gridCol w="419591"/>
                <a:gridCol w="503627"/>
              </a:tblGrid>
              <a:tr h="1175969">
                <a:tc>
                  <a:txBody>
                    <a:bodyPr/>
                    <a:lstStyle/>
                    <a:p>
                      <a:pPr marL="71755" marR="71755" algn="ctr">
                        <a:lnSpc>
                          <a:spcPct val="115000"/>
                        </a:lnSpc>
                        <a:spcAft>
                          <a:spcPts val="0"/>
                        </a:spcAft>
                      </a:pPr>
                      <a:r>
                        <a:rPr lang="ru-RU" sz="1000" b="1" dirty="0">
                          <a:effectLst/>
                          <a:latin typeface="Arial"/>
                          <a:ea typeface="Calibri"/>
                          <a:cs typeface="Times New Roman"/>
                        </a:rPr>
                        <a:t>Варианты </a:t>
                      </a:r>
                      <a:endParaRPr lang="ru-RU" sz="1000" dirty="0">
                        <a:effectLst/>
                        <a:latin typeface="Calibri"/>
                        <a:ea typeface="Calibri"/>
                        <a:cs typeface="Times New Roman"/>
                      </a:endParaRPr>
                    </a:p>
                    <a:p>
                      <a:pPr marL="71755" marR="71755" algn="ctr">
                        <a:lnSpc>
                          <a:spcPct val="115000"/>
                        </a:lnSpc>
                        <a:spcAft>
                          <a:spcPts val="0"/>
                        </a:spcAft>
                      </a:pPr>
                      <a:r>
                        <a:rPr lang="ru-RU" sz="1000" b="1" dirty="0" smtClean="0">
                          <a:effectLst/>
                          <a:latin typeface="Arial"/>
                          <a:ea typeface="Calibri"/>
                          <a:cs typeface="Times New Roman"/>
                        </a:rPr>
                        <a:t>Действий</a:t>
                      </a:r>
                      <a:endParaRPr lang="ru-RU" sz="1000" dirty="0">
                        <a:effectLst/>
                        <a:latin typeface="Calibri"/>
                        <a:ea typeface="Calibri"/>
                        <a:cs typeface="Times New Roman"/>
                      </a:endParaRPr>
                    </a:p>
                  </a:txBody>
                  <a:tcPr marL="60897" marR="6089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effectLst/>
                          <a:latin typeface="Arial"/>
                          <a:ea typeface="Calibri"/>
                          <a:cs typeface="Times New Roman"/>
                        </a:rPr>
                        <a:t>Операции с информацией реализуются:</a:t>
                      </a:r>
                      <a:endParaRPr lang="ru-RU" sz="1400" dirty="0">
                        <a:effectLst/>
                        <a:latin typeface="Calibri"/>
                        <a:ea typeface="Calibri"/>
                        <a:cs typeface="Times New Roman"/>
                      </a:endParaRPr>
                    </a:p>
                  </a:txBody>
                  <a:tcPr marL="60897" marR="60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ru-RU" sz="1000" b="1" dirty="0" smtClean="0">
                          <a:effectLst/>
                          <a:latin typeface="Arial"/>
                          <a:ea typeface="Calibri"/>
                          <a:cs typeface="Times New Roman"/>
                        </a:rPr>
                        <a:t>НДВ</a:t>
                      </a:r>
                      <a:endParaRPr lang="ru-RU" sz="1000" dirty="0">
                        <a:effectLst/>
                        <a:latin typeface="Calibri"/>
                        <a:ea typeface="Calibri"/>
                        <a:cs typeface="Times New Roman"/>
                      </a:endParaRPr>
                    </a:p>
                  </a:txBody>
                  <a:tcPr marL="60897" marR="6089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ru-RU" sz="1000" b="1" dirty="0">
                          <a:effectLst/>
                          <a:latin typeface="Arial"/>
                          <a:ea typeface="Calibri"/>
                          <a:cs typeface="Times New Roman"/>
                        </a:rPr>
                        <a:t>Программные</a:t>
                      </a:r>
                      <a:endParaRPr lang="ru-RU" sz="1000" dirty="0">
                        <a:effectLst/>
                        <a:latin typeface="Calibri"/>
                        <a:ea typeface="Calibri"/>
                        <a:cs typeface="Times New Roman"/>
                      </a:endParaRPr>
                    </a:p>
                    <a:p>
                      <a:pPr marL="71755" marR="71755" algn="ctr">
                        <a:lnSpc>
                          <a:spcPct val="115000"/>
                        </a:lnSpc>
                        <a:spcAft>
                          <a:spcPts val="0"/>
                        </a:spcAft>
                      </a:pPr>
                      <a:r>
                        <a:rPr lang="ru-RU" sz="1000" b="1" dirty="0">
                          <a:effectLst/>
                          <a:latin typeface="Arial"/>
                          <a:ea typeface="Calibri"/>
                          <a:cs typeface="Times New Roman"/>
                        </a:rPr>
                        <a:t> закладки</a:t>
                      </a:r>
                      <a:endParaRPr lang="ru-RU" sz="1000" dirty="0">
                        <a:effectLst/>
                        <a:latin typeface="Calibri"/>
                        <a:ea typeface="Calibri"/>
                        <a:cs typeface="Times New Roman"/>
                      </a:endParaRPr>
                    </a:p>
                  </a:txBody>
                  <a:tcPr marL="60897" marR="6089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ru-RU" sz="1000" b="1" dirty="0">
                          <a:effectLst/>
                          <a:latin typeface="Arial"/>
                          <a:ea typeface="Calibri"/>
                          <a:cs typeface="Times New Roman"/>
                        </a:rPr>
                        <a:t>Вредоносные программы</a:t>
                      </a:r>
                      <a:endParaRPr lang="ru-RU" sz="1000" dirty="0">
                        <a:effectLst/>
                        <a:latin typeface="Calibri"/>
                        <a:ea typeface="Calibri"/>
                        <a:cs typeface="Times New Roman"/>
                      </a:endParaRPr>
                    </a:p>
                  </a:txBody>
                  <a:tcPr marL="60897" marR="6089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1989">
                <a:tc>
                  <a:txBody>
                    <a:bodyPr/>
                    <a:lstStyle/>
                    <a:p>
                      <a:pPr algn="ctr">
                        <a:lnSpc>
                          <a:spcPct val="100000"/>
                        </a:lnSpc>
                        <a:spcBef>
                          <a:spcPts val="0"/>
                        </a:spcBef>
                        <a:spcAft>
                          <a:spcPts val="0"/>
                        </a:spcAft>
                      </a:pPr>
                      <a:r>
                        <a:rPr lang="en-US" sz="700" dirty="0">
                          <a:effectLst/>
                          <a:latin typeface="Arial"/>
                          <a:ea typeface="Times New Roman"/>
                          <a:cs typeface="Times New Roman"/>
                        </a:rPr>
                        <a:t>I</a:t>
                      </a:r>
                      <a:endParaRPr lang="ru-RU" sz="1000" dirty="0">
                        <a:effectLst/>
                        <a:latin typeface="Calibri"/>
                        <a:ea typeface="Calibri"/>
                        <a:cs typeface="Times New Roman"/>
                      </a:endParaRPr>
                    </a:p>
                    <a:p>
                      <a:pPr algn="ctr">
                        <a:lnSpc>
                          <a:spcPct val="100000"/>
                        </a:lnSpc>
                        <a:spcBef>
                          <a:spcPts val="0"/>
                        </a:spcBef>
                        <a:spcAft>
                          <a:spcPts val="0"/>
                        </a:spcAft>
                      </a:pPr>
                      <a:r>
                        <a:rPr lang="ru-RU" sz="700" dirty="0">
                          <a:effectLst/>
                          <a:latin typeface="Arial"/>
                          <a:ea typeface="Times New Roman"/>
                          <a:cs typeface="Times New Roman"/>
                        </a:rPr>
                        <a:t>вариант</a:t>
                      </a:r>
                      <a:endParaRPr lang="ru-RU" sz="1000" dirty="0">
                        <a:effectLst/>
                        <a:latin typeface="Calibri"/>
                        <a:ea typeface="Calibri"/>
                        <a:cs typeface="Times New Roman"/>
                      </a:endParaRPr>
                    </a:p>
                  </a:txBody>
                  <a:tcPr marL="60897" marR="60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300"/>
                        </a:spcBef>
                        <a:spcAft>
                          <a:spcPts val="300"/>
                        </a:spcAft>
                      </a:pPr>
                      <a:r>
                        <a:rPr lang="ru-RU" sz="900" dirty="0">
                          <a:effectLst/>
                          <a:latin typeface="Arial"/>
                          <a:ea typeface="Calibri"/>
                          <a:cs typeface="Times New Roman"/>
                        </a:rPr>
                        <a:t>Санкционированным пользователем, превышающим свои права с использованием специально заложенных в ПО технологических возможностей не декларированных в документации пользователя, но необходимых для эксплуатации ПО</a:t>
                      </a:r>
                      <a:endParaRPr lang="ru-RU" sz="1000" dirty="0">
                        <a:effectLst/>
                        <a:latin typeface="Calibri"/>
                        <a:ea typeface="Calibri"/>
                        <a:cs typeface="Times New Roman"/>
                      </a:endParaRPr>
                    </a:p>
                  </a:txBody>
                  <a:tcPr marL="60897" marR="60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072">
                <a:tc>
                  <a:txBody>
                    <a:bodyPr/>
                    <a:lstStyle/>
                    <a:p>
                      <a:pPr algn="ctr">
                        <a:lnSpc>
                          <a:spcPct val="100000"/>
                        </a:lnSpc>
                        <a:spcBef>
                          <a:spcPts val="0"/>
                        </a:spcBef>
                        <a:spcAft>
                          <a:spcPts val="0"/>
                        </a:spcAft>
                      </a:pPr>
                      <a:r>
                        <a:rPr lang="en-US" sz="700" dirty="0">
                          <a:effectLst/>
                          <a:latin typeface="Arial"/>
                          <a:ea typeface="Times New Roman"/>
                          <a:cs typeface="Times New Roman"/>
                        </a:rPr>
                        <a:t>II</a:t>
                      </a:r>
                      <a:endParaRPr lang="ru-RU" sz="1000" dirty="0">
                        <a:effectLst/>
                        <a:latin typeface="Calibri"/>
                        <a:ea typeface="Calibri"/>
                        <a:cs typeface="Times New Roman"/>
                      </a:endParaRPr>
                    </a:p>
                    <a:p>
                      <a:pPr algn="ctr">
                        <a:lnSpc>
                          <a:spcPct val="100000"/>
                        </a:lnSpc>
                        <a:spcBef>
                          <a:spcPts val="0"/>
                        </a:spcBef>
                        <a:spcAft>
                          <a:spcPts val="0"/>
                        </a:spcAft>
                      </a:pPr>
                      <a:r>
                        <a:rPr lang="ru-RU" sz="700" dirty="0">
                          <a:effectLst/>
                          <a:latin typeface="Arial"/>
                          <a:ea typeface="Times New Roman"/>
                          <a:cs typeface="Times New Roman"/>
                        </a:rPr>
                        <a:t>вариант</a:t>
                      </a:r>
                      <a:endParaRPr lang="ru-RU" sz="1000" dirty="0">
                        <a:effectLst/>
                        <a:latin typeface="Calibri"/>
                        <a:ea typeface="Calibri"/>
                        <a:cs typeface="Times New Roman"/>
                      </a:endParaRPr>
                    </a:p>
                  </a:txBody>
                  <a:tcPr marL="60897" marR="60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300"/>
                        </a:spcBef>
                        <a:spcAft>
                          <a:spcPts val="300"/>
                        </a:spcAft>
                      </a:pPr>
                      <a:r>
                        <a:rPr lang="ru-RU" sz="900" dirty="0">
                          <a:effectLst/>
                          <a:latin typeface="Arial"/>
                          <a:ea typeface="Calibri"/>
                          <a:cs typeface="Times New Roman"/>
                        </a:rPr>
                        <a:t>Несанкционированным пользователем с использованием специально заложенных в ПО технологических возможностей не декларированных в документации пользователя, но необходимых в процессе эксплуатации ПО</a:t>
                      </a:r>
                      <a:endParaRPr lang="ru-RU" sz="1000" dirty="0">
                        <a:effectLst/>
                        <a:latin typeface="Calibri"/>
                        <a:ea typeface="Calibri"/>
                        <a:cs typeface="Times New Roman"/>
                      </a:endParaRPr>
                    </a:p>
                  </a:txBody>
                  <a:tcPr marL="60897" marR="60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072">
                <a:tc>
                  <a:txBody>
                    <a:bodyPr/>
                    <a:lstStyle/>
                    <a:p>
                      <a:pPr algn="ctr">
                        <a:lnSpc>
                          <a:spcPct val="100000"/>
                        </a:lnSpc>
                        <a:spcBef>
                          <a:spcPts val="0"/>
                        </a:spcBef>
                        <a:spcAft>
                          <a:spcPts val="0"/>
                        </a:spcAft>
                      </a:pPr>
                      <a:r>
                        <a:rPr lang="en-US" sz="700" dirty="0">
                          <a:effectLst/>
                          <a:latin typeface="Arial"/>
                          <a:ea typeface="Times New Roman"/>
                          <a:cs typeface="Times New Roman"/>
                        </a:rPr>
                        <a:t>III</a:t>
                      </a:r>
                      <a:endParaRPr lang="ru-RU" sz="1000" dirty="0">
                        <a:effectLst/>
                        <a:latin typeface="Calibri"/>
                        <a:ea typeface="Calibri"/>
                        <a:cs typeface="Times New Roman"/>
                      </a:endParaRPr>
                    </a:p>
                    <a:p>
                      <a:pPr algn="ctr">
                        <a:lnSpc>
                          <a:spcPct val="100000"/>
                        </a:lnSpc>
                        <a:spcBef>
                          <a:spcPts val="0"/>
                        </a:spcBef>
                        <a:spcAft>
                          <a:spcPts val="0"/>
                        </a:spcAft>
                      </a:pPr>
                      <a:r>
                        <a:rPr lang="ru-RU" sz="700" dirty="0">
                          <a:effectLst/>
                          <a:latin typeface="Arial"/>
                          <a:ea typeface="Times New Roman"/>
                          <a:cs typeface="Times New Roman"/>
                        </a:rPr>
                        <a:t>вариант</a:t>
                      </a:r>
                      <a:endParaRPr lang="ru-RU" sz="1000" dirty="0">
                        <a:effectLst/>
                        <a:latin typeface="Calibri"/>
                        <a:ea typeface="Calibri"/>
                        <a:cs typeface="Times New Roman"/>
                      </a:endParaRPr>
                    </a:p>
                  </a:txBody>
                  <a:tcPr marL="60897" marR="60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300"/>
                        </a:spcBef>
                        <a:spcAft>
                          <a:spcPts val="300"/>
                        </a:spcAft>
                      </a:pPr>
                      <a:r>
                        <a:rPr lang="ru-RU" sz="900" dirty="0">
                          <a:effectLst/>
                          <a:latin typeface="Arial"/>
                          <a:ea typeface="Calibri"/>
                          <a:cs typeface="Times New Roman"/>
                        </a:rPr>
                        <a:t>Несанкционированным пользователем с использованием не устраненных при отладке ПО технологических возможностей не декларированных в документации и не требуемых в процессе эксплуатации ПО</a:t>
                      </a:r>
                      <a:endParaRPr lang="ru-RU" sz="1000" dirty="0">
                        <a:effectLst/>
                        <a:latin typeface="Calibri"/>
                        <a:ea typeface="Calibri"/>
                        <a:cs typeface="Times New Roman"/>
                      </a:endParaRPr>
                    </a:p>
                  </a:txBody>
                  <a:tcPr marL="60897" marR="60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072">
                <a:tc>
                  <a:txBody>
                    <a:bodyPr/>
                    <a:lstStyle/>
                    <a:p>
                      <a:pPr algn="ctr">
                        <a:lnSpc>
                          <a:spcPct val="100000"/>
                        </a:lnSpc>
                        <a:spcBef>
                          <a:spcPts val="0"/>
                        </a:spcBef>
                        <a:spcAft>
                          <a:spcPts val="0"/>
                        </a:spcAft>
                      </a:pPr>
                      <a:r>
                        <a:rPr lang="en-US" sz="700" dirty="0">
                          <a:effectLst/>
                          <a:latin typeface="Arial"/>
                          <a:ea typeface="Times New Roman"/>
                          <a:cs typeface="Times New Roman"/>
                        </a:rPr>
                        <a:t>IV</a:t>
                      </a:r>
                      <a:endParaRPr lang="ru-RU" sz="1000" dirty="0">
                        <a:effectLst/>
                        <a:latin typeface="Calibri"/>
                        <a:ea typeface="Calibri"/>
                        <a:cs typeface="Times New Roman"/>
                      </a:endParaRPr>
                    </a:p>
                    <a:p>
                      <a:pPr algn="ctr">
                        <a:lnSpc>
                          <a:spcPct val="100000"/>
                        </a:lnSpc>
                        <a:spcBef>
                          <a:spcPts val="0"/>
                        </a:spcBef>
                        <a:spcAft>
                          <a:spcPts val="0"/>
                        </a:spcAft>
                      </a:pPr>
                      <a:r>
                        <a:rPr lang="ru-RU" sz="700" dirty="0">
                          <a:effectLst/>
                          <a:latin typeface="Arial"/>
                          <a:ea typeface="Times New Roman"/>
                          <a:cs typeface="Times New Roman"/>
                        </a:rPr>
                        <a:t>вариант</a:t>
                      </a:r>
                      <a:endParaRPr lang="ru-RU" sz="1000" dirty="0">
                        <a:effectLst/>
                        <a:latin typeface="Calibri"/>
                        <a:ea typeface="Calibri"/>
                        <a:cs typeface="Times New Roman"/>
                      </a:endParaRPr>
                    </a:p>
                  </a:txBody>
                  <a:tcPr marL="60897" marR="60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300"/>
                        </a:spcBef>
                        <a:spcAft>
                          <a:spcPts val="300"/>
                        </a:spcAft>
                      </a:pPr>
                      <a:r>
                        <a:rPr lang="ru-RU" sz="900" dirty="0">
                          <a:effectLst/>
                          <a:latin typeface="Arial"/>
                          <a:ea typeface="Calibri"/>
                          <a:cs typeface="Times New Roman"/>
                        </a:rPr>
                        <a:t>Несанкционированным пользователем с использованием штатных возможностей ПО в результате случайных ошибок программирования, позволяющих изменять права использования штатных возможностей ПО</a:t>
                      </a:r>
                      <a:endParaRPr lang="ru-RU" sz="1000" dirty="0">
                        <a:effectLst/>
                        <a:latin typeface="Calibri"/>
                        <a:ea typeface="Calibri"/>
                        <a:cs typeface="Times New Roman"/>
                      </a:endParaRPr>
                    </a:p>
                  </a:txBody>
                  <a:tcPr marL="60897" marR="60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072">
                <a:tc>
                  <a:txBody>
                    <a:bodyPr/>
                    <a:lstStyle/>
                    <a:p>
                      <a:pPr algn="ctr">
                        <a:lnSpc>
                          <a:spcPct val="100000"/>
                        </a:lnSpc>
                        <a:spcBef>
                          <a:spcPts val="0"/>
                        </a:spcBef>
                        <a:spcAft>
                          <a:spcPts val="0"/>
                        </a:spcAft>
                      </a:pPr>
                      <a:r>
                        <a:rPr lang="en-US" sz="700" dirty="0">
                          <a:effectLst/>
                          <a:latin typeface="Arial"/>
                          <a:ea typeface="Times New Roman"/>
                          <a:cs typeface="Times New Roman"/>
                        </a:rPr>
                        <a:t>V</a:t>
                      </a:r>
                      <a:endParaRPr lang="ru-RU" sz="1000" dirty="0">
                        <a:effectLst/>
                        <a:latin typeface="Calibri"/>
                        <a:ea typeface="Calibri"/>
                        <a:cs typeface="Times New Roman"/>
                      </a:endParaRPr>
                    </a:p>
                    <a:p>
                      <a:pPr algn="ctr">
                        <a:lnSpc>
                          <a:spcPct val="100000"/>
                        </a:lnSpc>
                        <a:spcBef>
                          <a:spcPts val="0"/>
                        </a:spcBef>
                        <a:spcAft>
                          <a:spcPts val="0"/>
                        </a:spcAft>
                      </a:pPr>
                      <a:r>
                        <a:rPr lang="ru-RU" sz="700" dirty="0">
                          <a:effectLst/>
                          <a:latin typeface="Arial"/>
                          <a:ea typeface="Times New Roman"/>
                          <a:cs typeface="Times New Roman"/>
                        </a:rPr>
                        <a:t>вариант</a:t>
                      </a:r>
                      <a:endParaRPr lang="ru-RU" sz="1000" dirty="0">
                        <a:effectLst/>
                        <a:latin typeface="Calibri"/>
                        <a:ea typeface="Calibri"/>
                        <a:cs typeface="Times New Roman"/>
                      </a:endParaRPr>
                    </a:p>
                  </a:txBody>
                  <a:tcPr marL="60897" marR="60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300"/>
                        </a:spcBef>
                        <a:spcAft>
                          <a:spcPts val="300"/>
                        </a:spcAft>
                      </a:pPr>
                      <a:r>
                        <a:rPr lang="ru-RU" sz="900" dirty="0">
                          <a:effectLst/>
                          <a:latin typeface="Arial"/>
                          <a:ea typeface="Calibri"/>
                          <a:cs typeface="Times New Roman"/>
                        </a:rPr>
                        <a:t>Несанкционированным пользователем с использованием штатных возможностей ПО в результате преднамеренных ошибок программирования, позволяющих изменять права использования штатных возможностей ПО</a:t>
                      </a:r>
                      <a:endParaRPr lang="ru-RU" sz="1000" dirty="0">
                        <a:effectLst/>
                        <a:latin typeface="Calibri"/>
                        <a:ea typeface="Calibri"/>
                        <a:cs typeface="Times New Roman"/>
                      </a:endParaRPr>
                    </a:p>
                  </a:txBody>
                  <a:tcPr marL="60897" marR="60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072">
                <a:tc>
                  <a:txBody>
                    <a:bodyPr/>
                    <a:lstStyle/>
                    <a:p>
                      <a:pPr algn="ctr">
                        <a:lnSpc>
                          <a:spcPct val="100000"/>
                        </a:lnSpc>
                        <a:spcBef>
                          <a:spcPts val="0"/>
                        </a:spcBef>
                        <a:spcAft>
                          <a:spcPts val="0"/>
                        </a:spcAft>
                      </a:pPr>
                      <a:r>
                        <a:rPr lang="en-US" sz="700" dirty="0">
                          <a:effectLst/>
                          <a:latin typeface="Arial"/>
                          <a:ea typeface="Times New Roman"/>
                          <a:cs typeface="Times New Roman"/>
                        </a:rPr>
                        <a:t>VI</a:t>
                      </a:r>
                      <a:endParaRPr lang="ru-RU" sz="1000" dirty="0">
                        <a:effectLst/>
                        <a:latin typeface="Calibri"/>
                        <a:ea typeface="Calibri"/>
                        <a:cs typeface="Times New Roman"/>
                      </a:endParaRPr>
                    </a:p>
                    <a:p>
                      <a:pPr algn="ctr">
                        <a:lnSpc>
                          <a:spcPct val="100000"/>
                        </a:lnSpc>
                        <a:spcBef>
                          <a:spcPts val="0"/>
                        </a:spcBef>
                        <a:spcAft>
                          <a:spcPts val="0"/>
                        </a:spcAft>
                      </a:pPr>
                      <a:r>
                        <a:rPr lang="ru-RU" sz="700" dirty="0">
                          <a:effectLst/>
                          <a:latin typeface="Arial"/>
                          <a:ea typeface="Times New Roman"/>
                          <a:cs typeface="Times New Roman"/>
                        </a:rPr>
                        <a:t>вариант</a:t>
                      </a:r>
                      <a:endParaRPr lang="ru-RU" sz="1000" dirty="0">
                        <a:effectLst/>
                        <a:latin typeface="Calibri"/>
                        <a:ea typeface="Calibri"/>
                        <a:cs typeface="Times New Roman"/>
                      </a:endParaRPr>
                    </a:p>
                  </a:txBody>
                  <a:tcPr marL="60897" marR="60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300"/>
                        </a:spcBef>
                        <a:spcAft>
                          <a:spcPts val="300"/>
                        </a:spcAft>
                      </a:pPr>
                      <a:r>
                        <a:rPr lang="ru-RU" sz="900" dirty="0">
                          <a:effectLst/>
                          <a:latin typeface="Arial"/>
                          <a:ea typeface="Calibri"/>
                          <a:cs typeface="Times New Roman"/>
                        </a:rPr>
                        <a:t>Несанкционированным пользователем с использованием специально заложенных путем внедрения при программировании в ПО дополнительного программного кода нештатных (дополнительных) возможностей ПО </a:t>
                      </a:r>
                      <a:endParaRPr lang="ru-RU" sz="1000" dirty="0">
                        <a:effectLst/>
                        <a:latin typeface="Calibri"/>
                        <a:ea typeface="Calibri"/>
                        <a:cs typeface="Times New Roman"/>
                      </a:endParaRPr>
                    </a:p>
                  </a:txBody>
                  <a:tcPr marL="60897" marR="60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072">
                <a:tc>
                  <a:txBody>
                    <a:bodyPr/>
                    <a:lstStyle/>
                    <a:p>
                      <a:pPr algn="ctr">
                        <a:lnSpc>
                          <a:spcPct val="100000"/>
                        </a:lnSpc>
                        <a:spcBef>
                          <a:spcPts val="0"/>
                        </a:spcBef>
                        <a:spcAft>
                          <a:spcPts val="0"/>
                        </a:spcAft>
                      </a:pPr>
                      <a:r>
                        <a:rPr lang="en-US" sz="700" dirty="0">
                          <a:effectLst/>
                          <a:latin typeface="Arial"/>
                          <a:ea typeface="Times New Roman"/>
                          <a:cs typeface="Times New Roman"/>
                        </a:rPr>
                        <a:t>VII</a:t>
                      </a:r>
                      <a:endParaRPr lang="ru-RU" sz="1000" dirty="0">
                        <a:effectLst/>
                        <a:latin typeface="Calibri"/>
                        <a:ea typeface="Calibri"/>
                        <a:cs typeface="Times New Roman"/>
                      </a:endParaRPr>
                    </a:p>
                    <a:p>
                      <a:pPr algn="ctr">
                        <a:lnSpc>
                          <a:spcPct val="100000"/>
                        </a:lnSpc>
                        <a:spcBef>
                          <a:spcPts val="0"/>
                        </a:spcBef>
                        <a:spcAft>
                          <a:spcPts val="0"/>
                        </a:spcAft>
                      </a:pPr>
                      <a:r>
                        <a:rPr lang="ru-RU" sz="700" dirty="0">
                          <a:effectLst/>
                          <a:latin typeface="Arial"/>
                          <a:ea typeface="Times New Roman"/>
                          <a:cs typeface="Times New Roman"/>
                        </a:rPr>
                        <a:t>вариант</a:t>
                      </a:r>
                      <a:endParaRPr lang="ru-RU" sz="1000" dirty="0">
                        <a:effectLst/>
                        <a:latin typeface="Calibri"/>
                        <a:ea typeface="Calibri"/>
                        <a:cs typeface="Times New Roman"/>
                      </a:endParaRPr>
                    </a:p>
                  </a:txBody>
                  <a:tcPr marL="60897" marR="60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300"/>
                        </a:spcBef>
                        <a:spcAft>
                          <a:spcPts val="300"/>
                        </a:spcAft>
                      </a:pPr>
                      <a:r>
                        <a:rPr lang="ru-RU" sz="900" dirty="0">
                          <a:effectLst/>
                          <a:latin typeface="Arial"/>
                          <a:ea typeface="Calibri"/>
                          <a:cs typeface="Times New Roman"/>
                        </a:rPr>
                        <a:t>Несанкционированным пользователем с использованием заложенных путем внедрения при программировании в ПО дополнительного программного кода, позволяющих изменить права использования штатных возможностей ПО</a:t>
                      </a:r>
                      <a:endParaRPr lang="ru-RU" sz="1000" dirty="0">
                        <a:effectLst/>
                        <a:latin typeface="Calibri"/>
                        <a:ea typeface="Calibri"/>
                        <a:cs typeface="Times New Roman"/>
                      </a:endParaRPr>
                    </a:p>
                  </a:txBody>
                  <a:tcPr marL="60897" marR="60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072">
                <a:tc>
                  <a:txBody>
                    <a:bodyPr/>
                    <a:lstStyle/>
                    <a:p>
                      <a:pPr algn="ctr">
                        <a:lnSpc>
                          <a:spcPct val="100000"/>
                        </a:lnSpc>
                        <a:spcBef>
                          <a:spcPts val="0"/>
                        </a:spcBef>
                        <a:spcAft>
                          <a:spcPts val="0"/>
                        </a:spcAft>
                      </a:pPr>
                      <a:r>
                        <a:rPr lang="en-US" sz="700" dirty="0">
                          <a:effectLst/>
                          <a:latin typeface="Arial"/>
                          <a:ea typeface="Times New Roman"/>
                          <a:cs typeface="Times New Roman"/>
                        </a:rPr>
                        <a:t>VIII</a:t>
                      </a:r>
                      <a:endParaRPr lang="ru-RU" sz="1000" dirty="0">
                        <a:effectLst/>
                        <a:latin typeface="Calibri"/>
                        <a:ea typeface="Calibri"/>
                        <a:cs typeface="Times New Roman"/>
                      </a:endParaRPr>
                    </a:p>
                    <a:p>
                      <a:pPr algn="ctr">
                        <a:lnSpc>
                          <a:spcPct val="100000"/>
                        </a:lnSpc>
                        <a:spcBef>
                          <a:spcPts val="0"/>
                        </a:spcBef>
                        <a:spcAft>
                          <a:spcPts val="0"/>
                        </a:spcAft>
                      </a:pPr>
                      <a:r>
                        <a:rPr lang="ru-RU" sz="700" dirty="0">
                          <a:effectLst/>
                          <a:latin typeface="Arial"/>
                          <a:ea typeface="Times New Roman"/>
                          <a:cs typeface="Times New Roman"/>
                        </a:rPr>
                        <a:t>вариант</a:t>
                      </a:r>
                      <a:endParaRPr lang="ru-RU" sz="1000" dirty="0">
                        <a:effectLst/>
                        <a:latin typeface="Calibri"/>
                        <a:ea typeface="Calibri"/>
                        <a:cs typeface="Times New Roman"/>
                      </a:endParaRPr>
                    </a:p>
                  </a:txBody>
                  <a:tcPr marL="60897" marR="60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300"/>
                        </a:spcBef>
                        <a:spcAft>
                          <a:spcPts val="300"/>
                        </a:spcAft>
                      </a:pPr>
                      <a:r>
                        <a:rPr lang="ru-RU" sz="900" dirty="0">
                          <a:effectLst/>
                          <a:latin typeface="Arial"/>
                          <a:ea typeface="Calibri"/>
                          <a:cs typeface="Times New Roman"/>
                        </a:rPr>
                        <a:t>Несанкционированным пользователем с использованием полученных в результате введения в ПО в ходе его эксплуатации дополнительного программного кода, реализующего нештатные (дополнительные) возможности ПО</a:t>
                      </a:r>
                      <a:endParaRPr lang="ru-RU" sz="1000" dirty="0">
                        <a:effectLst/>
                        <a:latin typeface="Calibri"/>
                        <a:ea typeface="Calibri"/>
                        <a:cs typeface="Times New Roman"/>
                      </a:endParaRPr>
                    </a:p>
                  </a:txBody>
                  <a:tcPr marL="60897" marR="60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407072">
                <a:tc>
                  <a:txBody>
                    <a:bodyPr/>
                    <a:lstStyle/>
                    <a:p>
                      <a:pPr algn="ctr">
                        <a:lnSpc>
                          <a:spcPct val="100000"/>
                        </a:lnSpc>
                        <a:spcBef>
                          <a:spcPts val="0"/>
                        </a:spcBef>
                        <a:spcAft>
                          <a:spcPts val="0"/>
                        </a:spcAft>
                      </a:pPr>
                      <a:r>
                        <a:rPr lang="en-US" sz="700" dirty="0">
                          <a:effectLst/>
                          <a:latin typeface="Arial"/>
                          <a:ea typeface="Times New Roman"/>
                          <a:cs typeface="Times New Roman"/>
                        </a:rPr>
                        <a:t>IX</a:t>
                      </a:r>
                      <a:endParaRPr lang="ru-RU" sz="1000" dirty="0">
                        <a:effectLst/>
                        <a:latin typeface="Calibri"/>
                        <a:ea typeface="Calibri"/>
                        <a:cs typeface="Times New Roman"/>
                      </a:endParaRPr>
                    </a:p>
                    <a:p>
                      <a:pPr algn="ctr">
                        <a:lnSpc>
                          <a:spcPct val="100000"/>
                        </a:lnSpc>
                        <a:spcBef>
                          <a:spcPts val="0"/>
                        </a:spcBef>
                        <a:spcAft>
                          <a:spcPts val="0"/>
                        </a:spcAft>
                      </a:pPr>
                      <a:r>
                        <a:rPr lang="ru-RU" sz="700" dirty="0">
                          <a:effectLst/>
                          <a:latin typeface="Arial"/>
                          <a:ea typeface="Times New Roman"/>
                          <a:cs typeface="Times New Roman"/>
                        </a:rPr>
                        <a:t>вариант</a:t>
                      </a:r>
                      <a:endParaRPr lang="ru-RU" sz="1000" dirty="0">
                        <a:effectLst/>
                        <a:latin typeface="Calibri"/>
                        <a:ea typeface="Calibri"/>
                        <a:cs typeface="Times New Roman"/>
                      </a:endParaRPr>
                    </a:p>
                  </a:txBody>
                  <a:tcPr marL="60897" marR="60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300"/>
                        </a:spcBef>
                        <a:spcAft>
                          <a:spcPts val="300"/>
                        </a:spcAft>
                      </a:pPr>
                      <a:r>
                        <a:rPr lang="ru-RU" sz="900" dirty="0">
                          <a:effectLst/>
                          <a:latin typeface="Arial"/>
                          <a:ea typeface="Calibri"/>
                          <a:cs typeface="Times New Roman"/>
                        </a:rPr>
                        <a:t>Несанкционированным пользователем в результате введения в ПО в ходе его эксплуатации дополнительного программного кода, реализующего возможность изменения права использования штатными возможностями ПО </a:t>
                      </a:r>
                      <a:endParaRPr lang="ru-RU" sz="1000" dirty="0">
                        <a:effectLst/>
                        <a:latin typeface="Calibri"/>
                        <a:ea typeface="Calibri"/>
                        <a:cs typeface="Times New Roman"/>
                      </a:endParaRPr>
                    </a:p>
                  </a:txBody>
                  <a:tcPr marL="60897" marR="608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700">
                          <a:effectLst/>
                          <a:latin typeface="Arial"/>
                          <a:ea typeface="Calibri"/>
                          <a:cs typeface="Times New Roman"/>
                        </a:rPr>
                        <a:t> </a:t>
                      </a:r>
                      <a:endParaRPr lang="ru-RU" sz="100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ru-RU" sz="700" dirty="0">
                          <a:effectLst/>
                          <a:latin typeface="Arial"/>
                          <a:ea typeface="Calibri"/>
                          <a:cs typeface="Times New Roman"/>
                        </a:rPr>
                        <a:t> </a:t>
                      </a:r>
                      <a:endParaRPr lang="ru-RU" sz="1000" dirty="0">
                        <a:effectLst/>
                        <a:latin typeface="Calibri"/>
                        <a:ea typeface="Calibri"/>
                        <a:cs typeface="Times New Roman"/>
                      </a:endParaRPr>
                    </a:p>
                  </a:txBody>
                  <a:tcPr marL="60897" marR="608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spTree>
    <p:extLst>
      <p:ext uri="{BB962C8B-B14F-4D97-AF65-F5344CB8AC3E}">
        <p14:creationId xmlns:p14="http://schemas.microsoft.com/office/powerpoint/2010/main" val="1599836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4"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4"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4"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5"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6"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13"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rgbClr val="1F497D">
                    <a:lumMod val="75000"/>
                  </a:srgbClr>
                </a:solidFill>
              </a:rPr>
              <a:t>ОАО «ЭЛВИС-ПЛЮС», 2012                                                                                                                                                    ЗАЩИЩЕННЫЕ КОРПОРАТИВНЫЕ СИСТЕМЫ</a:t>
            </a:r>
            <a:endParaRPr lang="ru-RU" sz="1000" dirty="0">
              <a:solidFill>
                <a:srgbClr val="1F497D">
                  <a:lumMod val="75000"/>
                </a:srgbClr>
              </a:solidFill>
            </a:endParaRPr>
          </a:p>
        </p:txBody>
      </p:sp>
      <p:sp>
        <p:nvSpPr>
          <p:cNvPr id="14" name="Rectangle 2"/>
          <p:cNvSpPr>
            <a:spLocks noChangeArrowheads="1"/>
          </p:cNvSpPr>
          <p:nvPr/>
        </p:nvSpPr>
        <p:spPr bwMode="auto">
          <a:xfrm>
            <a:off x="719807" y="1020788"/>
            <a:ext cx="8424193"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ru-RU" sz="2400" b="1" dirty="0">
                <a:solidFill>
                  <a:srgbClr val="FF0000"/>
                </a:solidFill>
              </a:rPr>
              <a:t>ВАЖНО: знание — </a:t>
            </a:r>
            <a:r>
              <a:rPr lang="ru-RU" sz="2400" b="1" dirty="0" smtClean="0">
                <a:solidFill>
                  <a:srgbClr val="FF0000"/>
                </a:solidFill>
              </a:rPr>
              <a:t>сила</a:t>
            </a:r>
            <a:endParaRPr lang="ru-RU" sz="2400" b="1" kern="0" dirty="0" smtClean="0">
              <a:solidFill>
                <a:srgbClr val="333399"/>
              </a:solidFill>
              <a:effectLst>
                <a:outerShdw blurRad="38100" dist="38100" dir="2700000" algn="tl">
                  <a:srgbClr val="C0C0C0"/>
                </a:outerShdw>
              </a:effectLst>
              <a:latin typeface="Tahoma" pitchFamily="34" charset="0"/>
            </a:endParaRPr>
          </a:p>
        </p:txBody>
      </p:sp>
      <p:sp>
        <p:nvSpPr>
          <p:cNvPr id="3" name="Прямоугольник 2"/>
          <p:cNvSpPr/>
          <p:nvPr/>
        </p:nvSpPr>
        <p:spPr>
          <a:xfrm>
            <a:off x="323528" y="2711822"/>
            <a:ext cx="8820472" cy="1077218"/>
          </a:xfrm>
          <a:prstGeom prst="rect">
            <a:avLst/>
          </a:prstGeom>
        </p:spPr>
        <p:txBody>
          <a:bodyPr wrap="square">
            <a:spAutoFit/>
          </a:bodyPr>
          <a:lstStyle/>
          <a:p>
            <a:pPr algn="ctr"/>
            <a:r>
              <a:rPr lang="ru-RU" sz="3200" b="1" kern="0" dirty="0">
                <a:solidFill>
                  <a:srgbClr val="000066"/>
                </a:solidFill>
                <a:latin typeface="+mj-lt"/>
                <a:cs typeface="Arial" pitchFamily="34" charset="0"/>
              </a:rPr>
              <a:t>Что должен </a:t>
            </a:r>
            <a:r>
              <a:rPr lang="ru-RU" sz="3200" b="1" kern="0" dirty="0" smtClean="0">
                <a:solidFill>
                  <a:srgbClr val="000066"/>
                </a:solidFill>
                <a:latin typeface="+mj-lt"/>
                <a:cs typeface="Arial" pitchFamily="34" charset="0"/>
              </a:rPr>
              <a:t>и(у)меть </a:t>
            </a:r>
            <a:r>
              <a:rPr lang="ru-RU" sz="3200" b="1" kern="0" dirty="0">
                <a:solidFill>
                  <a:srgbClr val="000066"/>
                </a:solidFill>
                <a:latin typeface="+mj-lt"/>
                <a:cs typeface="Arial" pitchFamily="34" charset="0"/>
              </a:rPr>
              <a:t>злоумышленник, чтобы воспользоваться </a:t>
            </a:r>
            <a:r>
              <a:rPr lang="ru-RU" sz="3200" b="1" kern="0" dirty="0" smtClean="0">
                <a:solidFill>
                  <a:srgbClr val="000066"/>
                </a:solidFill>
                <a:latin typeface="+mj-lt"/>
                <a:cs typeface="Arial" pitchFamily="34" charset="0"/>
              </a:rPr>
              <a:t>НДВ?</a:t>
            </a:r>
            <a:endParaRPr lang="ru-RU" sz="3200" b="1" dirty="0">
              <a:latin typeface="+mj-lt"/>
            </a:endParaRPr>
          </a:p>
        </p:txBody>
      </p:sp>
    </p:spTree>
    <p:extLst>
      <p:ext uri="{BB962C8B-B14F-4D97-AF65-F5344CB8AC3E}">
        <p14:creationId xmlns:p14="http://schemas.microsoft.com/office/powerpoint/2010/main" val="328257043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10" name="Text Box 3"/>
          <p:cNvSpPr txBox="1">
            <a:spLocks noChangeArrowheads="1"/>
          </p:cNvSpPr>
          <p:nvPr/>
        </p:nvSpPr>
        <p:spPr bwMode="auto">
          <a:xfrm>
            <a:off x="1835696" y="2671752"/>
            <a:ext cx="6624736" cy="1477328"/>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marL="342900" indent="-342900">
              <a:lnSpc>
                <a:spcPts val="3600"/>
              </a:lnSpc>
              <a:buFont typeface="Arial" pitchFamily="34" charset="0"/>
              <a:buChar char="•"/>
            </a:pPr>
            <a:r>
              <a:rPr lang="ru-RU" sz="2800" b="1" kern="0" dirty="0" smtClean="0">
                <a:solidFill>
                  <a:srgbClr val="000066"/>
                </a:solidFill>
                <a:latin typeface="+mj-lt"/>
                <a:cs typeface="Arial" pitchFamily="34" charset="0"/>
              </a:rPr>
              <a:t>Высокая квалификация.</a:t>
            </a:r>
          </a:p>
          <a:p>
            <a:pPr marL="342900" indent="-342900">
              <a:lnSpc>
                <a:spcPts val="3600"/>
              </a:lnSpc>
              <a:buFont typeface="Arial" pitchFamily="34" charset="0"/>
              <a:buChar char="•"/>
            </a:pPr>
            <a:r>
              <a:rPr lang="ru-RU" sz="2800" b="1" kern="0" dirty="0" smtClean="0">
                <a:solidFill>
                  <a:srgbClr val="000066"/>
                </a:solidFill>
                <a:latin typeface="+mj-lt"/>
                <a:cs typeface="Arial" pitchFamily="34" charset="0"/>
              </a:rPr>
              <a:t>Доступ </a:t>
            </a:r>
            <a:r>
              <a:rPr lang="ru-RU" sz="2800" b="1" kern="0" dirty="0">
                <a:solidFill>
                  <a:srgbClr val="000066"/>
                </a:solidFill>
                <a:latin typeface="+mj-lt"/>
                <a:cs typeface="Arial" pitchFamily="34" charset="0"/>
              </a:rPr>
              <a:t>к закрытым источникам. </a:t>
            </a:r>
            <a:endParaRPr lang="ru-RU" sz="2800" b="1" kern="0" dirty="0" smtClean="0">
              <a:solidFill>
                <a:srgbClr val="000066"/>
              </a:solidFill>
              <a:latin typeface="+mj-lt"/>
              <a:cs typeface="Arial" pitchFamily="34" charset="0"/>
            </a:endParaRPr>
          </a:p>
          <a:p>
            <a:pPr marL="342900" indent="-342900">
              <a:lnSpc>
                <a:spcPts val="3600"/>
              </a:lnSpc>
              <a:buFont typeface="Arial" pitchFamily="34" charset="0"/>
              <a:buChar char="•"/>
            </a:pPr>
            <a:r>
              <a:rPr lang="ru-RU" sz="2800" b="1" kern="0" dirty="0" smtClean="0">
                <a:solidFill>
                  <a:srgbClr val="000066"/>
                </a:solidFill>
                <a:latin typeface="+mj-lt"/>
                <a:cs typeface="Arial" pitchFamily="34" charset="0"/>
              </a:rPr>
              <a:t>Познания </a:t>
            </a:r>
            <a:r>
              <a:rPr lang="ru-RU" sz="2800" b="1" kern="0" dirty="0">
                <a:solidFill>
                  <a:srgbClr val="000066"/>
                </a:solidFill>
                <a:latin typeface="+mj-lt"/>
                <a:cs typeface="Arial" pitchFamily="34" charset="0"/>
              </a:rPr>
              <a:t>в </a:t>
            </a:r>
            <a:r>
              <a:rPr lang="ru-RU" sz="2800" b="1" kern="0" dirty="0" smtClean="0">
                <a:solidFill>
                  <a:srgbClr val="000066"/>
                </a:solidFill>
                <a:latin typeface="+mj-lt"/>
                <a:cs typeface="Arial" pitchFamily="34" charset="0"/>
              </a:rPr>
              <a:t>программировании.</a:t>
            </a:r>
            <a:endParaRPr lang="ru-RU" sz="2800" b="1" kern="0" dirty="0" smtClean="0">
              <a:solidFill>
                <a:srgbClr val="000066"/>
              </a:solidFill>
              <a:latin typeface="+mj-lt"/>
            </a:endParaRPr>
          </a:p>
        </p:txBody>
      </p:sp>
      <p:sp>
        <p:nvSpPr>
          <p:cNvPr id="12" name="Text Box 4"/>
          <p:cNvSpPr txBox="1">
            <a:spLocks noChangeArrowheads="1"/>
          </p:cNvSpPr>
          <p:nvPr/>
        </p:nvSpPr>
        <p:spPr bwMode="auto">
          <a:xfrm>
            <a:off x="431800" y="5157192"/>
            <a:ext cx="8712200" cy="769441"/>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sz="2200" kern="0" dirty="0" smtClean="0">
                <a:solidFill>
                  <a:srgbClr val="F20000"/>
                </a:solidFill>
                <a:latin typeface="Arial" pitchFamily="34" charset="0"/>
                <a:cs typeface="Arial" pitchFamily="34" charset="0"/>
              </a:rPr>
              <a:t>Использование НДВ в противоправных целях зависит напрямую от квалификации </a:t>
            </a:r>
            <a:r>
              <a:rPr lang="ru-RU" sz="2200" kern="0" dirty="0">
                <a:solidFill>
                  <a:srgbClr val="F20000"/>
                </a:solidFill>
                <a:latin typeface="Arial" pitchFamily="34" charset="0"/>
                <a:cs typeface="Arial" pitchFamily="34" charset="0"/>
              </a:rPr>
              <a:t>и возможностей злоумышленника.</a:t>
            </a:r>
            <a:endParaRPr lang="ru-RU" sz="2200" kern="0" dirty="0" smtClean="0">
              <a:solidFill>
                <a:srgbClr val="F20000"/>
              </a:solidFill>
              <a:latin typeface="Arial" pitchFamily="34" charset="0"/>
              <a:cs typeface="Arial" pitchFamily="34" charset="0"/>
            </a:endParaRPr>
          </a:p>
        </p:txBody>
      </p:sp>
      <p:sp>
        <p:nvSpPr>
          <p:cNvPr id="13"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rgbClr val="1F497D">
                    <a:lumMod val="75000"/>
                  </a:srgbClr>
                </a:solidFill>
              </a:rPr>
              <a:t>ОАО «ЭЛВИС-ПЛЮС», 2012                                                                                                                                                    ЗАЩИЩЕННЫЕ КОРПОРАТИВНЫЕ СИСТЕМЫ</a:t>
            </a:r>
            <a:endParaRPr lang="ru-RU" sz="1000" dirty="0">
              <a:solidFill>
                <a:srgbClr val="1F497D">
                  <a:lumMod val="75000"/>
                </a:srgbClr>
              </a:solidFill>
            </a:endParaRPr>
          </a:p>
        </p:txBody>
      </p:sp>
      <p:sp>
        <p:nvSpPr>
          <p:cNvPr id="14" name="Rectangle 2"/>
          <p:cNvSpPr>
            <a:spLocks noChangeArrowheads="1"/>
          </p:cNvSpPr>
          <p:nvPr/>
        </p:nvSpPr>
        <p:spPr bwMode="auto">
          <a:xfrm>
            <a:off x="719807" y="1020788"/>
            <a:ext cx="8424193"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ru-RU" sz="2400" b="1" dirty="0">
                <a:solidFill>
                  <a:srgbClr val="FF0000"/>
                </a:solidFill>
              </a:rPr>
              <a:t>ВАЖНО: знание — </a:t>
            </a:r>
            <a:r>
              <a:rPr lang="ru-RU" sz="2400" b="1" dirty="0" smtClean="0">
                <a:solidFill>
                  <a:srgbClr val="FF0000"/>
                </a:solidFill>
              </a:rPr>
              <a:t>сила</a:t>
            </a:r>
            <a:endParaRPr lang="ru-RU" sz="2400" b="1" kern="0" dirty="0" smtClean="0">
              <a:solidFill>
                <a:srgbClr val="333399"/>
              </a:solidFill>
              <a:effectLst>
                <a:outerShdw blurRad="38100" dist="38100" dir="2700000" algn="tl">
                  <a:srgbClr val="C0C0C0"/>
                </a:outerShdw>
              </a:effectLst>
              <a:latin typeface="Tahoma" pitchFamily="34" charset="0"/>
            </a:endParaRPr>
          </a:p>
        </p:txBody>
      </p:sp>
    </p:spTree>
    <p:extLst>
      <p:ext uri="{BB962C8B-B14F-4D97-AF65-F5344CB8AC3E}">
        <p14:creationId xmlns:p14="http://schemas.microsoft.com/office/powerpoint/2010/main" val="146545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out)">
                                      <p:cBhvr>
                                        <p:cTn id="7" dur="500"/>
                                        <p:tgtEl>
                                          <p:spTgt spid="10"/>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ox(out)">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11" name="Rectangle 5"/>
          <p:cNvSpPr>
            <a:spLocks noChangeArrowheads="1"/>
          </p:cNvSpPr>
          <p:nvPr/>
        </p:nvSpPr>
        <p:spPr bwMode="auto">
          <a:xfrm>
            <a:off x="719807" y="908720"/>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400" b="1" dirty="0">
                <a:solidFill>
                  <a:srgbClr val="FF0000"/>
                </a:solidFill>
              </a:rPr>
              <a:t>РЕЙТИНГ ЗЛОУМЫШЛЕННИКОВ</a:t>
            </a:r>
          </a:p>
        </p:txBody>
      </p:sp>
      <p:sp>
        <p:nvSpPr>
          <p:cNvPr id="14"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rgbClr val="1F497D">
                    <a:lumMod val="75000"/>
                  </a:srgbClr>
                </a:solidFill>
              </a:rPr>
              <a:t>ОАО «ЭЛВИС-ПЛЮС», 2012                                                                                                                                                    ЗАЩИЩЕННЫЕ КОРПОРАТИВНЫЕ СИСТЕМЫ</a:t>
            </a:r>
            <a:endParaRPr lang="ru-RU" sz="1000" dirty="0">
              <a:solidFill>
                <a:srgbClr val="1F497D">
                  <a:lumMod val="75000"/>
                </a:srgbClr>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760794487"/>
              </p:ext>
            </p:extLst>
          </p:nvPr>
        </p:nvGraphicFramePr>
        <p:xfrm>
          <a:off x="521790" y="1531640"/>
          <a:ext cx="8460460" cy="640080"/>
        </p:xfrm>
        <a:graphic>
          <a:graphicData uri="http://schemas.openxmlformats.org/drawingml/2006/table">
            <a:tbl>
              <a:tblPr firstRow="1" bandRow="1">
                <a:tableStyleId>{2D5ABB26-0587-4C30-8999-92F81FD0307C}</a:tableStyleId>
              </a:tblPr>
              <a:tblGrid>
                <a:gridCol w="1692092"/>
                <a:gridCol w="1692092"/>
                <a:gridCol w="1692092"/>
                <a:gridCol w="1692092"/>
                <a:gridCol w="1692092"/>
              </a:tblGrid>
              <a:tr h="370840">
                <a:tc>
                  <a:txBody>
                    <a:bodyPr/>
                    <a:lstStyle/>
                    <a:p>
                      <a:pPr algn="ctr"/>
                      <a:r>
                        <a:rPr lang="en-US" sz="3600" kern="0" dirty="0" smtClean="0">
                          <a:solidFill>
                            <a:srgbClr val="000066"/>
                          </a:solidFill>
                          <a:latin typeface="+mn-lt"/>
                          <a:ea typeface="+mn-ea"/>
                          <a:cs typeface="+mn-cs"/>
                        </a:rPr>
                        <a:t>I</a:t>
                      </a:r>
                      <a:endParaRPr lang="ru-RU" sz="3600" kern="0" dirty="0">
                        <a:solidFill>
                          <a:srgbClr val="000066"/>
                        </a:solidFill>
                        <a:latin typeface="+mn-lt"/>
                        <a:ea typeface="+mn-ea"/>
                        <a:cs typeface="+mn-cs"/>
                      </a:endParaRPr>
                    </a:p>
                  </a:txBody>
                  <a:tcPr/>
                </a:tc>
                <a:tc>
                  <a:txBody>
                    <a:bodyPr/>
                    <a:lstStyle/>
                    <a:p>
                      <a:pPr algn="ctr"/>
                      <a:r>
                        <a:rPr lang="en-US" sz="3600" kern="0" dirty="0" smtClean="0">
                          <a:solidFill>
                            <a:srgbClr val="000066"/>
                          </a:solidFill>
                          <a:latin typeface="+mn-lt"/>
                          <a:ea typeface="+mn-ea"/>
                          <a:cs typeface="+mn-cs"/>
                        </a:rPr>
                        <a:t>II</a:t>
                      </a:r>
                      <a:endParaRPr lang="ru-RU" sz="3600" kern="0" dirty="0">
                        <a:solidFill>
                          <a:srgbClr val="000066"/>
                        </a:solidFill>
                        <a:latin typeface="+mn-lt"/>
                        <a:ea typeface="+mn-ea"/>
                        <a:cs typeface="+mn-cs"/>
                      </a:endParaRPr>
                    </a:p>
                  </a:txBody>
                  <a:tcPr/>
                </a:tc>
                <a:tc>
                  <a:txBody>
                    <a:bodyPr/>
                    <a:lstStyle/>
                    <a:p>
                      <a:pPr algn="ctr"/>
                      <a:r>
                        <a:rPr lang="en-US" sz="3600" kern="0" dirty="0" smtClean="0">
                          <a:solidFill>
                            <a:srgbClr val="000066"/>
                          </a:solidFill>
                          <a:latin typeface="+mn-lt"/>
                          <a:ea typeface="+mn-ea"/>
                          <a:cs typeface="+mn-cs"/>
                        </a:rPr>
                        <a:t>III</a:t>
                      </a:r>
                      <a:endParaRPr lang="ru-RU" sz="3600" kern="0" dirty="0">
                        <a:solidFill>
                          <a:srgbClr val="000066"/>
                        </a:solidFill>
                        <a:latin typeface="+mn-lt"/>
                        <a:ea typeface="+mn-ea"/>
                        <a:cs typeface="+mn-cs"/>
                      </a:endParaRPr>
                    </a:p>
                  </a:txBody>
                  <a:tcPr/>
                </a:tc>
                <a:tc>
                  <a:txBody>
                    <a:bodyPr/>
                    <a:lstStyle/>
                    <a:p>
                      <a:pPr algn="ctr"/>
                      <a:r>
                        <a:rPr lang="en-US" sz="3600" kern="0" dirty="0" smtClean="0">
                          <a:solidFill>
                            <a:srgbClr val="000066"/>
                          </a:solidFill>
                          <a:latin typeface="+mn-lt"/>
                          <a:ea typeface="+mn-ea"/>
                          <a:cs typeface="+mn-cs"/>
                        </a:rPr>
                        <a:t>IV</a:t>
                      </a:r>
                      <a:endParaRPr lang="ru-RU" sz="3600" kern="0" dirty="0">
                        <a:solidFill>
                          <a:srgbClr val="000066"/>
                        </a:solidFill>
                        <a:latin typeface="+mn-lt"/>
                        <a:ea typeface="+mn-ea"/>
                        <a:cs typeface="+mn-cs"/>
                      </a:endParaRPr>
                    </a:p>
                  </a:txBody>
                  <a:tcPr/>
                </a:tc>
                <a:tc>
                  <a:txBody>
                    <a:bodyPr/>
                    <a:lstStyle/>
                    <a:p>
                      <a:pPr algn="ctr"/>
                      <a:r>
                        <a:rPr lang="en-US" sz="3600" kern="0" dirty="0" smtClean="0">
                          <a:solidFill>
                            <a:srgbClr val="000066"/>
                          </a:solidFill>
                          <a:latin typeface="+mn-lt"/>
                          <a:ea typeface="+mn-ea"/>
                          <a:cs typeface="+mn-cs"/>
                        </a:rPr>
                        <a:t>V</a:t>
                      </a:r>
                      <a:endParaRPr lang="ru-RU" sz="3600" kern="0" dirty="0">
                        <a:solidFill>
                          <a:srgbClr val="000066"/>
                        </a:solidFill>
                        <a:latin typeface="+mn-lt"/>
                        <a:ea typeface="+mn-ea"/>
                        <a:cs typeface="+mn-cs"/>
                      </a:endParaRPr>
                    </a:p>
                  </a:txBody>
                  <a:tcPr/>
                </a:tc>
              </a:tr>
            </a:tbl>
          </a:graphicData>
        </a:graphic>
      </p:graphicFrame>
      <p:sp>
        <p:nvSpPr>
          <p:cNvPr id="4" name="Овал 3"/>
          <p:cNvSpPr/>
          <p:nvPr/>
        </p:nvSpPr>
        <p:spPr>
          <a:xfrm>
            <a:off x="1043608" y="1529785"/>
            <a:ext cx="648072" cy="648072"/>
          </a:xfrm>
          <a:prstGeom prst="ellipse">
            <a:avLst/>
          </a:prstGeom>
          <a:noFill/>
          <a:ln w="603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val="4180528747"/>
              </p:ext>
            </p:extLst>
          </p:nvPr>
        </p:nvGraphicFramePr>
        <p:xfrm>
          <a:off x="611784" y="5193000"/>
          <a:ext cx="8136680" cy="426720"/>
        </p:xfrm>
        <a:graphic>
          <a:graphicData uri="http://schemas.openxmlformats.org/drawingml/2006/table">
            <a:tbl>
              <a:tblPr firstRow="1" bandRow="1">
                <a:tableStyleId>{2D5ABB26-0587-4C30-8999-92F81FD0307C}</a:tableStyleId>
              </a:tblPr>
              <a:tblGrid>
                <a:gridCol w="1943992"/>
                <a:gridCol w="720080"/>
                <a:gridCol w="2376264"/>
                <a:gridCol w="432048"/>
                <a:gridCol w="2664296"/>
              </a:tblGrid>
              <a:tr h="370840">
                <a:tc>
                  <a:txBody>
                    <a:bodyPr/>
                    <a:lstStyle/>
                    <a:p>
                      <a:r>
                        <a:rPr lang="ru-RU" sz="2200" dirty="0" smtClean="0">
                          <a:solidFill>
                            <a:schemeClr val="tx2">
                              <a:lumMod val="75000"/>
                            </a:schemeClr>
                          </a:solidFill>
                        </a:rPr>
                        <a:t>Квалификация</a:t>
                      </a:r>
                      <a:endParaRPr lang="ru-RU" sz="2200" dirty="0">
                        <a:solidFill>
                          <a:schemeClr val="tx2">
                            <a:lumMod val="75000"/>
                          </a:schemeClr>
                        </a:solidFill>
                      </a:endParaRPr>
                    </a:p>
                  </a:txBody>
                  <a:tcPr/>
                </a:tc>
                <a:tc>
                  <a:txBody>
                    <a:bodyPr/>
                    <a:lstStyle/>
                    <a:p>
                      <a:endParaRPr lang="ru-RU" sz="2200" dirty="0">
                        <a:solidFill>
                          <a:schemeClr val="tx2">
                            <a:lumMod val="75000"/>
                          </a:schemeClr>
                        </a:solidFill>
                      </a:endParaRPr>
                    </a:p>
                  </a:txBody>
                  <a:tcPr/>
                </a:tc>
                <a:tc>
                  <a:txBody>
                    <a:bodyPr/>
                    <a:lstStyle/>
                    <a:p>
                      <a:r>
                        <a:rPr lang="ru-RU" sz="2200" dirty="0" err="1" smtClean="0">
                          <a:solidFill>
                            <a:schemeClr val="tx2">
                              <a:lumMod val="75000"/>
                            </a:schemeClr>
                          </a:solidFill>
                        </a:rPr>
                        <a:t>Осведомленность</a:t>
                      </a:r>
                      <a:endParaRPr lang="ru-RU" sz="2200" dirty="0">
                        <a:solidFill>
                          <a:schemeClr val="tx2">
                            <a:lumMod val="75000"/>
                          </a:schemeClr>
                        </a:solidFill>
                      </a:endParaRPr>
                    </a:p>
                  </a:txBody>
                  <a:tcPr/>
                </a:tc>
                <a:tc>
                  <a:txBody>
                    <a:bodyPr/>
                    <a:lstStyle/>
                    <a:p>
                      <a:endParaRPr lang="ru-RU" sz="2200" dirty="0">
                        <a:solidFill>
                          <a:schemeClr val="tx2">
                            <a:lumMod val="75000"/>
                          </a:schemeClr>
                        </a:solidFill>
                      </a:endParaRPr>
                    </a:p>
                  </a:txBody>
                  <a:tcPr/>
                </a:tc>
                <a:tc>
                  <a:txBody>
                    <a:bodyPr/>
                    <a:lstStyle/>
                    <a:p>
                      <a:r>
                        <a:rPr lang="ru-RU" sz="2200" dirty="0" smtClean="0">
                          <a:solidFill>
                            <a:schemeClr val="tx2">
                              <a:lumMod val="75000"/>
                            </a:schemeClr>
                          </a:solidFill>
                        </a:rPr>
                        <a:t>Заинтересованность</a:t>
                      </a:r>
                      <a:endParaRPr lang="ru-RU" sz="2200" dirty="0">
                        <a:solidFill>
                          <a:schemeClr val="tx2">
                            <a:lumMod val="75000"/>
                          </a:schemeClr>
                        </a:solidFill>
                      </a:endParaRPr>
                    </a:p>
                  </a:txBody>
                  <a:tcPr/>
                </a:tc>
              </a:tr>
            </a:tbl>
          </a:graphicData>
        </a:graphic>
      </p:graphicFrame>
      <p:sp>
        <p:nvSpPr>
          <p:cNvPr id="6" name="Прямоугольник с двумя скругленными соседними углами 5"/>
          <p:cNvSpPr/>
          <p:nvPr/>
        </p:nvSpPr>
        <p:spPr>
          <a:xfrm>
            <a:off x="791815" y="3861048"/>
            <a:ext cx="1475929" cy="1152128"/>
          </a:xfrm>
          <a:prstGeom prst="round2SameRect">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bg1"/>
                </a:solidFill>
              </a:rPr>
              <a:t>Средняя</a:t>
            </a:r>
            <a:endParaRPr lang="ru-RU" b="1" dirty="0">
              <a:solidFill>
                <a:schemeClr val="bg1"/>
              </a:solidFill>
            </a:endParaRPr>
          </a:p>
        </p:txBody>
      </p:sp>
      <p:sp>
        <p:nvSpPr>
          <p:cNvPr id="19" name="Прямоугольник с двумя скругленными соседними углами 18"/>
          <p:cNvSpPr/>
          <p:nvPr/>
        </p:nvSpPr>
        <p:spPr>
          <a:xfrm>
            <a:off x="3672135" y="3861048"/>
            <a:ext cx="1475929" cy="1152128"/>
          </a:xfrm>
          <a:prstGeom prst="round2SameRect">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bg1"/>
                </a:solidFill>
              </a:rPr>
              <a:t>Средняя</a:t>
            </a:r>
            <a:endParaRPr lang="ru-RU" b="1" dirty="0">
              <a:solidFill>
                <a:schemeClr val="bg1"/>
              </a:solidFill>
            </a:endParaRPr>
          </a:p>
        </p:txBody>
      </p:sp>
      <p:sp>
        <p:nvSpPr>
          <p:cNvPr id="20" name="Прямоугольник с двумя скругленными соседними углами 19"/>
          <p:cNvSpPr/>
          <p:nvPr/>
        </p:nvSpPr>
        <p:spPr>
          <a:xfrm>
            <a:off x="6624463" y="3212976"/>
            <a:ext cx="1475929" cy="1800200"/>
          </a:xfrm>
          <a:prstGeom prst="round2SameRect">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bg1"/>
                </a:solidFill>
              </a:rPr>
              <a:t>Высокая</a:t>
            </a:r>
            <a:endParaRPr lang="ru-RU" b="1" dirty="0">
              <a:solidFill>
                <a:schemeClr val="bg1"/>
              </a:solidFill>
            </a:endParaRPr>
          </a:p>
        </p:txBody>
      </p:sp>
    </p:spTree>
    <p:extLst>
      <p:ext uri="{BB962C8B-B14F-4D97-AF65-F5344CB8AC3E}">
        <p14:creationId xmlns:p14="http://schemas.microsoft.com/office/powerpoint/2010/main" val="27232798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11" name="Rectangle 5"/>
          <p:cNvSpPr>
            <a:spLocks noChangeArrowheads="1"/>
          </p:cNvSpPr>
          <p:nvPr/>
        </p:nvSpPr>
        <p:spPr bwMode="auto">
          <a:xfrm>
            <a:off x="719807" y="908720"/>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400" b="1" dirty="0">
                <a:solidFill>
                  <a:srgbClr val="FF0000"/>
                </a:solidFill>
              </a:rPr>
              <a:t>РЕЙТИНГ ЗЛОУМЫШЛЕННИКОВ</a:t>
            </a:r>
          </a:p>
        </p:txBody>
      </p:sp>
      <p:sp>
        <p:nvSpPr>
          <p:cNvPr id="14"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rgbClr val="1F497D">
                    <a:lumMod val="75000"/>
                  </a:srgbClr>
                </a:solidFill>
              </a:rPr>
              <a:t>ОАО «ЭЛВИС-ПЛЮС», 2012                                                                                                                                                    ЗАЩИЩЕННЫЕ КОРПОРАТИВНЫЕ СИСТЕМЫ</a:t>
            </a:r>
            <a:endParaRPr lang="ru-RU" sz="1000" dirty="0">
              <a:solidFill>
                <a:srgbClr val="1F497D">
                  <a:lumMod val="75000"/>
                </a:srgbClr>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418567779"/>
              </p:ext>
            </p:extLst>
          </p:nvPr>
        </p:nvGraphicFramePr>
        <p:xfrm>
          <a:off x="521790" y="1531640"/>
          <a:ext cx="8460460" cy="640080"/>
        </p:xfrm>
        <a:graphic>
          <a:graphicData uri="http://schemas.openxmlformats.org/drawingml/2006/table">
            <a:tbl>
              <a:tblPr firstRow="1" bandRow="1">
                <a:tableStyleId>{2D5ABB26-0587-4C30-8999-92F81FD0307C}</a:tableStyleId>
              </a:tblPr>
              <a:tblGrid>
                <a:gridCol w="1692092"/>
                <a:gridCol w="1692092"/>
                <a:gridCol w="1692092"/>
                <a:gridCol w="1692092"/>
                <a:gridCol w="1692092"/>
              </a:tblGrid>
              <a:tr h="370840">
                <a:tc>
                  <a:txBody>
                    <a:bodyPr/>
                    <a:lstStyle/>
                    <a:p>
                      <a:pPr algn="ctr"/>
                      <a:r>
                        <a:rPr lang="en-US" sz="3600" kern="0" dirty="0" smtClean="0">
                          <a:solidFill>
                            <a:srgbClr val="000066"/>
                          </a:solidFill>
                          <a:latin typeface="+mn-lt"/>
                          <a:ea typeface="+mn-ea"/>
                          <a:cs typeface="+mn-cs"/>
                        </a:rPr>
                        <a:t>I</a:t>
                      </a:r>
                      <a:endParaRPr lang="ru-RU" sz="3600" kern="0" dirty="0">
                        <a:solidFill>
                          <a:srgbClr val="000066"/>
                        </a:solidFill>
                        <a:latin typeface="+mn-lt"/>
                        <a:ea typeface="+mn-ea"/>
                        <a:cs typeface="+mn-cs"/>
                      </a:endParaRPr>
                    </a:p>
                  </a:txBody>
                  <a:tcPr/>
                </a:tc>
                <a:tc>
                  <a:txBody>
                    <a:bodyPr/>
                    <a:lstStyle/>
                    <a:p>
                      <a:pPr algn="ctr"/>
                      <a:r>
                        <a:rPr lang="en-US" sz="3600" kern="0" dirty="0" smtClean="0">
                          <a:solidFill>
                            <a:srgbClr val="000066"/>
                          </a:solidFill>
                          <a:latin typeface="+mn-lt"/>
                          <a:ea typeface="+mn-ea"/>
                          <a:cs typeface="+mn-cs"/>
                        </a:rPr>
                        <a:t>II</a:t>
                      </a:r>
                      <a:endParaRPr lang="ru-RU" sz="3600" kern="0" dirty="0">
                        <a:solidFill>
                          <a:srgbClr val="000066"/>
                        </a:solidFill>
                        <a:latin typeface="+mn-lt"/>
                        <a:ea typeface="+mn-ea"/>
                        <a:cs typeface="+mn-cs"/>
                      </a:endParaRPr>
                    </a:p>
                  </a:txBody>
                  <a:tcPr/>
                </a:tc>
                <a:tc>
                  <a:txBody>
                    <a:bodyPr/>
                    <a:lstStyle/>
                    <a:p>
                      <a:pPr algn="ctr"/>
                      <a:r>
                        <a:rPr lang="en-US" sz="3600" kern="0" dirty="0" smtClean="0">
                          <a:solidFill>
                            <a:srgbClr val="000066"/>
                          </a:solidFill>
                          <a:latin typeface="+mn-lt"/>
                          <a:ea typeface="+mn-ea"/>
                          <a:cs typeface="+mn-cs"/>
                        </a:rPr>
                        <a:t>III</a:t>
                      </a:r>
                      <a:endParaRPr lang="ru-RU" sz="3600" kern="0" dirty="0">
                        <a:solidFill>
                          <a:srgbClr val="000066"/>
                        </a:solidFill>
                        <a:latin typeface="+mn-lt"/>
                        <a:ea typeface="+mn-ea"/>
                        <a:cs typeface="+mn-cs"/>
                      </a:endParaRPr>
                    </a:p>
                  </a:txBody>
                  <a:tcPr/>
                </a:tc>
                <a:tc>
                  <a:txBody>
                    <a:bodyPr/>
                    <a:lstStyle/>
                    <a:p>
                      <a:pPr algn="ctr"/>
                      <a:r>
                        <a:rPr lang="en-US" sz="3600" kern="0" dirty="0" smtClean="0">
                          <a:solidFill>
                            <a:srgbClr val="000066"/>
                          </a:solidFill>
                          <a:latin typeface="+mn-lt"/>
                          <a:ea typeface="+mn-ea"/>
                          <a:cs typeface="+mn-cs"/>
                        </a:rPr>
                        <a:t>IV</a:t>
                      </a:r>
                      <a:endParaRPr lang="ru-RU" sz="3600" kern="0" dirty="0">
                        <a:solidFill>
                          <a:srgbClr val="000066"/>
                        </a:solidFill>
                        <a:latin typeface="+mn-lt"/>
                        <a:ea typeface="+mn-ea"/>
                        <a:cs typeface="+mn-cs"/>
                      </a:endParaRPr>
                    </a:p>
                  </a:txBody>
                  <a:tcPr/>
                </a:tc>
                <a:tc>
                  <a:txBody>
                    <a:bodyPr/>
                    <a:lstStyle/>
                    <a:p>
                      <a:pPr algn="ctr"/>
                      <a:r>
                        <a:rPr lang="en-US" sz="3600" kern="0" dirty="0" smtClean="0">
                          <a:solidFill>
                            <a:srgbClr val="000066"/>
                          </a:solidFill>
                          <a:latin typeface="+mn-lt"/>
                          <a:ea typeface="+mn-ea"/>
                          <a:cs typeface="+mn-cs"/>
                        </a:rPr>
                        <a:t>V</a:t>
                      </a:r>
                      <a:endParaRPr lang="ru-RU" sz="3600" kern="0" dirty="0">
                        <a:solidFill>
                          <a:srgbClr val="000066"/>
                        </a:solidFill>
                        <a:latin typeface="+mn-lt"/>
                        <a:ea typeface="+mn-ea"/>
                        <a:cs typeface="+mn-cs"/>
                      </a:endParaRPr>
                    </a:p>
                  </a:txBody>
                  <a:tcPr/>
                </a:tc>
              </a:tr>
            </a:tbl>
          </a:graphicData>
        </a:graphic>
      </p:graphicFrame>
      <p:sp>
        <p:nvSpPr>
          <p:cNvPr id="4" name="Овал 3"/>
          <p:cNvSpPr/>
          <p:nvPr/>
        </p:nvSpPr>
        <p:spPr>
          <a:xfrm>
            <a:off x="2736240" y="1529785"/>
            <a:ext cx="648072" cy="648072"/>
          </a:xfrm>
          <a:prstGeom prst="ellipse">
            <a:avLst/>
          </a:prstGeom>
          <a:noFill/>
          <a:ln w="603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val="1580106513"/>
              </p:ext>
            </p:extLst>
          </p:nvPr>
        </p:nvGraphicFramePr>
        <p:xfrm>
          <a:off x="611784" y="5193000"/>
          <a:ext cx="8136680" cy="426720"/>
        </p:xfrm>
        <a:graphic>
          <a:graphicData uri="http://schemas.openxmlformats.org/drawingml/2006/table">
            <a:tbl>
              <a:tblPr firstRow="1" bandRow="1">
                <a:tableStyleId>{2D5ABB26-0587-4C30-8999-92F81FD0307C}</a:tableStyleId>
              </a:tblPr>
              <a:tblGrid>
                <a:gridCol w="1943992"/>
                <a:gridCol w="720080"/>
                <a:gridCol w="2376264"/>
                <a:gridCol w="432048"/>
                <a:gridCol w="2664296"/>
              </a:tblGrid>
              <a:tr h="370840">
                <a:tc>
                  <a:txBody>
                    <a:bodyPr/>
                    <a:lstStyle/>
                    <a:p>
                      <a:r>
                        <a:rPr lang="ru-RU" sz="2200" dirty="0" smtClean="0">
                          <a:solidFill>
                            <a:schemeClr val="tx2">
                              <a:lumMod val="75000"/>
                            </a:schemeClr>
                          </a:solidFill>
                        </a:rPr>
                        <a:t>Квалификация</a:t>
                      </a:r>
                      <a:endParaRPr lang="ru-RU" sz="2200" dirty="0">
                        <a:solidFill>
                          <a:schemeClr val="tx2">
                            <a:lumMod val="75000"/>
                          </a:schemeClr>
                        </a:solidFill>
                      </a:endParaRPr>
                    </a:p>
                  </a:txBody>
                  <a:tcPr/>
                </a:tc>
                <a:tc>
                  <a:txBody>
                    <a:bodyPr/>
                    <a:lstStyle/>
                    <a:p>
                      <a:endParaRPr lang="ru-RU" sz="2200" dirty="0">
                        <a:solidFill>
                          <a:schemeClr val="tx2">
                            <a:lumMod val="75000"/>
                          </a:schemeClr>
                        </a:solidFill>
                      </a:endParaRPr>
                    </a:p>
                  </a:txBody>
                  <a:tcPr/>
                </a:tc>
                <a:tc>
                  <a:txBody>
                    <a:bodyPr/>
                    <a:lstStyle/>
                    <a:p>
                      <a:r>
                        <a:rPr lang="ru-RU" sz="2200" dirty="0" err="1" smtClean="0">
                          <a:solidFill>
                            <a:schemeClr val="tx2">
                              <a:lumMod val="75000"/>
                            </a:schemeClr>
                          </a:solidFill>
                        </a:rPr>
                        <a:t>Осведомленность</a:t>
                      </a:r>
                      <a:endParaRPr lang="ru-RU" sz="2200" dirty="0">
                        <a:solidFill>
                          <a:schemeClr val="tx2">
                            <a:lumMod val="75000"/>
                          </a:schemeClr>
                        </a:solidFill>
                      </a:endParaRPr>
                    </a:p>
                  </a:txBody>
                  <a:tcPr/>
                </a:tc>
                <a:tc>
                  <a:txBody>
                    <a:bodyPr/>
                    <a:lstStyle/>
                    <a:p>
                      <a:endParaRPr lang="ru-RU" sz="2200" dirty="0">
                        <a:solidFill>
                          <a:schemeClr val="tx2">
                            <a:lumMod val="75000"/>
                          </a:schemeClr>
                        </a:solidFill>
                      </a:endParaRPr>
                    </a:p>
                  </a:txBody>
                  <a:tcPr/>
                </a:tc>
                <a:tc>
                  <a:txBody>
                    <a:bodyPr/>
                    <a:lstStyle/>
                    <a:p>
                      <a:r>
                        <a:rPr lang="ru-RU" sz="2200" dirty="0" smtClean="0">
                          <a:solidFill>
                            <a:schemeClr val="tx2">
                              <a:lumMod val="75000"/>
                            </a:schemeClr>
                          </a:solidFill>
                        </a:rPr>
                        <a:t>Заинтересованность</a:t>
                      </a:r>
                      <a:endParaRPr lang="ru-RU" sz="2200" dirty="0">
                        <a:solidFill>
                          <a:schemeClr val="tx2">
                            <a:lumMod val="75000"/>
                          </a:schemeClr>
                        </a:solidFill>
                      </a:endParaRPr>
                    </a:p>
                  </a:txBody>
                  <a:tcPr/>
                </a:tc>
              </a:tr>
            </a:tbl>
          </a:graphicData>
        </a:graphic>
      </p:graphicFrame>
      <p:sp>
        <p:nvSpPr>
          <p:cNvPr id="6" name="Прямоугольник с двумя скругленными соседними углами 5"/>
          <p:cNvSpPr/>
          <p:nvPr/>
        </p:nvSpPr>
        <p:spPr>
          <a:xfrm>
            <a:off x="791815" y="3861048"/>
            <a:ext cx="1475929" cy="1152128"/>
          </a:xfrm>
          <a:prstGeom prst="round2SameRect">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bg1"/>
                </a:solidFill>
              </a:rPr>
              <a:t>Средняя</a:t>
            </a:r>
            <a:endParaRPr lang="ru-RU" b="1" dirty="0">
              <a:solidFill>
                <a:schemeClr val="bg1"/>
              </a:solidFill>
            </a:endParaRPr>
          </a:p>
        </p:txBody>
      </p:sp>
      <p:sp>
        <p:nvSpPr>
          <p:cNvPr id="19" name="Прямоугольник с двумя скругленными соседними углами 18"/>
          <p:cNvSpPr/>
          <p:nvPr/>
        </p:nvSpPr>
        <p:spPr>
          <a:xfrm>
            <a:off x="3672135" y="3861048"/>
            <a:ext cx="1475929" cy="1152128"/>
          </a:xfrm>
          <a:prstGeom prst="round2SameRect">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bg1"/>
                </a:solidFill>
              </a:rPr>
              <a:t>Средняя</a:t>
            </a:r>
            <a:endParaRPr lang="ru-RU" b="1" dirty="0">
              <a:solidFill>
                <a:schemeClr val="bg1"/>
              </a:solidFill>
            </a:endParaRPr>
          </a:p>
        </p:txBody>
      </p:sp>
      <p:sp>
        <p:nvSpPr>
          <p:cNvPr id="16" name="Прямоугольник с двумя скругленными соседними углами 15"/>
          <p:cNvSpPr/>
          <p:nvPr/>
        </p:nvSpPr>
        <p:spPr>
          <a:xfrm>
            <a:off x="6624463" y="3861048"/>
            <a:ext cx="1475929" cy="1152128"/>
          </a:xfrm>
          <a:prstGeom prst="round2SameRect">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bg1"/>
                </a:solidFill>
              </a:rPr>
              <a:t>Средняя</a:t>
            </a:r>
            <a:endParaRPr lang="ru-RU" b="1" dirty="0">
              <a:solidFill>
                <a:schemeClr val="bg1"/>
              </a:solidFill>
            </a:endParaRPr>
          </a:p>
        </p:txBody>
      </p:sp>
    </p:spTree>
    <p:extLst>
      <p:ext uri="{BB962C8B-B14F-4D97-AF65-F5344CB8AC3E}">
        <p14:creationId xmlns:p14="http://schemas.microsoft.com/office/powerpoint/2010/main" val="548453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12"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smtClean="0">
                <a:solidFill>
                  <a:srgbClr val="1F497D">
                    <a:lumMod val="75000"/>
                  </a:srgbClr>
                </a:solidFill>
              </a:rPr>
              <a:t>© </a:t>
            </a:r>
            <a:r>
              <a:rPr lang="ru-RU" sz="1000" smtClean="0">
                <a:solidFill>
                  <a:schemeClr val="tx2">
                    <a:lumMod val="75000"/>
                  </a:schemeClr>
                </a:solidFill>
              </a:rPr>
              <a:t>ОАО «ЭЛВИС-ПЛЮС», 2012                                                                                                                                                    ЗАЩИЩЕННЫЕ КОРПОРАТИВНЫЕ СИСТЕМЫ</a:t>
            </a:r>
            <a:endParaRPr lang="ru-RU" sz="1000" dirty="0">
              <a:solidFill>
                <a:schemeClr val="tx2">
                  <a:lumMod val="75000"/>
                </a:schemeClr>
              </a:solidFill>
            </a:endParaRPr>
          </a:p>
        </p:txBody>
      </p:sp>
      <p:sp>
        <p:nvSpPr>
          <p:cNvPr id="13" name="Rectangle 2"/>
          <p:cNvSpPr txBox="1">
            <a:spLocks noChangeArrowheads="1"/>
          </p:cNvSpPr>
          <p:nvPr/>
        </p:nvSpPr>
        <p:spPr bwMode="auto">
          <a:xfrm>
            <a:off x="1259632" y="2734362"/>
            <a:ext cx="6920433" cy="2854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lang="ru-RU" sz="2800" b="1" dirty="0">
                <a:solidFill>
                  <a:srgbClr val="4F81BD">
                    <a:lumMod val="50000"/>
                  </a:srgbClr>
                </a:solidFill>
              </a:rPr>
              <a:t>При использовании этих материалов, пожалуйста, указывайте первоисточник</a:t>
            </a:r>
            <a:r>
              <a:rPr lang="ru-RU" sz="2800" b="1" dirty="0" smtClean="0">
                <a:solidFill>
                  <a:srgbClr val="4F81BD">
                    <a:lumMod val="50000"/>
                  </a:srgbClr>
                </a:solidFill>
              </a:rPr>
              <a:t>.</a:t>
            </a:r>
          </a:p>
          <a:p>
            <a:pPr lvl="0" algn="ctr">
              <a:buNone/>
              <a:defRPr/>
            </a:pPr>
            <a:endParaRPr lang="ru-RU" sz="1800" kern="0" dirty="0" smtClean="0">
              <a:solidFill>
                <a:srgbClr val="000000"/>
              </a:solidFill>
              <a:latin typeface="Arial"/>
            </a:endParaRPr>
          </a:p>
          <a:p>
            <a:pPr lvl="0" algn="ctr">
              <a:buNone/>
              <a:defRPr/>
            </a:pPr>
            <a:endParaRPr lang="ru-RU" sz="1800" kern="0" dirty="0">
              <a:solidFill>
                <a:srgbClr val="000000"/>
              </a:solidFill>
              <a:latin typeface="Arial"/>
            </a:endParaRPr>
          </a:p>
          <a:p>
            <a:pPr lvl="0" algn="ctr">
              <a:buNone/>
              <a:defRPr/>
            </a:pPr>
            <a:endParaRPr lang="ru-RU" sz="1800" kern="0" dirty="0" smtClean="0">
              <a:solidFill>
                <a:srgbClr val="000000"/>
              </a:solidFill>
              <a:latin typeface="Arial"/>
            </a:endParaRPr>
          </a:p>
          <a:p>
            <a:pPr lvl="0" algn="ctr">
              <a:buNone/>
              <a:defRPr/>
            </a:pPr>
            <a:r>
              <a:rPr lang="ru-RU" sz="1800" kern="0" dirty="0" smtClean="0">
                <a:solidFill>
                  <a:srgbClr val="000000"/>
                </a:solidFill>
                <a:latin typeface="Arial"/>
              </a:rPr>
              <a:t>© </a:t>
            </a:r>
            <a:r>
              <a:rPr lang="ru-RU" sz="1800" kern="0" dirty="0">
                <a:solidFill>
                  <a:srgbClr val="000000"/>
                </a:solidFill>
                <a:latin typeface="Arial"/>
              </a:rPr>
              <a:t>Авторские права защищаются </a:t>
            </a:r>
          </a:p>
          <a:p>
            <a:pPr lvl="0" algn="ctr">
              <a:buNone/>
              <a:defRPr/>
            </a:pPr>
            <a:r>
              <a:rPr lang="ru-RU" sz="1800" kern="0" dirty="0">
                <a:solidFill>
                  <a:srgbClr val="000000"/>
                </a:solidFill>
                <a:latin typeface="Arial"/>
              </a:rPr>
              <a:t>в соответствии с законодательством </a:t>
            </a:r>
          </a:p>
          <a:p>
            <a:pPr lvl="0" algn="ctr">
              <a:buNone/>
              <a:defRPr/>
            </a:pPr>
            <a:r>
              <a:rPr lang="ru-RU" sz="1800" kern="0" dirty="0">
                <a:solidFill>
                  <a:srgbClr val="000000"/>
                </a:solidFill>
                <a:latin typeface="Arial"/>
              </a:rPr>
              <a:t>Российской Федерации</a:t>
            </a: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lang="ru-RU" sz="2800" b="1" dirty="0" smtClean="0">
              <a:solidFill>
                <a:srgbClr val="4F81BD">
                  <a:lumMod val="50000"/>
                </a:srgbClr>
              </a:solidFill>
            </a:endParaRPr>
          </a:p>
        </p:txBody>
      </p:sp>
    </p:spTree>
    <p:extLst>
      <p:ext uri="{BB962C8B-B14F-4D97-AF65-F5344CB8AC3E}">
        <p14:creationId xmlns:p14="http://schemas.microsoft.com/office/powerpoint/2010/main" val="282356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11" name="Rectangle 5"/>
          <p:cNvSpPr>
            <a:spLocks noChangeArrowheads="1"/>
          </p:cNvSpPr>
          <p:nvPr/>
        </p:nvSpPr>
        <p:spPr bwMode="auto">
          <a:xfrm>
            <a:off x="719807" y="908720"/>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400" b="1" dirty="0">
                <a:solidFill>
                  <a:srgbClr val="FF0000"/>
                </a:solidFill>
              </a:rPr>
              <a:t>РЕЙТИНГ ЗЛОУМЫШЛЕННИКОВ</a:t>
            </a:r>
          </a:p>
        </p:txBody>
      </p:sp>
      <p:sp>
        <p:nvSpPr>
          <p:cNvPr id="14"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rgbClr val="1F497D">
                    <a:lumMod val="75000"/>
                  </a:srgbClr>
                </a:solidFill>
              </a:rPr>
              <a:t>ОАО «ЭЛВИС-ПЛЮС», 2012                                                                                                                                                    ЗАЩИЩЕННЫЕ КОРПОРАТИВНЫЕ СИСТЕМЫ</a:t>
            </a:r>
            <a:endParaRPr lang="ru-RU" sz="1000" dirty="0">
              <a:solidFill>
                <a:srgbClr val="1F497D">
                  <a:lumMod val="75000"/>
                </a:srgbClr>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769840618"/>
              </p:ext>
            </p:extLst>
          </p:nvPr>
        </p:nvGraphicFramePr>
        <p:xfrm>
          <a:off x="521790" y="1531640"/>
          <a:ext cx="8460460" cy="640080"/>
        </p:xfrm>
        <a:graphic>
          <a:graphicData uri="http://schemas.openxmlformats.org/drawingml/2006/table">
            <a:tbl>
              <a:tblPr firstRow="1" bandRow="1">
                <a:tableStyleId>{2D5ABB26-0587-4C30-8999-92F81FD0307C}</a:tableStyleId>
              </a:tblPr>
              <a:tblGrid>
                <a:gridCol w="1692092"/>
                <a:gridCol w="1692092"/>
                <a:gridCol w="1692092"/>
                <a:gridCol w="1692092"/>
                <a:gridCol w="1692092"/>
              </a:tblGrid>
              <a:tr h="370840">
                <a:tc>
                  <a:txBody>
                    <a:bodyPr/>
                    <a:lstStyle/>
                    <a:p>
                      <a:pPr algn="ctr"/>
                      <a:r>
                        <a:rPr lang="en-US" sz="3600" kern="0" dirty="0" smtClean="0">
                          <a:solidFill>
                            <a:srgbClr val="000066"/>
                          </a:solidFill>
                          <a:latin typeface="+mn-lt"/>
                          <a:ea typeface="+mn-ea"/>
                          <a:cs typeface="+mn-cs"/>
                        </a:rPr>
                        <a:t>I</a:t>
                      </a:r>
                      <a:endParaRPr lang="ru-RU" sz="3600" kern="0" dirty="0">
                        <a:solidFill>
                          <a:srgbClr val="000066"/>
                        </a:solidFill>
                        <a:latin typeface="+mn-lt"/>
                        <a:ea typeface="+mn-ea"/>
                        <a:cs typeface="+mn-cs"/>
                      </a:endParaRPr>
                    </a:p>
                  </a:txBody>
                  <a:tcPr/>
                </a:tc>
                <a:tc>
                  <a:txBody>
                    <a:bodyPr/>
                    <a:lstStyle/>
                    <a:p>
                      <a:pPr algn="ctr"/>
                      <a:r>
                        <a:rPr lang="en-US" sz="3600" kern="0" dirty="0" smtClean="0">
                          <a:solidFill>
                            <a:srgbClr val="000066"/>
                          </a:solidFill>
                          <a:latin typeface="+mn-lt"/>
                          <a:ea typeface="+mn-ea"/>
                          <a:cs typeface="+mn-cs"/>
                        </a:rPr>
                        <a:t>II</a:t>
                      </a:r>
                      <a:endParaRPr lang="ru-RU" sz="3600" kern="0" dirty="0">
                        <a:solidFill>
                          <a:srgbClr val="000066"/>
                        </a:solidFill>
                        <a:latin typeface="+mn-lt"/>
                        <a:ea typeface="+mn-ea"/>
                        <a:cs typeface="+mn-cs"/>
                      </a:endParaRPr>
                    </a:p>
                  </a:txBody>
                  <a:tcPr/>
                </a:tc>
                <a:tc>
                  <a:txBody>
                    <a:bodyPr/>
                    <a:lstStyle/>
                    <a:p>
                      <a:pPr algn="ctr"/>
                      <a:r>
                        <a:rPr lang="en-US" sz="3600" kern="0" dirty="0" smtClean="0">
                          <a:solidFill>
                            <a:srgbClr val="000066"/>
                          </a:solidFill>
                          <a:latin typeface="+mn-lt"/>
                          <a:ea typeface="+mn-ea"/>
                          <a:cs typeface="+mn-cs"/>
                        </a:rPr>
                        <a:t>III</a:t>
                      </a:r>
                      <a:endParaRPr lang="ru-RU" sz="3600" kern="0" dirty="0">
                        <a:solidFill>
                          <a:srgbClr val="000066"/>
                        </a:solidFill>
                        <a:latin typeface="+mn-lt"/>
                        <a:ea typeface="+mn-ea"/>
                        <a:cs typeface="+mn-cs"/>
                      </a:endParaRPr>
                    </a:p>
                  </a:txBody>
                  <a:tcPr/>
                </a:tc>
                <a:tc>
                  <a:txBody>
                    <a:bodyPr/>
                    <a:lstStyle/>
                    <a:p>
                      <a:pPr algn="ctr"/>
                      <a:r>
                        <a:rPr lang="en-US" sz="3600" kern="0" dirty="0" smtClean="0">
                          <a:solidFill>
                            <a:srgbClr val="000066"/>
                          </a:solidFill>
                          <a:latin typeface="+mn-lt"/>
                          <a:ea typeface="+mn-ea"/>
                          <a:cs typeface="+mn-cs"/>
                        </a:rPr>
                        <a:t>IV</a:t>
                      </a:r>
                      <a:endParaRPr lang="ru-RU" sz="3600" kern="0" dirty="0">
                        <a:solidFill>
                          <a:srgbClr val="000066"/>
                        </a:solidFill>
                        <a:latin typeface="+mn-lt"/>
                        <a:ea typeface="+mn-ea"/>
                        <a:cs typeface="+mn-cs"/>
                      </a:endParaRPr>
                    </a:p>
                  </a:txBody>
                  <a:tcPr/>
                </a:tc>
                <a:tc>
                  <a:txBody>
                    <a:bodyPr/>
                    <a:lstStyle/>
                    <a:p>
                      <a:pPr algn="ctr"/>
                      <a:r>
                        <a:rPr lang="en-US" sz="3600" kern="0" dirty="0" smtClean="0">
                          <a:solidFill>
                            <a:srgbClr val="000066"/>
                          </a:solidFill>
                          <a:latin typeface="+mn-lt"/>
                          <a:ea typeface="+mn-ea"/>
                          <a:cs typeface="+mn-cs"/>
                        </a:rPr>
                        <a:t>V</a:t>
                      </a:r>
                      <a:endParaRPr lang="ru-RU" sz="3600" kern="0" dirty="0">
                        <a:solidFill>
                          <a:srgbClr val="000066"/>
                        </a:solidFill>
                        <a:latin typeface="+mn-lt"/>
                        <a:ea typeface="+mn-ea"/>
                        <a:cs typeface="+mn-cs"/>
                      </a:endParaRPr>
                    </a:p>
                  </a:txBody>
                  <a:tcPr/>
                </a:tc>
              </a:tr>
            </a:tbl>
          </a:graphicData>
        </a:graphic>
      </p:graphicFrame>
      <p:sp>
        <p:nvSpPr>
          <p:cNvPr id="4" name="Овал 3"/>
          <p:cNvSpPr/>
          <p:nvPr/>
        </p:nvSpPr>
        <p:spPr>
          <a:xfrm>
            <a:off x="4418256" y="1529785"/>
            <a:ext cx="648072" cy="648072"/>
          </a:xfrm>
          <a:prstGeom prst="ellipse">
            <a:avLst/>
          </a:prstGeom>
          <a:noFill/>
          <a:ln w="603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val="972297028"/>
              </p:ext>
            </p:extLst>
          </p:nvPr>
        </p:nvGraphicFramePr>
        <p:xfrm>
          <a:off x="611784" y="5193000"/>
          <a:ext cx="8136680" cy="426720"/>
        </p:xfrm>
        <a:graphic>
          <a:graphicData uri="http://schemas.openxmlformats.org/drawingml/2006/table">
            <a:tbl>
              <a:tblPr firstRow="1" bandRow="1">
                <a:tableStyleId>{2D5ABB26-0587-4C30-8999-92F81FD0307C}</a:tableStyleId>
              </a:tblPr>
              <a:tblGrid>
                <a:gridCol w="1943992"/>
                <a:gridCol w="720080"/>
                <a:gridCol w="2376264"/>
                <a:gridCol w="432048"/>
                <a:gridCol w="2664296"/>
              </a:tblGrid>
              <a:tr h="370840">
                <a:tc>
                  <a:txBody>
                    <a:bodyPr/>
                    <a:lstStyle/>
                    <a:p>
                      <a:r>
                        <a:rPr lang="ru-RU" sz="2200" dirty="0" smtClean="0">
                          <a:solidFill>
                            <a:schemeClr val="tx2">
                              <a:lumMod val="75000"/>
                            </a:schemeClr>
                          </a:solidFill>
                        </a:rPr>
                        <a:t>Квалификация</a:t>
                      </a:r>
                      <a:endParaRPr lang="ru-RU" sz="2200" dirty="0">
                        <a:solidFill>
                          <a:schemeClr val="tx2">
                            <a:lumMod val="75000"/>
                          </a:schemeClr>
                        </a:solidFill>
                      </a:endParaRPr>
                    </a:p>
                  </a:txBody>
                  <a:tcPr/>
                </a:tc>
                <a:tc>
                  <a:txBody>
                    <a:bodyPr/>
                    <a:lstStyle/>
                    <a:p>
                      <a:endParaRPr lang="ru-RU" sz="2200" dirty="0">
                        <a:solidFill>
                          <a:schemeClr val="tx2">
                            <a:lumMod val="75000"/>
                          </a:schemeClr>
                        </a:solidFill>
                      </a:endParaRPr>
                    </a:p>
                  </a:txBody>
                  <a:tcPr/>
                </a:tc>
                <a:tc>
                  <a:txBody>
                    <a:bodyPr/>
                    <a:lstStyle/>
                    <a:p>
                      <a:r>
                        <a:rPr lang="ru-RU" sz="2200" dirty="0" err="1" smtClean="0">
                          <a:solidFill>
                            <a:schemeClr val="tx2">
                              <a:lumMod val="75000"/>
                            </a:schemeClr>
                          </a:solidFill>
                        </a:rPr>
                        <a:t>Осведомленность</a:t>
                      </a:r>
                      <a:endParaRPr lang="ru-RU" sz="2200" dirty="0">
                        <a:solidFill>
                          <a:schemeClr val="tx2">
                            <a:lumMod val="75000"/>
                          </a:schemeClr>
                        </a:solidFill>
                      </a:endParaRPr>
                    </a:p>
                  </a:txBody>
                  <a:tcPr/>
                </a:tc>
                <a:tc>
                  <a:txBody>
                    <a:bodyPr/>
                    <a:lstStyle/>
                    <a:p>
                      <a:endParaRPr lang="ru-RU" sz="2200" dirty="0">
                        <a:solidFill>
                          <a:schemeClr val="tx2">
                            <a:lumMod val="75000"/>
                          </a:schemeClr>
                        </a:solidFill>
                      </a:endParaRPr>
                    </a:p>
                  </a:txBody>
                  <a:tcPr/>
                </a:tc>
                <a:tc>
                  <a:txBody>
                    <a:bodyPr/>
                    <a:lstStyle/>
                    <a:p>
                      <a:r>
                        <a:rPr lang="ru-RU" sz="2200" dirty="0" smtClean="0">
                          <a:solidFill>
                            <a:schemeClr val="tx2">
                              <a:lumMod val="75000"/>
                            </a:schemeClr>
                          </a:solidFill>
                        </a:rPr>
                        <a:t>Заинтересованность</a:t>
                      </a:r>
                      <a:endParaRPr lang="ru-RU" sz="2200" dirty="0">
                        <a:solidFill>
                          <a:schemeClr val="tx2">
                            <a:lumMod val="75000"/>
                          </a:schemeClr>
                        </a:solidFill>
                      </a:endParaRPr>
                    </a:p>
                  </a:txBody>
                  <a:tcPr/>
                </a:tc>
              </a:tr>
            </a:tbl>
          </a:graphicData>
        </a:graphic>
      </p:graphicFrame>
      <p:sp>
        <p:nvSpPr>
          <p:cNvPr id="20" name="Прямоугольник с двумя скругленными соседними углами 19"/>
          <p:cNvSpPr/>
          <p:nvPr/>
        </p:nvSpPr>
        <p:spPr>
          <a:xfrm>
            <a:off x="6624463" y="3212976"/>
            <a:ext cx="1475929" cy="1800200"/>
          </a:xfrm>
          <a:prstGeom prst="round2SameRect">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bg1"/>
                </a:solidFill>
              </a:rPr>
              <a:t>Высокая</a:t>
            </a:r>
            <a:endParaRPr lang="ru-RU" b="1" dirty="0">
              <a:solidFill>
                <a:schemeClr val="bg1"/>
              </a:solidFill>
            </a:endParaRPr>
          </a:p>
        </p:txBody>
      </p:sp>
      <p:sp>
        <p:nvSpPr>
          <p:cNvPr id="16" name="Прямоугольник с двумя скругленными соседними углами 15"/>
          <p:cNvSpPr/>
          <p:nvPr/>
        </p:nvSpPr>
        <p:spPr>
          <a:xfrm>
            <a:off x="3635896" y="3212976"/>
            <a:ext cx="1475929" cy="1800200"/>
          </a:xfrm>
          <a:prstGeom prst="round2SameRect">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bg1"/>
                </a:solidFill>
              </a:rPr>
              <a:t>Высокая</a:t>
            </a:r>
            <a:endParaRPr lang="ru-RU" b="1" dirty="0">
              <a:solidFill>
                <a:schemeClr val="bg1"/>
              </a:solidFill>
            </a:endParaRPr>
          </a:p>
        </p:txBody>
      </p:sp>
      <p:sp>
        <p:nvSpPr>
          <p:cNvPr id="17" name="Прямоугольник с двумя скругленными соседними углами 16"/>
          <p:cNvSpPr/>
          <p:nvPr/>
        </p:nvSpPr>
        <p:spPr>
          <a:xfrm>
            <a:off x="827584" y="3212976"/>
            <a:ext cx="1475929" cy="1800200"/>
          </a:xfrm>
          <a:prstGeom prst="round2SameRect">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bg1"/>
                </a:solidFill>
              </a:rPr>
              <a:t>Высокая</a:t>
            </a:r>
            <a:endParaRPr lang="ru-RU" b="1" dirty="0">
              <a:solidFill>
                <a:schemeClr val="bg1"/>
              </a:solidFill>
            </a:endParaRPr>
          </a:p>
        </p:txBody>
      </p:sp>
    </p:spTree>
    <p:extLst>
      <p:ext uri="{BB962C8B-B14F-4D97-AF65-F5344CB8AC3E}">
        <p14:creationId xmlns:p14="http://schemas.microsoft.com/office/powerpoint/2010/main" val="14978227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11" name="Rectangle 5"/>
          <p:cNvSpPr>
            <a:spLocks noChangeArrowheads="1"/>
          </p:cNvSpPr>
          <p:nvPr/>
        </p:nvSpPr>
        <p:spPr bwMode="auto">
          <a:xfrm>
            <a:off x="719807" y="908720"/>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400" b="1" dirty="0">
                <a:solidFill>
                  <a:srgbClr val="FF0000"/>
                </a:solidFill>
              </a:rPr>
              <a:t>РЕЙТИНГ ЗЛОУМЫШЛЕННИКОВ</a:t>
            </a:r>
          </a:p>
        </p:txBody>
      </p:sp>
      <p:sp>
        <p:nvSpPr>
          <p:cNvPr id="14"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rgbClr val="1F497D">
                    <a:lumMod val="75000"/>
                  </a:srgbClr>
                </a:solidFill>
              </a:rPr>
              <a:t>ОАО «ЭЛВИС-ПЛЮС», 2012                                                                                                                                                    ЗАЩИЩЕННЫЕ КОРПОРАТИВНЫЕ СИСТЕМЫ</a:t>
            </a:r>
            <a:endParaRPr lang="ru-RU" sz="1000" dirty="0">
              <a:solidFill>
                <a:srgbClr val="1F497D">
                  <a:lumMod val="75000"/>
                </a:srgbClr>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480217653"/>
              </p:ext>
            </p:extLst>
          </p:nvPr>
        </p:nvGraphicFramePr>
        <p:xfrm>
          <a:off x="521790" y="1531640"/>
          <a:ext cx="8460460" cy="640080"/>
        </p:xfrm>
        <a:graphic>
          <a:graphicData uri="http://schemas.openxmlformats.org/drawingml/2006/table">
            <a:tbl>
              <a:tblPr firstRow="1" bandRow="1">
                <a:tableStyleId>{2D5ABB26-0587-4C30-8999-92F81FD0307C}</a:tableStyleId>
              </a:tblPr>
              <a:tblGrid>
                <a:gridCol w="1692092"/>
                <a:gridCol w="1692092"/>
                <a:gridCol w="1692092"/>
                <a:gridCol w="1692092"/>
                <a:gridCol w="1692092"/>
              </a:tblGrid>
              <a:tr h="370840">
                <a:tc>
                  <a:txBody>
                    <a:bodyPr/>
                    <a:lstStyle/>
                    <a:p>
                      <a:pPr algn="ctr"/>
                      <a:r>
                        <a:rPr lang="en-US" sz="3600" kern="0" dirty="0" smtClean="0">
                          <a:solidFill>
                            <a:srgbClr val="000066"/>
                          </a:solidFill>
                          <a:latin typeface="+mn-lt"/>
                          <a:ea typeface="+mn-ea"/>
                          <a:cs typeface="+mn-cs"/>
                        </a:rPr>
                        <a:t>I</a:t>
                      </a:r>
                      <a:endParaRPr lang="ru-RU" sz="3600" kern="0" dirty="0">
                        <a:solidFill>
                          <a:srgbClr val="000066"/>
                        </a:solidFill>
                        <a:latin typeface="+mn-lt"/>
                        <a:ea typeface="+mn-ea"/>
                        <a:cs typeface="+mn-cs"/>
                      </a:endParaRPr>
                    </a:p>
                  </a:txBody>
                  <a:tcPr/>
                </a:tc>
                <a:tc>
                  <a:txBody>
                    <a:bodyPr/>
                    <a:lstStyle/>
                    <a:p>
                      <a:pPr algn="ctr"/>
                      <a:r>
                        <a:rPr lang="en-US" sz="3600" kern="0" dirty="0" smtClean="0">
                          <a:solidFill>
                            <a:srgbClr val="000066"/>
                          </a:solidFill>
                          <a:latin typeface="+mn-lt"/>
                          <a:ea typeface="+mn-ea"/>
                          <a:cs typeface="+mn-cs"/>
                        </a:rPr>
                        <a:t>II</a:t>
                      </a:r>
                      <a:endParaRPr lang="ru-RU" sz="3600" kern="0" dirty="0">
                        <a:solidFill>
                          <a:srgbClr val="000066"/>
                        </a:solidFill>
                        <a:latin typeface="+mn-lt"/>
                        <a:ea typeface="+mn-ea"/>
                        <a:cs typeface="+mn-cs"/>
                      </a:endParaRPr>
                    </a:p>
                  </a:txBody>
                  <a:tcPr/>
                </a:tc>
                <a:tc>
                  <a:txBody>
                    <a:bodyPr/>
                    <a:lstStyle/>
                    <a:p>
                      <a:pPr algn="ctr"/>
                      <a:r>
                        <a:rPr lang="en-US" sz="3600" kern="0" dirty="0" smtClean="0">
                          <a:solidFill>
                            <a:srgbClr val="000066"/>
                          </a:solidFill>
                          <a:latin typeface="+mn-lt"/>
                          <a:ea typeface="+mn-ea"/>
                          <a:cs typeface="+mn-cs"/>
                        </a:rPr>
                        <a:t>III</a:t>
                      </a:r>
                      <a:endParaRPr lang="ru-RU" sz="3600" kern="0" dirty="0">
                        <a:solidFill>
                          <a:srgbClr val="000066"/>
                        </a:solidFill>
                        <a:latin typeface="+mn-lt"/>
                        <a:ea typeface="+mn-ea"/>
                        <a:cs typeface="+mn-cs"/>
                      </a:endParaRPr>
                    </a:p>
                  </a:txBody>
                  <a:tcPr/>
                </a:tc>
                <a:tc>
                  <a:txBody>
                    <a:bodyPr/>
                    <a:lstStyle/>
                    <a:p>
                      <a:pPr algn="ctr"/>
                      <a:r>
                        <a:rPr lang="en-US" sz="3600" kern="0" dirty="0" smtClean="0">
                          <a:solidFill>
                            <a:srgbClr val="000066"/>
                          </a:solidFill>
                          <a:latin typeface="+mn-lt"/>
                          <a:ea typeface="+mn-ea"/>
                          <a:cs typeface="+mn-cs"/>
                        </a:rPr>
                        <a:t>IV</a:t>
                      </a:r>
                      <a:endParaRPr lang="ru-RU" sz="3600" kern="0" dirty="0">
                        <a:solidFill>
                          <a:srgbClr val="000066"/>
                        </a:solidFill>
                        <a:latin typeface="+mn-lt"/>
                        <a:ea typeface="+mn-ea"/>
                        <a:cs typeface="+mn-cs"/>
                      </a:endParaRPr>
                    </a:p>
                  </a:txBody>
                  <a:tcPr/>
                </a:tc>
                <a:tc>
                  <a:txBody>
                    <a:bodyPr/>
                    <a:lstStyle/>
                    <a:p>
                      <a:pPr algn="ctr"/>
                      <a:r>
                        <a:rPr lang="en-US" sz="3600" kern="0" dirty="0" smtClean="0">
                          <a:solidFill>
                            <a:srgbClr val="000066"/>
                          </a:solidFill>
                          <a:latin typeface="+mn-lt"/>
                          <a:ea typeface="+mn-ea"/>
                          <a:cs typeface="+mn-cs"/>
                        </a:rPr>
                        <a:t>V</a:t>
                      </a:r>
                      <a:endParaRPr lang="ru-RU" sz="3600" kern="0" dirty="0">
                        <a:solidFill>
                          <a:srgbClr val="000066"/>
                        </a:solidFill>
                        <a:latin typeface="+mn-lt"/>
                        <a:ea typeface="+mn-ea"/>
                        <a:cs typeface="+mn-cs"/>
                      </a:endParaRPr>
                    </a:p>
                  </a:txBody>
                  <a:tcPr/>
                </a:tc>
              </a:tr>
            </a:tbl>
          </a:graphicData>
        </a:graphic>
      </p:graphicFrame>
      <p:sp>
        <p:nvSpPr>
          <p:cNvPr id="4" name="Овал 3"/>
          <p:cNvSpPr/>
          <p:nvPr/>
        </p:nvSpPr>
        <p:spPr>
          <a:xfrm>
            <a:off x="6107536" y="1529785"/>
            <a:ext cx="648072" cy="648072"/>
          </a:xfrm>
          <a:prstGeom prst="ellipse">
            <a:avLst/>
          </a:prstGeom>
          <a:noFill/>
          <a:ln w="603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val="2506191215"/>
              </p:ext>
            </p:extLst>
          </p:nvPr>
        </p:nvGraphicFramePr>
        <p:xfrm>
          <a:off x="611784" y="5193000"/>
          <a:ext cx="8136680" cy="426720"/>
        </p:xfrm>
        <a:graphic>
          <a:graphicData uri="http://schemas.openxmlformats.org/drawingml/2006/table">
            <a:tbl>
              <a:tblPr firstRow="1" bandRow="1">
                <a:tableStyleId>{2D5ABB26-0587-4C30-8999-92F81FD0307C}</a:tableStyleId>
              </a:tblPr>
              <a:tblGrid>
                <a:gridCol w="1943992"/>
                <a:gridCol w="720080"/>
                <a:gridCol w="2376264"/>
                <a:gridCol w="432048"/>
                <a:gridCol w="2664296"/>
              </a:tblGrid>
              <a:tr h="370840">
                <a:tc>
                  <a:txBody>
                    <a:bodyPr/>
                    <a:lstStyle/>
                    <a:p>
                      <a:r>
                        <a:rPr lang="ru-RU" sz="2200" dirty="0" smtClean="0">
                          <a:solidFill>
                            <a:schemeClr val="tx2">
                              <a:lumMod val="75000"/>
                            </a:schemeClr>
                          </a:solidFill>
                        </a:rPr>
                        <a:t>Квалификация</a:t>
                      </a:r>
                      <a:endParaRPr lang="ru-RU" sz="2200" dirty="0">
                        <a:solidFill>
                          <a:schemeClr val="tx2">
                            <a:lumMod val="75000"/>
                          </a:schemeClr>
                        </a:solidFill>
                      </a:endParaRPr>
                    </a:p>
                  </a:txBody>
                  <a:tcPr/>
                </a:tc>
                <a:tc>
                  <a:txBody>
                    <a:bodyPr/>
                    <a:lstStyle/>
                    <a:p>
                      <a:endParaRPr lang="ru-RU" sz="2200" dirty="0">
                        <a:solidFill>
                          <a:schemeClr val="tx2">
                            <a:lumMod val="75000"/>
                          </a:schemeClr>
                        </a:solidFill>
                      </a:endParaRPr>
                    </a:p>
                  </a:txBody>
                  <a:tcPr/>
                </a:tc>
                <a:tc>
                  <a:txBody>
                    <a:bodyPr/>
                    <a:lstStyle/>
                    <a:p>
                      <a:r>
                        <a:rPr lang="ru-RU" sz="2200" dirty="0" err="1" smtClean="0">
                          <a:solidFill>
                            <a:schemeClr val="tx2">
                              <a:lumMod val="75000"/>
                            </a:schemeClr>
                          </a:solidFill>
                        </a:rPr>
                        <a:t>Осведомленность</a:t>
                      </a:r>
                      <a:endParaRPr lang="ru-RU" sz="2200" dirty="0">
                        <a:solidFill>
                          <a:schemeClr val="tx2">
                            <a:lumMod val="75000"/>
                          </a:schemeClr>
                        </a:solidFill>
                      </a:endParaRPr>
                    </a:p>
                  </a:txBody>
                  <a:tcPr/>
                </a:tc>
                <a:tc>
                  <a:txBody>
                    <a:bodyPr/>
                    <a:lstStyle/>
                    <a:p>
                      <a:endParaRPr lang="ru-RU" sz="2200" dirty="0">
                        <a:solidFill>
                          <a:schemeClr val="tx2">
                            <a:lumMod val="75000"/>
                          </a:schemeClr>
                        </a:solidFill>
                      </a:endParaRPr>
                    </a:p>
                  </a:txBody>
                  <a:tcPr/>
                </a:tc>
                <a:tc>
                  <a:txBody>
                    <a:bodyPr/>
                    <a:lstStyle/>
                    <a:p>
                      <a:r>
                        <a:rPr lang="ru-RU" sz="2200" dirty="0" smtClean="0">
                          <a:solidFill>
                            <a:schemeClr val="tx2">
                              <a:lumMod val="75000"/>
                            </a:schemeClr>
                          </a:solidFill>
                        </a:rPr>
                        <a:t>Заинтересованность</a:t>
                      </a:r>
                      <a:endParaRPr lang="ru-RU" sz="2200" dirty="0">
                        <a:solidFill>
                          <a:schemeClr val="tx2">
                            <a:lumMod val="75000"/>
                          </a:schemeClr>
                        </a:solidFill>
                      </a:endParaRPr>
                    </a:p>
                  </a:txBody>
                  <a:tcPr/>
                </a:tc>
              </a:tr>
            </a:tbl>
          </a:graphicData>
        </a:graphic>
      </p:graphicFrame>
      <p:sp>
        <p:nvSpPr>
          <p:cNvPr id="16" name="Прямоугольник с двумя скругленными соседними углами 15"/>
          <p:cNvSpPr/>
          <p:nvPr/>
        </p:nvSpPr>
        <p:spPr>
          <a:xfrm>
            <a:off x="3635896" y="3212976"/>
            <a:ext cx="1475929" cy="1800200"/>
          </a:xfrm>
          <a:prstGeom prst="round2SameRect">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bg1"/>
                </a:solidFill>
              </a:rPr>
              <a:t>Высокая</a:t>
            </a:r>
            <a:endParaRPr lang="ru-RU" b="1" dirty="0">
              <a:solidFill>
                <a:schemeClr val="bg1"/>
              </a:solidFill>
            </a:endParaRPr>
          </a:p>
        </p:txBody>
      </p:sp>
      <p:sp>
        <p:nvSpPr>
          <p:cNvPr id="17" name="Прямоугольник с двумя скругленными соседними углами 16"/>
          <p:cNvSpPr/>
          <p:nvPr/>
        </p:nvSpPr>
        <p:spPr>
          <a:xfrm>
            <a:off x="827584" y="2492896"/>
            <a:ext cx="1475929" cy="2520280"/>
          </a:xfrm>
          <a:prstGeom prst="round2SameRect">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bg1"/>
                </a:solidFill>
              </a:rPr>
              <a:t>Очень высокая</a:t>
            </a:r>
            <a:endParaRPr lang="ru-RU" b="1" dirty="0">
              <a:solidFill>
                <a:schemeClr val="bg1"/>
              </a:solidFill>
            </a:endParaRPr>
          </a:p>
        </p:txBody>
      </p:sp>
      <p:sp>
        <p:nvSpPr>
          <p:cNvPr id="18" name="Прямоугольник с двумя скругленными соседними углами 17"/>
          <p:cNvSpPr/>
          <p:nvPr/>
        </p:nvSpPr>
        <p:spPr>
          <a:xfrm>
            <a:off x="6624463" y="2492896"/>
            <a:ext cx="1475929" cy="2520280"/>
          </a:xfrm>
          <a:prstGeom prst="round2SameRect">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bg1"/>
                </a:solidFill>
              </a:rPr>
              <a:t>Очень высокая</a:t>
            </a:r>
            <a:endParaRPr lang="ru-RU" b="1" dirty="0">
              <a:solidFill>
                <a:schemeClr val="bg1"/>
              </a:solidFill>
            </a:endParaRPr>
          </a:p>
        </p:txBody>
      </p:sp>
    </p:spTree>
    <p:extLst>
      <p:ext uri="{BB962C8B-B14F-4D97-AF65-F5344CB8AC3E}">
        <p14:creationId xmlns:p14="http://schemas.microsoft.com/office/powerpoint/2010/main" val="18776836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11" name="Rectangle 5"/>
          <p:cNvSpPr>
            <a:spLocks noChangeArrowheads="1"/>
          </p:cNvSpPr>
          <p:nvPr/>
        </p:nvSpPr>
        <p:spPr bwMode="auto">
          <a:xfrm>
            <a:off x="719807" y="908720"/>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400" b="1" dirty="0">
                <a:solidFill>
                  <a:srgbClr val="FF0000"/>
                </a:solidFill>
              </a:rPr>
              <a:t>РЕЙТИНГ ЗЛОУМЫШЛЕННИКОВ</a:t>
            </a:r>
          </a:p>
        </p:txBody>
      </p:sp>
      <p:sp>
        <p:nvSpPr>
          <p:cNvPr id="14"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rgbClr val="1F497D">
                    <a:lumMod val="75000"/>
                  </a:srgbClr>
                </a:solidFill>
              </a:rPr>
              <a:t>ОАО «ЭЛВИС-ПЛЮС», 2012                                                                                                                                                    ЗАЩИЩЕННЫЕ КОРПОРАТИВНЫЕ СИСТЕМЫ</a:t>
            </a:r>
            <a:endParaRPr lang="ru-RU" sz="1000" dirty="0">
              <a:solidFill>
                <a:srgbClr val="1F497D">
                  <a:lumMod val="75000"/>
                </a:srgbClr>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057302532"/>
              </p:ext>
            </p:extLst>
          </p:nvPr>
        </p:nvGraphicFramePr>
        <p:xfrm>
          <a:off x="521790" y="1531640"/>
          <a:ext cx="8460460" cy="640080"/>
        </p:xfrm>
        <a:graphic>
          <a:graphicData uri="http://schemas.openxmlformats.org/drawingml/2006/table">
            <a:tbl>
              <a:tblPr firstRow="1" bandRow="1">
                <a:tableStyleId>{2D5ABB26-0587-4C30-8999-92F81FD0307C}</a:tableStyleId>
              </a:tblPr>
              <a:tblGrid>
                <a:gridCol w="1692092"/>
                <a:gridCol w="1692092"/>
                <a:gridCol w="1692092"/>
                <a:gridCol w="1692092"/>
                <a:gridCol w="1692092"/>
              </a:tblGrid>
              <a:tr h="370840">
                <a:tc>
                  <a:txBody>
                    <a:bodyPr/>
                    <a:lstStyle/>
                    <a:p>
                      <a:pPr algn="ctr"/>
                      <a:r>
                        <a:rPr lang="en-US" sz="3600" kern="0" dirty="0" smtClean="0">
                          <a:solidFill>
                            <a:srgbClr val="000066"/>
                          </a:solidFill>
                          <a:latin typeface="+mn-lt"/>
                          <a:ea typeface="+mn-ea"/>
                          <a:cs typeface="+mn-cs"/>
                        </a:rPr>
                        <a:t>I</a:t>
                      </a:r>
                      <a:endParaRPr lang="ru-RU" sz="3600" kern="0" dirty="0">
                        <a:solidFill>
                          <a:srgbClr val="000066"/>
                        </a:solidFill>
                        <a:latin typeface="+mn-lt"/>
                        <a:ea typeface="+mn-ea"/>
                        <a:cs typeface="+mn-cs"/>
                      </a:endParaRPr>
                    </a:p>
                  </a:txBody>
                  <a:tcPr/>
                </a:tc>
                <a:tc>
                  <a:txBody>
                    <a:bodyPr/>
                    <a:lstStyle/>
                    <a:p>
                      <a:pPr algn="ctr"/>
                      <a:r>
                        <a:rPr lang="en-US" sz="3600" kern="0" dirty="0" smtClean="0">
                          <a:solidFill>
                            <a:srgbClr val="000066"/>
                          </a:solidFill>
                          <a:latin typeface="+mn-lt"/>
                          <a:ea typeface="+mn-ea"/>
                          <a:cs typeface="+mn-cs"/>
                        </a:rPr>
                        <a:t>II</a:t>
                      </a:r>
                      <a:endParaRPr lang="ru-RU" sz="3600" kern="0" dirty="0">
                        <a:solidFill>
                          <a:srgbClr val="000066"/>
                        </a:solidFill>
                        <a:latin typeface="+mn-lt"/>
                        <a:ea typeface="+mn-ea"/>
                        <a:cs typeface="+mn-cs"/>
                      </a:endParaRPr>
                    </a:p>
                  </a:txBody>
                  <a:tcPr/>
                </a:tc>
                <a:tc>
                  <a:txBody>
                    <a:bodyPr/>
                    <a:lstStyle/>
                    <a:p>
                      <a:pPr algn="ctr"/>
                      <a:r>
                        <a:rPr lang="en-US" sz="3600" kern="0" dirty="0" smtClean="0">
                          <a:solidFill>
                            <a:srgbClr val="000066"/>
                          </a:solidFill>
                          <a:latin typeface="+mn-lt"/>
                          <a:ea typeface="+mn-ea"/>
                          <a:cs typeface="+mn-cs"/>
                        </a:rPr>
                        <a:t>III</a:t>
                      </a:r>
                      <a:endParaRPr lang="ru-RU" sz="3600" kern="0" dirty="0">
                        <a:solidFill>
                          <a:srgbClr val="000066"/>
                        </a:solidFill>
                        <a:latin typeface="+mn-lt"/>
                        <a:ea typeface="+mn-ea"/>
                        <a:cs typeface="+mn-cs"/>
                      </a:endParaRPr>
                    </a:p>
                  </a:txBody>
                  <a:tcPr/>
                </a:tc>
                <a:tc>
                  <a:txBody>
                    <a:bodyPr/>
                    <a:lstStyle/>
                    <a:p>
                      <a:pPr algn="ctr"/>
                      <a:r>
                        <a:rPr lang="en-US" sz="3600" kern="0" dirty="0" smtClean="0">
                          <a:solidFill>
                            <a:srgbClr val="000066"/>
                          </a:solidFill>
                          <a:latin typeface="+mn-lt"/>
                          <a:ea typeface="+mn-ea"/>
                          <a:cs typeface="+mn-cs"/>
                        </a:rPr>
                        <a:t>IV</a:t>
                      </a:r>
                      <a:endParaRPr lang="ru-RU" sz="3600" kern="0" dirty="0">
                        <a:solidFill>
                          <a:srgbClr val="000066"/>
                        </a:solidFill>
                        <a:latin typeface="+mn-lt"/>
                        <a:ea typeface="+mn-ea"/>
                        <a:cs typeface="+mn-cs"/>
                      </a:endParaRPr>
                    </a:p>
                  </a:txBody>
                  <a:tcPr/>
                </a:tc>
                <a:tc>
                  <a:txBody>
                    <a:bodyPr/>
                    <a:lstStyle/>
                    <a:p>
                      <a:pPr algn="ctr"/>
                      <a:r>
                        <a:rPr lang="en-US" sz="3600" kern="0" dirty="0" smtClean="0">
                          <a:solidFill>
                            <a:srgbClr val="000066"/>
                          </a:solidFill>
                          <a:latin typeface="+mn-lt"/>
                          <a:ea typeface="+mn-ea"/>
                          <a:cs typeface="+mn-cs"/>
                        </a:rPr>
                        <a:t>V</a:t>
                      </a:r>
                      <a:endParaRPr lang="ru-RU" sz="3600" kern="0" dirty="0">
                        <a:solidFill>
                          <a:srgbClr val="000066"/>
                        </a:solidFill>
                        <a:latin typeface="+mn-lt"/>
                        <a:ea typeface="+mn-ea"/>
                        <a:cs typeface="+mn-cs"/>
                      </a:endParaRPr>
                    </a:p>
                  </a:txBody>
                  <a:tcPr/>
                </a:tc>
              </a:tr>
            </a:tbl>
          </a:graphicData>
        </a:graphic>
      </p:graphicFrame>
      <p:sp>
        <p:nvSpPr>
          <p:cNvPr id="4" name="Овал 3"/>
          <p:cNvSpPr/>
          <p:nvPr/>
        </p:nvSpPr>
        <p:spPr>
          <a:xfrm>
            <a:off x="7812360" y="1529785"/>
            <a:ext cx="648072" cy="648072"/>
          </a:xfrm>
          <a:prstGeom prst="ellipse">
            <a:avLst/>
          </a:prstGeom>
          <a:noFill/>
          <a:ln w="603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val="82609969"/>
              </p:ext>
            </p:extLst>
          </p:nvPr>
        </p:nvGraphicFramePr>
        <p:xfrm>
          <a:off x="611784" y="5193000"/>
          <a:ext cx="8136680" cy="426720"/>
        </p:xfrm>
        <a:graphic>
          <a:graphicData uri="http://schemas.openxmlformats.org/drawingml/2006/table">
            <a:tbl>
              <a:tblPr firstRow="1" bandRow="1">
                <a:tableStyleId>{2D5ABB26-0587-4C30-8999-92F81FD0307C}</a:tableStyleId>
              </a:tblPr>
              <a:tblGrid>
                <a:gridCol w="1943992"/>
                <a:gridCol w="720080"/>
                <a:gridCol w="2376264"/>
                <a:gridCol w="432048"/>
                <a:gridCol w="2664296"/>
              </a:tblGrid>
              <a:tr h="370840">
                <a:tc>
                  <a:txBody>
                    <a:bodyPr/>
                    <a:lstStyle/>
                    <a:p>
                      <a:r>
                        <a:rPr lang="ru-RU" sz="2200" dirty="0" smtClean="0">
                          <a:solidFill>
                            <a:schemeClr val="tx2">
                              <a:lumMod val="75000"/>
                            </a:schemeClr>
                          </a:solidFill>
                        </a:rPr>
                        <a:t>Квалификация</a:t>
                      </a:r>
                      <a:endParaRPr lang="ru-RU" sz="2200" dirty="0">
                        <a:solidFill>
                          <a:schemeClr val="tx2">
                            <a:lumMod val="75000"/>
                          </a:schemeClr>
                        </a:solidFill>
                      </a:endParaRPr>
                    </a:p>
                  </a:txBody>
                  <a:tcPr/>
                </a:tc>
                <a:tc>
                  <a:txBody>
                    <a:bodyPr/>
                    <a:lstStyle/>
                    <a:p>
                      <a:endParaRPr lang="ru-RU" sz="2200" dirty="0">
                        <a:solidFill>
                          <a:schemeClr val="tx2">
                            <a:lumMod val="75000"/>
                          </a:schemeClr>
                        </a:solidFill>
                      </a:endParaRPr>
                    </a:p>
                  </a:txBody>
                  <a:tcPr/>
                </a:tc>
                <a:tc>
                  <a:txBody>
                    <a:bodyPr/>
                    <a:lstStyle/>
                    <a:p>
                      <a:r>
                        <a:rPr lang="ru-RU" sz="2200" dirty="0" err="1" smtClean="0">
                          <a:solidFill>
                            <a:schemeClr val="tx2">
                              <a:lumMod val="75000"/>
                            </a:schemeClr>
                          </a:solidFill>
                        </a:rPr>
                        <a:t>Осведомленность</a:t>
                      </a:r>
                      <a:endParaRPr lang="ru-RU" sz="2200" dirty="0">
                        <a:solidFill>
                          <a:schemeClr val="tx2">
                            <a:lumMod val="75000"/>
                          </a:schemeClr>
                        </a:solidFill>
                      </a:endParaRPr>
                    </a:p>
                  </a:txBody>
                  <a:tcPr/>
                </a:tc>
                <a:tc>
                  <a:txBody>
                    <a:bodyPr/>
                    <a:lstStyle/>
                    <a:p>
                      <a:endParaRPr lang="ru-RU" sz="2200" dirty="0">
                        <a:solidFill>
                          <a:schemeClr val="tx2">
                            <a:lumMod val="75000"/>
                          </a:schemeClr>
                        </a:solidFill>
                      </a:endParaRPr>
                    </a:p>
                  </a:txBody>
                  <a:tcPr/>
                </a:tc>
                <a:tc>
                  <a:txBody>
                    <a:bodyPr/>
                    <a:lstStyle/>
                    <a:p>
                      <a:r>
                        <a:rPr lang="ru-RU" sz="2200" dirty="0" smtClean="0">
                          <a:solidFill>
                            <a:schemeClr val="tx2">
                              <a:lumMod val="75000"/>
                            </a:schemeClr>
                          </a:solidFill>
                        </a:rPr>
                        <a:t>Заинтересованность</a:t>
                      </a:r>
                      <a:endParaRPr lang="ru-RU" sz="2200" dirty="0">
                        <a:solidFill>
                          <a:schemeClr val="tx2">
                            <a:lumMod val="75000"/>
                          </a:schemeClr>
                        </a:solidFill>
                      </a:endParaRPr>
                    </a:p>
                  </a:txBody>
                  <a:tcPr/>
                </a:tc>
              </a:tr>
            </a:tbl>
          </a:graphicData>
        </a:graphic>
      </p:graphicFrame>
      <p:sp>
        <p:nvSpPr>
          <p:cNvPr id="17" name="Прямоугольник с двумя скругленными соседними углами 16"/>
          <p:cNvSpPr/>
          <p:nvPr/>
        </p:nvSpPr>
        <p:spPr>
          <a:xfrm>
            <a:off x="827584" y="2492896"/>
            <a:ext cx="1475929" cy="2520280"/>
          </a:xfrm>
          <a:prstGeom prst="round2SameRect">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bg1"/>
                </a:solidFill>
              </a:rPr>
              <a:t>Очень высокая</a:t>
            </a:r>
            <a:endParaRPr lang="ru-RU" b="1" dirty="0">
              <a:solidFill>
                <a:schemeClr val="bg1"/>
              </a:solidFill>
            </a:endParaRPr>
          </a:p>
        </p:txBody>
      </p:sp>
      <p:sp>
        <p:nvSpPr>
          <p:cNvPr id="18" name="Прямоугольник с двумя скругленными соседними углами 17"/>
          <p:cNvSpPr/>
          <p:nvPr/>
        </p:nvSpPr>
        <p:spPr>
          <a:xfrm>
            <a:off x="6624463" y="2492896"/>
            <a:ext cx="1475929" cy="2520280"/>
          </a:xfrm>
          <a:prstGeom prst="round2SameRect">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bg1"/>
                </a:solidFill>
              </a:rPr>
              <a:t>Очень высокая</a:t>
            </a:r>
            <a:endParaRPr lang="ru-RU" b="1" dirty="0">
              <a:solidFill>
                <a:schemeClr val="bg1"/>
              </a:solidFill>
            </a:endParaRPr>
          </a:p>
        </p:txBody>
      </p:sp>
      <p:sp>
        <p:nvSpPr>
          <p:cNvPr id="19" name="Прямоугольник с двумя скругленными соседними углами 18"/>
          <p:cNvSpPr/>
          <p:nvPr/>
        </p:nvSpPr>
        <p:spPr>
          <a:xfrm>
            <a:off x="3672135" y="2492896"/>
            <a:ext cx="1475929" cy="2520280"/>
          </a:xfrm>
          <a:prstGeom prst="round2SameRect">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bg1"/>
                </a:solidFill>
              </a:rPr>
              <a:t>Очень высокая</a:t>
            </a:r>
            <a:endParaRPr lang="ru-RU" b="1" dirty="0">
              <a:solidFill>
                <a:schemeClr val="bg1"/>
              </a:solidFill>
            </a:endParaRPr>
          </a:p>
        </p:txBody>
      </p:sp>
    </p:spTree>
    <p:extLst>
      <p:ext uri="{BB962C8B-B14F-4D97-AF65-F5344CB8AC3E}">
        <p14:creationId xmlns:p14="http://schemas.microsoft.com/office/powerpoint/2010/main" val="9640958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11" name="Rectangle 5"/>
          <p:cNvSpPr>
            <a:spLocks noChangeArrowheads="1"/>
          </p:cNvSpPr>
          <p:nvPr/>
        </p:nvSpPr>
        <p:spPr bwMode="auto">
          <a:xfrm>
            <a:off x="719807" y="908720"/>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400" b="1" dirty="0">
                <a:solidFill>
                  <a:srgbClr val="FF0000"/>
                </a:solidFill>
              </a:rPr>
              <a:t>РЕЙТИНГ ЗЛОУМЫШЛЕННИКОВ</a:t>
            </a:r>
          </a:p>
        </p:txBody>
      </p:sp>
      <p:sp>
        <p:nvSpPr>
          <p:cNvPr id="14"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rgbClr val="1F497D">
                    <a:lumMod val="75000"/>
                  </a:srgbClr>
                </a:solidFill>
              </a:rPr>
              <a:t>ОАО «ЭЛВИС-ПЛЮС», 2012                                                                                                                                                    ЗАЩИЩЕННЫЕ КОРПОРАТИВНЫЕ СИСТЕМЫ</a:t>
            </a:r>
            <a:endParaRPr lang="ru-RU" sz="1000" dirty="0">
              <a:solidFill>
                <a:srgbClr val="1F497D">
                  <a:lumMod val="75000"/>
                </a:srgbClr>
              </a:solidFill>
            </a:endParaRPr>
          </a:p>
        </p:txBody>
      </p:sp>
      <p:sp>
        <p:nvSpPr>
          <p:cNvPr id="6" name="Прямоугольник 5"/>
          <p:cNvSpPr/>
          <p:nvPr/>
        </p:nvSpPr>
        <p:spPr>
          <a:xfrm>
            <a:off x="251520" y="3379058"/>
            <a:ext cx="8784976" cy="1015663"/>
          </a:xfrm>
          <a:prstGeom prst="rect">
            <a:avLst/>
          </a:prstGeom>
        </p:spPr>
        <p:txBody>
          <a:bodyPr wrap="square">
            <a:spAutoFit/>
          </a:bodyPr>
          <a:lstStyle/>
          <a:p>
            <a:pPr algn="ctr"/>
            <a:r>
              <a:rPr lang="ru-RU" sz="3000" b="1" kern="0" dirty="0">
                <a:solidFill>
                  <a:srgbClr val="000066"/>
                </a:solidFill>
                <a:latin typeface="Calibri"/>
              </a:rPr>
              <a:t>Использовать </a:t>
            </a:r>
            <a:r>
              <a:rPr lang="ru-RU" sz="3000" b="1" kern="0" dirty="0" smtClean="0">
                <a:solidFill>
                  <a:srgbClr val="000066"/>
                </a:solidFill>
                <a:latin typeface="Calibri"/>
              </a:rPr>
              <a:t>НДВ </a:t>
            </a:r>
            <a:r>
              <a:rPr lang="ru-RU" sz="3000" b="1" kern="0" dirty="0">
                <a:solidFill>
                  <a:srgbClr val="000066"/>
                </a:solidFill>
                <a:latin typeface="Calibri"/>
              </a:rPr>
              <a:t>«</a:t>
            </a:r>
            <a:r>
              <a:rPr lang="ru-RU" sz="3000" b="1" kern="0" dirty="0" smtClean="0">
                <a:solidFill>
                  <a:srgbClr val="000066"/>
                </a:solidFill>
                <a:latin typeface="Calibri"/>
              </a:rPr>
              <a:t>вслепую</a:t>
            </a:r>
            <a:r>
              <a:rPr lang="ru-RU" sz="3000" b="1" kern="0" dirty="0">
                <a:solidFill>
                  <a:srgbClr val="000066"/>
                </a:solidFill>
                <a:latin typeface="Calibri"/>
              </a:rPr>
              <a:t>» </a:t>
            </a:r>
            <a:endParaRPr lang="ru-RU" sz="3000" b="1" kern="0" dirty="0" smtClean="0">
              <a:solidFill>
                <a:srgbClr val="000066"/>
              </a:solidFill>
              <a:latin typeface="Calibri"/>
            </a:endParaRPr>
          </a:p>
          <a:p>
            <a:pPr algn="ctr"/>
            <a:r>
              <a:rPr lang="ru-RU" sz="3000" b="1" kern="0" dirty="0" smtClean="0">
                <a:solidFill>
                  <a:srgbClr val="000066"/>
                </a:solidFill>
                <a:latin typeface="Calibri"/>
              </a:rPr>
              <a:t>вряд </a:t>
            </a:r>
            <a:r>
              <a:rPr lang="ru-RU" sz="3000" b="1" kern="0" dirty="0">
                <a:solidFill>
                  <a:srgbClr val="000066"/>
                </a:solidFill>
                <a:latin typeface="Calibri"/>
              </a:rPr>
              <a:t>ли кто-то будет.</a:t>
            </a:r>
          </a:p>
        </p:txBody>
      </p:sp>
    </p:spTree>
    <p:extLst>
      <p:ext uri="{BB962C8B-B14F-4D97-AF65-F5344CB8AC3E}">
        <p14:creationId xmlns:p14="http://schemas.microsoft.com/office/powerpoint/2010/main" val="22857868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11" name="Rectangle 5"/>
          <p:cNvSpPr>
            <a:spLocks noChangeArrowheads="1"/>
          </p:cNvSpPr>
          <p:nvPr/>
        </p:nvSpPr>
        <p:spPr bwMode="auto">
          <a:xfrm>
            <a:off x="665184" y="932694"/>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400" b="1" dirty="0">
                <a:solidFill>
                  <a:srgbClr val="FF0000"/>
                </a:solidFill>
              </a:rPr>
              <a:t>«РЕАЛЬНЫЕ» УГРОЗЫ</a:t>
            </a:r>
          </a:p>
        </p:txBody>
      </p:sp>
      <p:sp>
        <p:nvSpPr>
          <p:cNvPr id="12" name="Text Box 3"/>
          <p:cNvSpPr txBox="1">
            <a:spLocks noChangeArrowheads="1"/>
          </p:cNvSpPr>
          <p:nvPr/>
        </p:nvSpPr>
        <p:spPr bwMode="auto">
          <a:xfrm>
            <a:off x="-36512" y="1444714"/>
            <a:ext cx="9217024" cy="707886"/>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sz="2000" dirty="0" smtClean="0">
                <a:solidFill>
                  <a:srgbClr val="000066"/>
                </a:solidFill>
                <a:latin typeface="+mj-lt"/>
              </a:rPr>
              <a:t>Какие угрозы «РЕАЛЬНЫ», если обрабатываются </a:t>
            </a:r>
            <a:r>
              <a:rPr lang="ru-RU" sz="2000" dirty="0" err="1" smtClean="0">
                <a:solidFill>
                  <a:srgbClr val="000066"/>
                </a:solidFill>
                <a:latin typeface="+mj-lt"/>
              </a:rPr>
              <a:t>ПДн</a:t>
            </a:r>
            <a:endParaRPr lang="en-US" sz="2000" dirty="0">
              <a:solidFill>
                <a:srgbClr val="000066"/>
              </a:solidFill>
              <a:latin typeface="+mj-lt"/>
            </a:endParaRPr>
          </a:p>
          <a:p>
            <a:pPr algn="ctr"/>
            <a:r>
              <a:rPr lang="ru-RU" sz="2000" dirty="0" smtClean="0">
                <a:solidFill>
                  <a:srgbClr val="000066"/>
                </a:solidFill>
                <a:latin typeface="+mj-lt"/>
              </a:rPr>
              <a:t>не сотрудников</a:t>
            </a:r>
            <a:r>
              <a:rPr lang="en-US" sz="2000" dirty="0" smtClean="0">
                <a:solidFill>
                  <a:srgbClr val="000066"/>
                </a:solidFill>
                <a:latin typeface="+mj-lt"/>
              </a:rPr>
              <a:t> </a:t>
            </a:r>
            <a:r>
              <a:rPr lang="ru-RU" sz="2000" dirty="0" smtClean="0">
                <a:solidFill>
                  <a:srgbClr val="000066"/>
                </a:solidFill>
                <a:latin typeface="+mj-lt"/>
              </a:rPr>
              <a:t>оператора:</a:t>
            </a:r>
            <a:endParaRPr lang="ru-RU" sz="2000" dirty="0">
              <a:solidFill>
                <a:srgbClr val="000066"/>
              </a:solidFill>
              <a:latin typeface="+mj-lt"/>
            </a:endParaRPr>
          </a:p>
        </p:txBody>
      </p:sp>
      <p:sp>
        <p:nvSpPr>
          <p:cNvPr id="14" name="Подзаголовок 2"/>
          <p:cNvSpPr txBox="1">
            <a:spLocks/>
          </p:cNvSpPr>
          <p:nvPr/>
        </p:nvSpPr>
        <p:spPr>
          <a:xfrm>
            <a:off x="654384" y="6488906"/>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rgbClr val="1F497D">
                    <a:lumMod val="75000"/>
                  </a:srgbClr>
                </a:solidFill>
              </a:rPr>
              <a:t>ОАО «ЭЛВИС-ПЛЮС», 2012                                                                                                                                                    ЗАЩИЩЕННЫЕ КОРПОРАТИВНЫЕ СИСТЕМЫ</a:t>
            </a:r>
            <a:endParaRPr lang="ru-RU" sz="1000" dirty="0">
              <a:solidFill>
                <a:srgbClr val="1F497D">
                  <a:lumMod val="75000"/>
                </a:srgbClr>
              </a:solidFill>
            </a:endParaRPr>
          </a:p>
        </p:txBody>
      </p:sp>
      <p:graphicFrame>
        <p:nvGraphicFramePr>
          <p:cNvPr id="9" name="Таблица 8"/>
          <p:cNvGraphicFramePr>
            <a:graphicFrameLocks noGrp="1"/>
          </p:cNvGraphicFramePr>
          <p:nvPr>
            <p:extLst>
              <p:ext uri="{D42A27DB-BD31-4B8C-83A1-F6EECF244321}">
                <p14:modId xmlns:p14="http://schemas.microsoft.com/office/powerpoint/2010/main" val="502868738"/>
              </p:ext>
            </p:extLst>
          </p:nvPr>
        </p:nvGraphicFramePr>
        <p:xfrm>
          <a:off x="510891" y="2184356"/>
          <a:ext cx="8381589" cy="4201568"/>
        </p:xfrm>
        <a:graphic>
          <a:graphicData uri="http://schemas.openxmlformats.org/drawingml/2006/table">
            <a:tbl>
              <a:tblPr>
                <a:tableStyleId>{5C22544A-7EE6-4342-B048-85BDC9FD1C3A}</a:tableStyleId>
              </a:tblPr>
              <a:tblGrid>
                <a:gridCol w="647927"/>
                <a:gridCol w="1828848"/>
                <a:gridCol w="1510788"/>
                <a:gridCol w="1484276"/>
                <a:gridCol w="1440160"/>
                <a:gridCol w="1469590"/>
              </a:tblGrid>
              <a:tr h="608036">
                <a:tc gridSpan="2">
                  <a:txBody>
                    <a:bodyPr/>
                    <a:lstStyle/>
                    <a:p>
                      <a:pPr algn="ctr">
                        <a:lnSpc>
                          <a:spcPct val="115000"/>
                        </a:lnSpc>
                        <a:spcAft>
                          <a:spcPts val="0"/>
                        </a:spcAft>
                      </a:pPr>
                      <a:r>
                        <a:rPr lang="ru-RU" sz="1200" b="1" dirty="0" smtClean="0">
                          <a:effectLst/>
                          <a:latin typeface="Arial" pitchFamily="34" charset="0"/>
                          <a:ea typeface="Calibri"/>
                          <a:cs typeface="Arial" pitchFamily="34" charset="0"/>
                        </a:rPr>
                        <a:t>Содержание ПДн</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lnSpc>
                          <a:spcPct val="115000"/>
                        </a:lnSpc>
                        <a:spcAft>
                          <a:spcPts val="0"/>
                        </a:spcAft>
                      </a:pPr>
                      <a:r>
                        <a:rPr lang="ru-RU" sz="1200" b="1" dirty="0">
                          <a:effectLst/>
                          <a:latin typeface="Arial" pitchFamily="34" charset="0"/>
                          <a:cs typeface="Arial" pitchFamily="34" charset="0"/>
                        </a:rPr>
                        <a:t>1-й </a:t>
                      </a:r>
                      <a:r>
                        <a:rPr lang="ru-RU" sz="1200" b="1" dirty="0" smtClean="0">
                          <a:effectLst/>
                          <a:latin typeface="Arial" pitchFamily="34" charset="0"/>
                          <a:cs typeface="Arial" pitchFamily="34" charset="0"/>
                        </a:rPr>
                        <a:t> уровень </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Arial" pitchFamily="34" charset="0"/>
                          <a:cs typeface="Arial" pitchFamily="34" charset="0"/>
                        </a:rPr>
                        <a:t>2-й </a:t>
                      </a:r>
                      <a:r>
                        <a:rPr lang="ru-RU" sz="1200" b="1" dirty="0" smtClean="0">
                          <a:effectLst/>
                          <a:latin typeface="Arial" pitchFamily="34" charset="0"/>
                          <a:cs typeface="Arial" pitchFamily="34" charset="0"/>
                        </a:rPr>
                        <a:t>уровень </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smtClean="0">
                          <a:effectLst/>
                          <a:latin typeface="Arial" pitchFamily="34" charset="0"/>
                          <a:cs typeface="Arial" pitchFamily="34" charset="0"/>
                        </a:rPr>
                        <a:t>3-й </a:t>
                      </a:r>
                      <a:r>
                        <a:rPr lang="ru-RU" sz="1200" b="1" dirty="0">
                          <a:effectLst/>
                          <a:latin typeface="Arial" pitchFamily="34" charset="0"/>
                          <a:cs typeface="Arial" pitchFamily="34" charset="0"/>
                        </a:rPr>
                        <a:t>уровень </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smtClean="0">
                          <a:effectLst/>
                          <a:latin typeface="Arial" pitchFamily="34" charset="0"/>
                          <a:cs typeface="Arial" pitchFamily="34" charset="0"/>
                        </a:rPr>
                        <a:t>4-й  </a:t>
                      </a:r>
                      <a:r>
                        <a:rPr lang="ru-RU" sz="1200" b="1" dirty="0">
                          <a:effectLst/>
                          <a:latin typeface="Arial" pitchFamily="34" charset="0"/>
                          <a:cs typeface="Arial" pitchFamily="34" charset="0"/>
                        </a:rPr>
                        <a:t>уровень </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3857">
                <a:tc rowSpan="4">
                  <a:txBody>
                    <a:bodyPr/>
                    <a:lstStyle/>
                    <a:p>
                      <a:pPr algn="ctr">
                        <a:lnSpc>
                          <a:spcPct val="115000"/>
                        </a:lnSpc>
                        <a:spcAft>
                          <a:spcPts val="0"/>
                        </a:spcAft>
                      </a:pPr>
                      <a:r>
                        <a:rPr lang="ru-RU" sz="1200" b="1" dirty="0">
                          <a:effectLst/>
                          <a:latin typeface="Arial" pitchFamily="34" charset="0"/>
                          <a:cs typeface="Arial" pitchFamily="34" charset="0"/>
                        </a:rPr>
                        <a:t>мене 100 000</a:t>
                      </a:r>
                    </a:p>
                    <a:p>
                      <a:pPr algn="ctr">
                        <a:lnSpc>
                          <a:spcPct val="115000"/>
                        </a:lnSpc>
                        <a:spcAft>
                          <a:spcPts val="0"/>
                        </a:spcAft>
                      </a:pPr>
                      <a:r>
                        <a:rPr lang="ru-RU" sz="1200" b="1" dirty="0">
                          <a:effectLst/>
                          <a:latin typeface="Arial" pitchFamily="34" charset="0"/>
                          <a:cs typeface="Arial" pitchFamily="34" charset="0"/>
                        </a:rPr>
                        <a:t>субъектов</a:t>
                      </a:r>
                      <a:endParaRPr lang="ru-RU" sz="1200" b="1" dirty="0">
                        <a:effectLst/>
                        <a:latin typeface="Arial" pitchFamily="34" charset="0"/>
                        <a:ea typeface="Calibri"/>
                        <a:cs typeface="Arial" pitchFamily="34" charset="0"/>
                      </a:endParaRPr>
                    </a:p>
                  </a:txBody>
                  <a:tcPr marL="66427" marR="66427"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ru-RU" sz="1200" b="1" dirty="0">
                          <a:effectLst/>
                          <a:latin typeface="Arial" pitchFamily="34" charset="0"/>
                          <a:cs typeface="Arial" pitchFamily="34" charset="0"/>
                        </a:rPr>
                        <a:t>Специальные ПДн</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Arial" pitchFamily="34" charset="0"/>
                          <a:cs typeface="Arial" pitchFamily="34" charset="0"/>
                        </a:rPr>
                        <a:t>Угрозы 1-го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bg1">
                        <a:lumMod val="85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2-го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bg1">
                        <a:lumMod val="85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3-го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bg1">
                        <a:lumMod val="85000"/>
                      </a:schemeClr>
                    </a:solidFill>
                  </a:tcPr>
                </a:tc>
                <a:tc>
                  <a:txBody>
                    <a:bodyPr/>
                    <a:lstStyle/>
                    <a:p>
                      <a:pP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6427" marR="6642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0282">
                <a:tc vMerge="1">
                  <a:txBody>
                    <a:bodyPr/>
                    <a:lstStyle/>
                    <a:p>
                      <a:endParaRPr lang="ru-RU"/>
                    </a:p>
                  </a:txBody>
                  <a:tcPr/>
                </a:tc>
                <a:tc>
                  <a:txBody>
                    <a:bodyPr/>
                    <a:lstStyle/>
                    <a:p>
                      <a:pPr>
                        <a:lnSpc>
                          <a:spcPct val="115000"/>
                        </a:lnSpc>
                        <a:spcAft>
                          <a:spcPts val="0"/>
                        </a:spcAft>
                      </a:pPr>
                      <a:r>
                        <a:rPr lang="ru-RU" sz="1200" b="1" dirty="0">
                          <a:effectLst/>
                          <a:latin typeface="Arial" pitchFamily="34" charset="0"/>
                          <a:cs typeface="Arial" pitchFamily="34" charset="0"/>
                        </a:rPr>
                        <a:t>Биометрические ПДн</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Arial" pitchFamily="34" charset="0"/>
                          <a:cs typeface="Arial" pitchFamily="34" charset="0"/>
                        </a:rPr>
                        <a:t>Угрозы 1-го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6">
                        <a:lumMod val="60000"/>
                        <a:lumOff val="40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2-го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bg1">
                        <a:lumMod val="85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3-го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3">
                        <a:lumMod val="60000"/>
                        <a:lumOff val="40000"/>
                      </a:schemeClr>
                    </a:solidFill>
                  </a:tcPr>
                </a:tc>
                <a:tc>
                  <a:txBody>
                    <a:bodyPr/>
                    <a:lstStyle/>
                    <a:p>
                      <a:pP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6427" marR="6642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0756">
                <a:tc vMerge="1">
                  <a:txBody>
                    <a:bodyPr/>
                    <a:lstStyle/>
                    <a:p>
                      <a:endParaRPr lang="ru-RU"/>
                    </a:p>
                  </a:txBody>
                  <a:tcPr/>
                </a:tc>
                <a:tc>
                  <a:txBody>
                    <a:bodyPr/>
                    <a:lstStyle/>
                    <a:p>
                      <a:pPr>
                        <a:lnSpc>
                          <a:spcPct val="115000"/>
                        </a:lnSpc>
                        <a:spcAft>
                          <a:spcPts val="0"/>
                        </a:spcAft>
                      </a:pPr>
                      <a:r>
                        <a:rPr lang="ru-RU" sz="1200" b="1" dirty="0">
                          <a:effectLst/>
                          <a:latin typeface="Arial" pitchFamily="34" charset="0"/>
                          <a:cs typeface="Arial" pitchFamily="34" charset="0"/>
                        </a:rPr>
                        <a:t>Общедоступные ПДн</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6427" marR="6642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Arial" pitchFamily="34" charset="0"/>
                          <a:cs typeface="Arial" pitchFamily="34" charset="0"/>
                        </a:rPr>
                        <a:t>Угрозы 1-го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bg1">
                        <a:lumMod val="85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2-го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bg1">
                        <a:lumMod val="85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3-го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3">
                        <a:lumMod val="60000"/>
                        <a:lumOff val="40000"/>
                      </a:schemeClr>
                    </a:solidFill>
                  </a:tcPr>
                </a:tc>
              </a:tr>
              <a:tr h="391833">
                <a:tc vMerge="1">
                  <a:txBody>
                    <a:bodyPr/>
                    <a:lstStyle/>
                    <a:p>
                      <a:endParaRPr lang="ru-RU"/>
                    </a:p>
                  </a:txBody>
                  <a:tcPr/>
                </a:tc>
                <a:tc>
                  <a:txBody>
                    <a:bodyPr/>
                    <a:lstStyle/>
                    <a:p>
                      <a:pPr>
                        <a:lnSpc>
                          <a:spcPct val="115000"/>
                        </a:lnSpc>
                        <a:spcAft>
                          <a:spcPts val="0"/>
                        </a:spcAft>
                      </a:pPr>
                      <a:r>
                        <a:rPr lang="ru-RU" sz="1200" b="1" dirty="0">
                          <a:effectLst/>
                          <a:latin typeface="Arial" pitchFamily="34" charset="0"/>
                          <a:cs typeface="Arial" pitchFamily="34" charset="0"/>
                        </a:rPr>
                        <a:t>Остальные ПДн</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ct val="115000"/>
                        </a:lnSpc>
                        <a:spcAft>
                          <a:spcPts val="0"/>
                        </a:spcAft>
                      </a:pPr>
                      <a:r>
                        <a:rPr lang="ru-RU" sz="1200" b="1" kern="1200" dirty="0">
                          <a:solidFill>
                            <a:schemeClr val="dk1"/>
                          </a:solidFill>
                          <a:effectLst/>
                          <a:latin typeface="Arial" pitchFamily="34" charset="0"/>
                          <a:ea typeface="+mn-ea"/>
                          <a:cs typeface="Arial" pitchFamily="34" charset="0"/>
                        </a:rPr>
                        <a:t>Угрозы 1-го </a:t>
                      </a:r>
                      <a:r>
                        <a:rPr lang="ru-RU" sz="1200" b="1" kern="1200" dirty="0" smtClean="0">
                          <a:solidFill>
                            <a:schemeClr val="dk1"/>
                          </a:solidFill>
                          <a:effectLst/>
                          <a:latin typeface="Arial" pitchFamily="34" charset="0"/>
                          <a:ea typeface="+mn-ea"/>
                          <a:cs typeface="Arial" pitchFamily="34" charset="0"/>
                        </a:rPr>
                        <a:t>типа</a:t>
                      </a:r>
                      <a:endParaRPr lang="ru-RU" sz="1200" b="1" kern="1200" dirty="0">
                        <a:solidFill>
                          <a:schemeClr val="dk1"/>
                        </a:solidFill>
                        <a:effectLst/>
                        <a:latin typeface="Arial" pitchFamily="34" charset="0"/>
                        <a:ea typeface="+mn-ea"/>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bg1">
                        <a:lumMod val="85000"/>
                      </a:schemeClr>
                    </a:solidFill>
                  </a:tcPr>
                </a:tc>
                <a:tc>
                  <a:txBody>
                    <a:bodyPr/>
                    <a:lstStyle/>
                    <a:p>
                      <a:pP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6427" marR="6642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Arial" pitchFamily="34" charset="0"/>
                          <a:cs typeface="Arial" pitchFamily="34" charset="0"/>
                        </a:rPr>
                        <a:t>Угрозы 2-го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5">
                        <a:lumMod val="60000"/>
                        <a:lumOff val="40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3-го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3">
                        <a:lumMod val="60000"/>
                        <a:lumOff val="40000"/>
                      </a:schemeClr>
                    </a:solidFill>
                  </a:tcPr>
                </a:tc>
              </a:tr>
              <a:tr h="155888">
                <a:tc rowSpan="6">
                  <a:txBody>
                    <a:bodyPr/>
                    <a:lstStyle/>
                    <a:p>
                      <a:pPr algn="ctr">
                        <a:lnSpc>
                          <a:spcPct val="115000"/>
                        </a:lnSpc>
                        <a:spcAft>
                          <a:spcPts val="0"/>
                        </a:spcAft>
                      </a:pPr>
                      <a:r>
                        <a:rPr lang="ru-RU" sz="1200" b="1" dirty="0">
                          <a:effectLst/>
                          <a:latin typeface="Arial" pitchFamily="34" charset="0"/>
                          <a:cs typeface="Arial" pitchFamily="34" charset="0"/>
                        </a:rPr>
                        <a:t>более 100 000</a:t>
                      </a:r>
                    </a:p>
                    <a:p>
                      <a:pPr algn="ctr">
                        <a:lnSpc>
                          <a:spcPct val="115000"/>
                        </a:lnSpc>
                        <a:spcAft>
                          <a:spcPts val="0"/>
                        </a:spcAft>
                      </a:pPr>
                      <a:r>
                        <a:rPr lang="ru-RU" sz="1200" b="1" dirty="0">
                          <a:effectLst/>
                          <a:latin typeface="Arial" pitchFamily="34" charset="0"/>
                          <a:cs typeface="Arial" pitchFamily="34" charset="0"/>
                        </a:rPr>
                        <a:t> субъектов</a:t>
                      </a:r>
                      <a:endParaRPr lang="ru-RU" sz="1200" b="1" dirty="0">
                        <a:effectLst/>
                        <a:latin typeface="Arial" pitchFamily="34" charset="0"/>
                        <a:ea typeface="Calibri"/>
                        <a:cs typeface="Arial" pitchFamily="34" charset="0"/>
                      </a:endParaRPr>
                    </a:p>
                  </a:txBody>
                  <a:tcPr marL="66427" marR="66427"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nSpc>
                          <a:spcPct val="115000"/>
                        </a:lnSpc>
                        <a:spcAft>
                          <a:spcPts val="0"/>
                        </a:spcAft>
                      </a:pPr>
                      <a:r>
                        <a:rPr lang="ru-RU" sz="1200" b="1" dirty="0">
                          <a:effectLst/>
                          <a:latin typeface="Arial" pitchFamily="34" charset="0"/>
                          <a:cs typeface="Arial" pitchFamily="34" charset="0"/>
                        </a:rPr>
                        <a:t>Специальные ПДн</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Arial" pitchFamily="34" charset="0"/>
                          <a:cs typeface="Arial" pitchFamily="34" charset="0"/>
                        </a:rPr>
                        <a:t>Угрозы 1-го типа </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bg1">
                        <a:lumMod val="85000"/>
                      </a:schemeClr>
                    </a:solidFill>
                  </a:tcPr>
                </a:tc>
                <a:tc rowSpan="2">
                  <a:txBody>
                    <a:bodyPr/>
                    <a:lstStyle/>
                    <a:p>
                      <a:pPr algn="ctr">
                        <a:lnSpc>
                          <a:spcPct val="115000"/>
                        </a:lnSpc>
                        <a:spcAft>
                          <a:spcPts val="0"/>
                        </a:spcAft>
                      </a:pPr>
                      <a:r>
                        <a:rPr lang="ru-RU" sz="1200" b="1" dirty="0">
                          <a:effectLst/>
                          <a:latin typeface="Arial" pitchFamily="34" charset="0"/>
                          <a:cs typeface="Arial" pitchFamily="34" charset="0"/>
                        </a:rPr>
                        <a:t>Угрозы 3-го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bg1">
                        <a:lumMod val="85000"/>
                      </a:schemeClr>
                    </a:solidFill>
                  </a:tcPr>
                </a:tc>
                <a:tc rowSpan="2">
                  <a:txBody>
                    <a:bodyPr/>
                    <a:lstStyle/>
                    <a:p>
                      <a:pPr algn="ct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6427" marR="6642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6427" marR="6642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487">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200" b="1" dirty="0">
                          <a:effectLst/>
                          <a:latin typeface="Arial" pitchFamily="34" charset="0"/>
                          <a:cs typeface="Arial" pitchFamily="34" charset="0"/>
                        </a:rPr>
                        <a:t>Угрозы  2-го 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bg1">
                        <a:lumMod val="85000"/>
                      </a:schemeClr>
                    </a:solidFill>
                  </a:tcPr>
                </a:tc>
                <a:tc vMerge="1">
                  <a:txBody>
                    <a:bodyPr/>
                    <a:lstStyle/>
                    <a:p>
                      <a:endParaRPr lang="ru-RU"/>
                    </a:p>
                  </a:txBody>
                  <a:tcPr/>
                </a:tc>
                <a:tc vMerge="1">
                  <a:txBody>
                    <a:bodyPr/>
                    <a:lstStyle/>
                    <a:p>
                      <a:endParaRPr lang="ru-RU"/>
                    </a:p>
                  </a:txBody>
                  <a:tcPr/>
                </a:tc>
                <a:tc vMerge="1">
                  <a:txBody>
                    <a:bodyPr/>
                    <a:lstStyle/>
                    <a:p>
                      <a:endParaRPr lang="ru-RU"/>
                    </a:p>
                  </a:txBody>
                  <a:tcPr/>
                </a:tc>
              </a:tr>
              <a:tr h="438249">
                <a:tc vMerge="1">
                  <a:txBody>
                    <a:bodyPr/>
                    <a:lstStyle/>
                    <a:p>
                      <a:endParaRPr lang="ru-RU"/>
                    </a:p>
                  </a:txBody>
                  <a:tcPr/>
                </a:tc>
                <a:tc>
                  <a:txBody>
                    <a:bodyPr/>
                    <a:lstStyle/>
                    <a:p>
                      <a:pPr>
                        <a:lnSpc>
                          <a:spcPct val="115000"/>
                        </a:lnSpc>
                        <a:spcAft>
                          <a:spcPts val="0"/>
                        </a:spcAft>
                      </a:pPr>
                      <a:r>
                        <a:rPr lang="ru-RU" sz="1200" b="1" dirty="0">
                          <a:effectLst/>
                          <a:latin typeface="Arial" pitchFamily="34" charset="0"/>
                          <a:cs typeface="Arial" pitchFamily="34" charset="0"/>
                        </a:rPr>
                        <a:t>Биометрические ПДн</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Arial" pitchFamily="34" charset="0"/>
                          <a:cs typeface="Arial" pitchFamily="34" charset="0"/>
                        </a:rPr>
                        <a:t>Угрозы 1-го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6">
                        <a:lumMod val="60000"/>
                        <a:lumOff val="40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2-го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bg1">
                        <a:lumMod val="85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3-го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3">
                        <a:lumMod val="60000"/>
                        <a:lumOff val="40000"/>
                      </a:schemeClr>
                    </a:solidFill>
                  </a:tcPr>
                </a:tc>
                <a:tc>
                  <a:txBody>
                    <a:bodyPr/>
                    <a:lstStyle/>
                    <a:p>
                      <a:pP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6427" marR="6642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004">
                <a:tc vMerge="1">
                  <a:txBody>
                    <a:bodyPr/>
                    <a:lstStyle/>
                    <a:p>
                      <a:endParaRPr lang="ru-RU"/>
                    </a:p>
                  </a:txBody>
                  <a:tcPr/>
                </a:tc>
                <a:tc rowSpan="2">
                  <a:txBody>
                    <a:bodyPr/>
                    <a:lstStyle/>
                    <a:p>
                      <a:pPr>
                        <a:lnSpc>
                          <a:spcPct val="115000"/>
                        </a:lnSpc>
                        <a:spcAft>
                          <a:spcPts val="0"/>
                        </a:spcAft>
                      </a:pPr>
                      <a:r>
                        <a:rPr lang="ru-RU" sz="1200" b="1" dirty="0">
                          <a:effectLst/>
                          <a:latin typeface="Arial" pitchFamily="34" charset="0"/>
                          <a:cs typeface="Arial" pitchFamily="34" charset="0"/>
                        </a:rPr>
                        <a:t>Общедоступные ПДн</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6427" marR="6642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Arial" pitchFamily="34" charset="0"/>
                          <a:cs typeface="Arial" pitchFamily="34" charset="0"/>
                        </a:rPr>
                        <a:t>Угрозы 1-го типа </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bg1">
                        <a:lumMod val="85000"/>
                      </a:schemeClr>
                    </a:solidFill>
                  </a:tcPr>
                </a:tc>
                <a:tc rowSpan="2">
                  <a:txBody>
                    <a:bodyPr/>
                    <a:lstStyle/>
                    <a:p>
                      <a:pPr algn="ct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6427" marR="6642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15000"/>
                        </a:lnSpc>
                        <a:spcAft>
                          <a:spcPts val="0"/>
                        </a:spcAft>
                      </a:pPr>
                      <a:r>
                        <a:rPr lang="ru-RU" sz="1200" b="1" dirty="0">
                          <a:effectLst/>
                          <a:latin typeface="Arial" pitchFamily="34" charset="0"/>
                          <a:cs typeface="Arial" pitchFamily="34" charset="0"/>
                        </a:rPr>
                        <a:t>Угрозы 3-го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3">
                        <a:lumMod val="60000"/>
                        <a:lumOff val="40000"/>
                      </a:schemeClr>
                    </a:solidFill>
                  </a:tcPr>
                </a:tc>
              </a:tr>
              <a:tr h="28189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200" b="1" dirty="0">
                          <a:effectLst/>
                          <a:latin typeface="Arial" pitchFamily="34" charset="0"/>
                          <a:cs typeface="Arial" pitchFamily="34" charset="0"/>
                        </a:rPr>
                        <a:t>Угрозы 2-го 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bg1">
                        <a:lumMod val="85000"/>
                      </a:schemeClr>
                    </a:solidFill>
                  </a:tcPr>
                </a:tc>
                <a:tc vMerge="1">
                  <a:txBody>
                    <a:bodyPr/>
                    <a:lstStyle/>
                    <a:p>
                      <a:endParaRPr lang="ru-RU"/>
                    </a:p>
                  </a:txBody>
                  <a:tcPr/>
                </a:tc>
                <a:tc vMerge="1">
                  <a:txBody>
                    <a:bodyPr/>
                    <a:lstStyle/>
                    <a:p>
                      <a:endParaRPr lang="ru-RU"/>
                    </a:p>
                  </a:txBody>
                  <a:tcPr/>
                </a:tc>
              </a:tr>
              <a:tr h="463546">
                <a:tc vMerge="1">
                  <a:txBody>
                    <a:bodyPr/>
                    <a:lstStyle/>
                    <a:p>
                      <a:endParaRPr lang="ru-RU"/>
                    </a:p>
                  </a:txBody>
                  <a:tcPr/>
                </a:tc>
                <a:tc>
                  <a:txBody>
                    <a:bodyPr/>
                    <a:lstStyle/>
                    <a:p>
                      <a:pPr>
                        <a:lnSpc>
                          <a:spcPct val="115000"/>
                        </a:lnSpc>
                        <a:spcAft>
                          <a:spcPts val="0"/>
                        </a:spcAft>
                      </a:pPr>
                      <a:r>
                        <a:rPr lang="ru-RU" sz="1200" b="1" dirty="0">
                          <a:effectLst/>
                          <a:latin typeface="Arial" pitchFamily="34" charset="0"/>
                          <a:cs typeface="Arial" pitchFamily="34" charset="0"/>
                        </a:rPr>
                        <a:t>Остальные ПДн</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b="1" dirty="0">
                          <a:effectLst/>
                          <a:latin typeface="Arial" pitchFamily="34" charset="0"/>
                          <a:cs typeface="Arial" pitchFamily="34" charset="0"/>
                        </a:rPr>
                        <a:t>Угрозы 1-го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6">
                        <a:lumMod val="60000"/>
                        <a:lumOff val="40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2-го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5">
                        <a:lumMod val="60000"/>
                        <a:lumOff val="40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3-го </a:t>
                      </a:r>
                      <a:r>
                        <a:rPr lang="ru-RU" sz="1200" b="1" dirty="0" smtClean="0">
                          <a:effectLst/>
                          <a:latin typeface="Arial" pitchFamily="34" charset="0"/>
                          <a:cs typeface="Arial" pitchFamily="34" charset="0"/>
                        </a:rPr>
                        <a:t>типа</a:t>
                      </a:r>
                      <a:endParaRPr lang="ru-RU" sz="1200" b="1" dirty="0">
                        <a:effectLst/>
                        <a:latin typeface="Arial" pitchFamily="34" charset="0"/>
                        <a:ea typeface="Calibri"/>
                        <a:cs typeface="Arial" pitchFamily="34" charset="0"/>
                      </a:endParaRPr>
                    </a:p>
                  </a:txBody>
                  <a:tcPr marL="66427" marR="66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h="50800" prst="divot"/>
                      <a:lightRig rig="flood" dir="t"/>
                    </a:cell3D>
                    <a:solidFill>
                      <a:schemeClr val="accent3">
                        <a:lumMod val="60000"/>
                        <a:lumOff val="40000"/>
                      </a:schemeClr>
                    </a:solidFill>
                  </a:tcPr>
                </a:tc>
                <a:tc>
                  <a:txBody>
                    <a:bodyPr/>
                    <a:lstStyle/>
                    <a:p>
                      <a:pP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6427" marR="6642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42467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11" name="Rectangle 5"/>
          <p:cNvSpPr>
            <a:spLocks noChangeArrowheads="1"/>
          </p:cNvSpPr>
          <p:nvPr/>
        </p:nvSpPr>
        <p:spPr bwMode="auto">
          <a:xfrm>
            <a:off x="719807" y="908720"/>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400" b="1" dirty="0">
                <a:solidFill>
                  <a:srgbClr val="FF0000"/>
                </a:solidFill>
              </a:rPr>
              <a:t>«РЕАЛЬНЫЕ» УГРОЗЫ</a:t>
            </a:r>
          </a:p>
        </p:txBody>
      </p:sp>
      <p:sp>
        <p:nvSpPr>
          <p:cNvPr id="12" name="Text Box 3"/>
          <p:cNvSpPr txBox="1">
            <a:spLocks noChangeArrowheads="1"/>
          </p:cNvSpPr>
          <p:nvPr/>
        </p:nvSpPr>
        <p:spPr bwMode="auto">
          <a:xfrm>
            <a:off x="457201" y="1556792"/>
            <a:ext cx="8516937" cy="707886"/>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sz="2000" dirty="0">
                <a:solidFill>
                  <a:srgbClr val="000066"/>
                </a:solidFill>
                <a:latin typeface="+mj-lt"/>
              </a:rPr>
              <a:t>Какие угрозы «РЕАЛЬНЫ</a:t>
            </a:r>
            <a:r>
              <a:rPr lang="ru-RU" sz="2000" dirty="0" smtClean="0">
                <a:solidFill>
                  <a:srgbClr val="000066"/>
                </a:solidFill>
                <a:latin typeface="+mj-lt"/>
              </a:rPr>
              <a:t>», </a:t>
            </a:r>
            <a:r>
              <a:rPr lang="ru-RU" sz="2000" dirty="0">
                <a:solidFill>
                  <a:srgbClr val="000066"/>
                </a:solidFill>
                <a:latin typeface="+mj-lt"/>
              </a:rPr>
              <a:t>если обрабатываются ПДн </a:t>
            </a:r>
          </a:p>
          <a:p>
            <a:pPr algn="ctr"/>
            <a:r>
              <a:rPr lang="ru-RU" sz="2000" dirty="0">
                <a:solidFill>
                  <a:srgbClr val="000066"/>
                </a:solidFill>
                <a:latin typeface="+mj-lt"/>
              </a:rPr>
              <a:t>только сотрудников оператора:</a:t>
            </a:r>
          </a:p>
        </p:txBody>
      </p:sp>
      <p:sp>
        <p:nvSpPr>
          <p:cNvPr id="14" name="Подзаголовок 2"/>
          <p:cNvSpPr txBox="1">
            <a:spLocks/>
          </p:cNvSpPr>
          <p:nvPr/>
        </p:nvSpPr>
        <p:spPr>
          <a:xfrm>
            <a:off x="654384" y="6488906"/>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rgbClr val="1F497D">
                    <a:lumMod val="75000"/>
                  </a:srgbClr>
                </a:solidFill>
              </a:rPr>
              <a:t>ОАО «ЭЛВИС-ПЛЮС», 2012                                                                                                                                                    ЗАЩИЩЕННЫЕ КОРПОРАТИВНЫЕ СИСТЕМЫ</a:t>
            </a:r>
            <a:endParaRPr lang="ru-RU" sz="1000" dirty="0">
              <a:solidFill>
                <a:srgbClr val="1F497D">
                  <a:lumMod val="75000"/>
                </a:srgbClr>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843299727"/>
              </p:ext>
            </p:extLst>
          </p:nvPr>
        </p:nvGraphicFramePr>
        <p:xfrm>
          <a:off x="431800" y="2420888"/>
          <a:ext cx="8533309" cy="2664295"/>
        </p:xfrm>
        <a:graphic>
          <a:graphicData uri="http://schemas.openxmlformats.org/drawingml/2006/table">
            <a:tbl>
              <a:tblPr>
                <a:tableStyleId>{5C22544A-7EE6-4342-B048-85BDC9FD1C3A}</a:tableStyleId>
              </a:tblPr>
              <a:tblGrid>
                <a:gridCol w="1944215"/>
                <a:gridCol w="1656184"/>
                <a:gridCol w="1656184"/>
                <a:gridCol w="1644534"/>
                <a:gridCol w="1632192"/>
              </a:tblGrid>
              <a:tr h="615991">
                <a:tc>
                  <a:txBody>
                    <a:bodyPr/>
                    <a:lstStyle/>
                    <a:p>
                      <a:pPr algn="ctr">
                        <a:lnSpc>
                          <a:spcPct val="115000"/>
                        </a:lnSpc>
                        <a:spcAft>
                          <a:spcPts val="0"/>
                        </a:spcAft>
                      </a:pPr>
                      <a:r>
                        <a:rPr lang="ru-RU" sz="1200" b="1" dirty="0">
                          <a:effectLst/>
                          <a:latin typeface="Arial" pitchFamily="34" charset="0"/>
                          <a:cs typeface="Arial" pitchFamily="34" charset="0"/>
                        </a:rPr>
                        <a:t>Содержание ПДн</a:t>
                      </a:r>
                      <a:endParaRPr lang="ru-RU" sz="1200" b="1" dirty="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ru-RU" sz="1200" b="1">
                          <a:effectLst/>
                          <a:latin typeface="Arial" pitchFamily="34" charset="0"/>
                          <a:cs typeface="Arial" pitchFamily="34" charset="0"/>
                        </a:rPr>
                        <a:t>1-й  уровень </a:t>
                      </a:r>
                      <a:endParaRPr lang="ru-RU" sz="1200" b="1">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ru-RU" sz="1200" b="1">
                          <a:effectLst/>
                          <a:latin typeface="Arial" pitchFamily="34" charset="0"/>
                          <a:cs typeface="Arial" pitchFamily="34" charset="0"/>
                        </a:rPr>
                        <a:t>2-й уровень </a:t>
                      </a:r>
                      <a:endParaRPr lang="ru-RU" sz="1200" b="1">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ru-RU" sz="1200" b="1">
                          <a:effectLst/>
                          <a:latin typeface="Arial" pitchFamily="34" charset="0"/>
                          <a:cs typeface="Arial" pitchFamily="34" charset="0"/>
                        </a:rPr>
                        <a:t>3-й  уровень </a:t>
                      </a:r>
                      <a:endParaRPr lang="ru-RU" sz="1200" b="1">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ru-RU" sz="1200" b="1">
                          <a:effectLst/>
                          <a:latin typeface="Arial" pitchFamily="34" charset="0"/>
                          <a:cs typeface="Arial" pitchFamily="34" charset="0"/>
                        </a:rPr>
                        <a:t>4-й  уровень </a:t>
                      </a:r>
                      <a:endParaRPr lang="ru-RU" sz="1200" b="1">
                        <a:effectLst/>
                        <a:latin typeface="Arial" pitchFamily="34" charset="0"/>
                        <a:ea typeface="Calibri"/>
                        <a:cs typeface="Arial" pitchFamily="34" charset="0"/>
                      </a:endParaRPr>
                    </a:p>
                  </a:txBody>
                  <a:tcPr marL="68580" marR="68580" marT="0" marB="0" anchor="ctr"/>
                </a:tc>
              </a:tr>
              <a:tr h="550601">
                <a:tc>
                  <a:txBody>
                    <a:bodyPr/>
                    <a:lstStyle/>
                    <a:p>
                      <a:pPr>
                        <a:lnSpc>
                          <a:spcPct val="115000"/>
                        </a:lnSpc>
                        <a:spcAft>
                          <a:spcPts val="0"/>
                        </a:spcAft>
                      </a:pPr>
                      <a:r>
                        <a:rPr lang="ru-RU" sz="1200" b="1" dirty="0">
                          <a:effectLst/>
                          <a:latin typeface="Arial" pitchFamily="34" charset="0"/>
                          <a:cs typeface="Arial" pitchFamily="34" charset="0"/>
                        </a:rPr>
                        <a:t>Специальные ПДн</a:t>
                      </a:r>
                      <a:endParaRPr lang="ru-RU" sz="1200" b="1" dirty="0">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ru-RU" sz="1200" b="1" dirty="0">
                          <a:effectLst/>
                          <a:latin typeface="Arial" pitchFamily="34" charset="0"/>
                          <a:cs typeface="Arial" pitchFamily="34" charset="0"/>
                        </a:rPr>
                        <a:t>Угрозы 1-го типа </a:t>
                      </a:r>
                      <a:endParaRPr lang="ru-RU" sz="1200" b="1" dirty="0">
                        <a:effectLst/>
                        <a:latin typeface="Arial" pitchFamily="34" charset="0"/>
                        <a:ea typeface="Calibri"/>
                        <a:cs typeface="Arial" pitchFamily="34" charset="0"/>
                      </a:endParaRPr>
                    </a:p>
                  </a:txBody>
                  <a:tcPr marL="68580" marR="68580" marT="0" marB="0" anchor="ctr">
                    <a:cell3D prstMaterial="dkEdge">
                      <a:bevel/>
                      <a:lightRig rig="flood" dir="t"/>
                    </a:cell3D>
                    <a:solidFill>
                      <a:schemeClr val="bg1">
                        <a:lumMod val="85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2-го типа </a:t>
                      </a:r>
                      <a:endParaRPr lang="ru-RU" sz="1200" b="1" dirty="0">
                        <a:effectLst/>
                        <a:latin typeface="Arial" pitchFamily="34" charset="0"/>
                        <a:ea typeface="Calibri"/>
                        <a:cs typeface="Arial" pitchFamily="34" charset="0"/>
                      </a:endParaRPr>
                    </a:p>
                  </a:txBody>
                  <a:tcPr marL="68580" marR="68580" marT="0" marB="0" anchor="ctr">
                    <a:cell3D prstMaterial="dkEdge">
                      <a:bevel/>
                      <a:lightRig rig="flood" dir="t"/>
                    </a:cell3D>
                    <a:solidFill>
                      <a:schemeClr val="bg1">
                        <a:lumMod val="85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3-го типа </a:t>
                      </a:r>
                      <a:endParaRPr lang="ru-RU" sz="1200" b="1" dirty="0">
                        <a:effectLst/>
                        <a:latin typeface="Arial" pitchFamily="34" charset="0"/>
                        <a:ea typeface="Calibri"/>
                        <a:cs typeface="Arial" pitchFamily="34" charset="0"/>
                      </a:endParaRPr>
                    </a:p>
                  </a:txBody>
                  <a:tcPr marL="68580" marR="68580" marT="0" marB="0" anchor="ctr">
                    <a:cell3D prstMaterial="dkEdge">
                      <a:bevel/>
                      <a:lightRig rig="flood" dir="t"/>
                    </a:cell3D>
                    <a:solidFill>
                      <a:schemeClr val="accent3">
                        <a:lumMod val="60000"/>
                        <a:lumOff val="40000"/>
                      </a:schemeClr>
                    </a:solidFill>
                  </a:tcPr>
                </a:tc>
                <a:tc>
                  <a:txBody>
                    <a:bodyPr/>
                    <a:lstStyle/>
                    <a:p>
                      <a:pPr>
                        <a:lnSpc>
                          <a:spcPct val="115000"/>
                        </a:lnSpc>
                        <a:spcAft>
                          <a:spcPts val="0"/>
                        </a:spcAft>
                      </a:pPr>
                      <a:r>
                        <a:rPr lang="ru-RU" sz="1200" b="1">
                          <a:effectLst/>
                          <a:latin typeface="Arial" pitchFamily="34" charset="0"/>
                          <a:cs typeface="Arial" pitchFamily="34" charset="0"/>
                        </a:rPr>
                        <a:t> </a:t>
                      </a:r>
                      <a:endParaRPr lang="ru-RU" sz="1200" b="1">
                        <a:effectLst/>
                        <a:latin typeface="Arial" pitchFamily="34" charset="0"/>
                        <a:ea typeface="Calibri"/>
                        <a:cs typeface="Arial" pitchFamily="34" charset="0"/>
                      </a:endParaRPr>
                    </a:p>
                  </a:txBody>
                  <a:tcPr marL="68580" marR="68580" marT="0" marB="0" anchor="b"/>
                </a:tc>
              </a:tr>
              <a:tr h="547547">
                <a:tc>
                  <a:txBody>
                    <a:bodyPr/>
                    <a:lstStyle/>
                    <a:p>
                      <a:pPr>
                        <a:lnSpc>
                          <a:spcPct val="115000"/>
                        </a:lnSpc>
                        <a:spcAft>
                          <a:spcPts val="0"/>
                        </a:spcAft>
                      </a:pPr>
                      <a:r>
                        <a:rPr lang="ru-RU" sz="1200" b="1">
                          <a:effectLst/>
                          <a:latin typeface="Arial" pitchFamily="34" charset="0"/>
                          <a:cs typeface="Arial" pitchFamily="34" charset="0"/>
                        </a:rPr>
                        <a:t>Биометрические ПДн</a:t>
                      </a:r>
                      <a:endParaRPr lang="ru-RU" sz="1200" b="1">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ru-RU" sz="1200" b="1" dirty="0">
                          <a:effectLst/>
                          <a:latin typeface="Arial" pitchFamily="34" charset="0"/>
                          <a:cs typeface="Arial" pitchFamily="34" charset="0"/>
                        </a:rPr>
                        <a:t>Угрозы 1-го типа </a:t>
                      </a:r>
                      <a:endParaRPr lang="ru-RU" sz="1200" b="1" dirty="0">
                        <a:effectLst/>
                        <a:latin typeface="Arial" pitchFamily="34" charset="0"/>
                        <a:ea typeface="Calibri"/>
                        <a:cs typeface="Arial" pitchFamily="34" charset="0"/>
                      </a:endParaRPr>
                    </a:p>
                  </a:txBody>
                  <a:tcPr marL="68580" marR="68580" marT="0" marB="0" anchor="ctr">
                    <a:cell3D prstMaterial="dkEdge">
                      <a:bevel/>
                      <a:lightRig rig="flood" dir="t"/>
                    </a:cell3D>
                    <a:solidFill>
                      <a:schemeClr val="bg1">
                        <a:lumMod val="85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2-го типа </a:t>
                      </a:r>
                      <a:endParaRPr lang="ru-RU" sz="1200" b="1" dirty="0">
                        <a:effectLst/>
                        <a:latin typeface="Arial" pitchFamily="34" charset="0"/>
                        <a:ea typeface="Calibri"/>
                        <a:cs typeface="Arial" pitchFamily="34" charset="0"/>
                      </a:endParaRPr>
                    </a:p>
                  </a:txBody>
                  <a:tcPr marL="68580" marR="68580" marT="0" marB="0" anchor="ctr">
                    <a:cell3D prstMaterial="dkEdge">
                      <a:bevel/>
                      <a:lightRig rig="flood" dir="t"/>
                    </a:cell3D>
                    <a:solidFill>
                      <a:schemeClr val="bg1">
                        <a:lumMod val="85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3-го типа </a:t>
                      </a:r>
                      <a:endParaRPr lang="ru-RU" sz="1200" b="1" dirty="0">
                        <a:effectLst/>
                        <a:latin typeface="Arial" pitchFamily="34" charset="0"/>
                        <a:ea typeface="Calibri"/>
                        <a:cs typeface="Arial" pitchFamily="34" charset="0"/>
                      </a:endParaRPr>
                    </a:p>
                  </a:txBody>
                  <a:tcPr marL="68580" marR="68580" marT="0" marB="0" anchor="ctr">
                    <a:cell3D prstMaterial="dkEdge">
                      <a:bevel/>
                      <a:lightRig rig="flood" dir="t"/>
                    </a:cell3D>
                    <a:solidFill>
                      <a:schemeClr val="accent3">
                        <a:lumMod val="60000"/>
                        <a:lumOff val="40000"/>
                      </a:schemeClr>
                    </a:solidFill>
                  </a:tcPr>
                </a:tc>
                <a:tc>
                  <a:txBody>
                    <a:bodyPr/>
                    <a:lstStyle/>
                    <a:p>
                      <a:pPr>
                        <a:lnSpc>
                          <a:spcPct val="115000"/>
                        </a:lnSpc>
                        <a:spcAft>
                          <a:spcPts val="0"/>
                        </a:spcAft>
                      </a:pPr>
                      <a:r>
                        <a:rPr lang="ru-RU" sz="1200" b="1">
                          <a:effectLst/>
                          <a:latin typeface="Arial" pitchFamily="34" charset="0"/>
                          <a:cs typeface="Arial" pitchFamily="34" charset="0"/>
                        </a:rPr>
                        <a:t> </a:t>
                      </a:r>
                      <a:endParaRPr lang="ru-RU" sz="1200" b="1">
                        <a:effectLst/>
                        <a:latin typeface="Arial" pitchFamily="34" charset="0"/>
                        <a:ea typeface="Calibri"/>
                        <a:cs typeface="Arial" pitchFamily="34" charset="0"/>
                      </a:endParaRPr>
                    </a:p>
                  </a:txBody>
                  <a:tcPr marL="68580" marR="68580" marT="0" marB="0" anchor="b"/>
                </a:tc>
              </a:tr>
              <a:tr h="476050">
                <a:tc>
                  <a:txBody>
                    <a:bodyPr/>
                    <a:lstStyle/>
                    <a:p>
                      <a:pPr>
                        <a:lnSpc>
                          <a:spcPct val="115000"/>
                        </a:lnSpc>
                        <a:spcAft>
                          <a:spcPts val="0"/>
                        </a:spcAft>
                      </a:pPr>
                      <a:r>
                        <a:rPr lang="ru-RU" sz="1200" b="1">
                          <a:effectLst/>
                          <a:latin typeface="Arial" pitchFamily="34" charset="0"/>
                          <a:cs typeface="Arial" pitchFamily="34" charset="0"/>
                        </a:rPr>
                        <a:t>Общедоступные ПДн</a:t>
                      </a:r>
                      <a:endParaRPr lang="ru-RU" sz="1200" b="1">
                        <a:effectLst/>
                        <a:latin typeface="Arial" pitchFamily="34" charset="0"/>
                        <a:ea typeface="Calibri"/>
                        <a:cs typeface="Arial" pitchFamily="34" charset="0"/>
                      </a:endParaRPr>
                    </a:p>
                  </a:txBody>
                  <a:tcPr marL="68580" marR="68580" marT="0" marB="0" anchor="ctr"/>
                </a:tc>
                <a:tc>
                  <a:txBody>
                    <a:bodyPr/>
                    <a:lstStyle/>
                    <a:p>
                      <a:pP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8580" marR="68580" marT="0" marB="0" anchor="b"/>
                </a:tc>
                <a:tc>
                  <a:txBody>
                    <a:bodyPr/>
                    <a:lstStyle/>
                    <a:p>
                      <a:pPr algn="ctr">
                        <a:lnSpc>
                          <a:spcPct val="115000"/>
                        </a:lnSpc>
                        <a:spcAft>
                          <a:spcPts val="0"/>
                        </a:spcAft>
                      </a:pPr>
                      <a:r>
                        <a:rPr lang="ru-RU" sz="1200" b="1" dirty="0">
                          <a:effectLst/>
                          <a:latin typeface="Arial" pitchFamily="34" charset="0"/>
                          <a:cs typeface="Arial" pitchFamily="34" charset="0"/>
                        </a:rPr>
                        <a:t>Угрозы 1-го типа </a:t>
                      </a:r>
                      <a:endParaRPr lang="ru-RU" sz="1200" b="1" dirty="0">
                        <a:effectLst/>
                        <a:latin typeface="Arial" pitchFamily="34" charset="0"/>
                        <a:ea typeface="Calibri"/>
                        <a:cs typeface="Arial" pitchFamily="34" charset="0"/>
                      </a:endParaRPr>
                    </a:p>
                  </a:txBody>
                  <a:tcPr marL="68580" marR="68580" marT="0" marB="0" anchor="ctr">
                    <a:cell3D prstMaterial="dkEdge">
                      <a:bevel/>
                      <a:lightRig rig="flood" dir="t"/>
                    </a:cell3D>
                    <a:solidFill>
                      <a:schemeClr val="bg1">
                        <a:lumMod val="85000"/>
                      </a:schemeClr>
                    </a:solidFill>
                  </a:tcPr>
                </a:tc>
                <a:tc>
                  <a:txBody>
                    <a:bodyPr/>
                    <a:lstStyle/>
                    <a:p>
                      <a:pPr algn="ctr">
                        <a:lnSpc>
                          <a:spcPct val="115000"/>
                        </a:lnSpc>
                        <a:spcAft>
                          <a:spcPts val="1000"/>
                        </a:spcAft>
                      </a:pPr>
                      <a:r>
                        <a:rPr lang="ru-RU" sz="1200" b="1" dirty="0">
                          <a:effectLst/>
                          <a:latin typeface="Arial" pitchFamily="34" charset="0"/>
                          <a:cs typeface="Arial" pitchFamily="34" charset="0"/>
                        </a:rPr>
                        <a:t>Угрозы 2-го типа </a:t>
                      </a:r>
                      <a:endParaRPr lang="ru-RU" sz="1200" b="1" dirty="0">
                        <a:effectLst/>
                        <a:latin typeface="Arial" pitchFamily="34" charset="0"/>
                        <a:ea typeface="Calibri"/>
                        <a:cs typeface="Arial" pitchFamily="34" charset="0"/>
                      </a:endParaRPr>
                    </a:p>
                  </a:txBody>
                  <a:tcPr marL="68580" marR="68580" marT="0" marB="0" anchor="ctr">
                    <a:cell3D prstMaterial="dkEdge">
                      <a:bevel/>
                      <a:lightRig rig="flood" dir="t"/>
                    </a:cell3D>
                    <a:solidFill>
                      <a:schemeClr val="bg1">
                        <a:lumMod val="85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3-го типа </a:t>
                      </a:r>
                      <a:endParaRPr lang="ru-RU" sz="1200" b="1" dirty="0">
                        <a:effectLst/>
                        <a:latin typeface="Arial" pitchFamily="34" charset="0"/>
                        <a:ea typeface="Calibri"/>
                        <a:cs typeface="Arial" pitchFamily="34" charset="0"/>
                      </a:endParaRPr>
                    </a:p>
                  </a:txBody>
                  <a:tcPr marL="68580" marR="68580" marT="0" marB="0" anchor="ctr">
                    <a:cell3D prstMaterial="dkEdge">
                      <a:bevel/>
                      <a:lightRig rig="flood" dir="t"/>
                    </a:cell3D>
                    <a:solidFill>
                      <a:schemeClr val="accent3">
                        <a:lumMod val="60000"/>
                        <a:lumOff val="40000"/>
                      </a:schemeClr>
                    </a:solidFill>
                  </a:tcPr>
                </a:tc>
              </a:tr>
              <a:tr h="474106">
                <a:tc>
                  <a:txBody>
                    <a:bodyPr/>
                    <a:lstStyle/>
                    <a:p>
                      <a:pPr>
                        <a:lnSpc>
                          <a:spcPct val="115000"/>
                        </a:lnSpc>
                        <a:spcAft>
                          <a:spcPts val="0"/>
                        </a:spcAft>
                      </a:pPr>
                      <a:r>
                        <a:rPr lang="ru-RU" sz="1200" b="1">
                          <a:effectLst/>
                          <a:latin typeface="Arial" pitchFamily="34" charset="0"/>
                          <a:cs typeface="Arial" pitchFamily="34" charset="0"/>
                        </a:rPr>
                        <a:t>Остальные ПДн</a:t>
                      </a:r>
                      <a:endParaRPr lang="ru-RU" sz="1200" b="1">
                        <a:effectLst/>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ru-RU" sz="1200" b="1" dirty="0">
                          <a:effectLst/>
                          <a:latin typeface="Arial" pitchFamily="34" charset="0"/>
                          <a:cs typeface="Arial" pitchFamily="34" charset="0"/>
                        </a:rPr>
                        <a:t>Угрозы 1-го типа </a:t>
                      </a:r>
                      <a:endParaRPr lang="ru-RU" sz="1200" b="1" dirty="0">
                        <a:effectLst/>
                        <a:latin typeface="Arial" pitchFamily="34" charset="0"/>
                        <a:ea typeface="Calibri"/>
                        <a:cs typeface="Arial" pitchFamily="34" charset="0"/>
                      </a:endParaRPr>
                    </a:p>
                  </a:txBody>
                  <a:tcPr marL="68580" marR="68580" marT="0" marB="0" anchor="ctr">
                    <a:cell3D prstMaterial="dkEdge">
                      <a:bevel/>
                      <a:lightRig rig="flood" dir="t"/>
                    </a:cell3D>
                    <a:solidFill>
                      <a:schemeClr val="bg1">
                        <a:lumMod val="85000"/>
                      </a:schemeClr>
                    </a:solidFill>
                  </a:tcPr>
                </a:tc>
                <a:tc>
                  <a:txBody>
                    <a:bodyPr/>
                    <a:lstStyle/>
                    <a:p>
                      <a:pPr>
                        <a:lnSpc>
                          <a:spcPct val="115000"/>
                        </a:lnSpc>
                        <a:spcAft>
                          <a:spcPts val="0"/>
                        </a:spcAft>
                      </a:pPr>
                      <a:r>
                        <a:rPr lang="ru-RU" sz="1200" b="1" dirty="0">
                          <a:effectLst/>
                          <a:latin typeface="Arial" pitchFamily="34" charset="0"/>
                          <a:cs typeface="Arial" pitchFamily="34" charset="0"/>
                        </a:rPr>
                        <a:t> </a:t>
                      </a:r>
                      <a:endParaRPr lang="ru-RU" sz="1200" b="1" dirty="0">
                        <a:effectLst/>
                        <a:latin typeface="Arial" pitchFamily="34" charset="0"/>
                        <a:ea typeface="Calibri"/>
                        <a:cs typeface="Arial" pitchFamily="34" charset="0"/>
                      </a:endParaRPr>
                    </a:p>
                  </a:txBody>
                  <a:tcPr marL="68580" marR="68580" marT="0" marB="0" anchor="b"/>
                </a:tc>
                <a:tc>
                  <a:txBody>
                    <a:bodyPr/>
                    <a:lstStyle/>
                    <a:p>
                      <a:pPr algn="ctr">
                        <a:lnSpc>
                          <a:spcPct val="115000"/>
                        </a:lnSpc>
                        <a:spcAft>
                          <a:spcPts val="1000"/>
                        </a:spcAft>
                      </a:pPr>
                      <a:r>
                        <a:rPr lang="ru-RU" sz="1200" b="1" dirty="0">
                          <a:effectLst/>
                          <a:latin typeface="Arial" pitchFamily="34" charset="0"/>
                          <a:cs typeface="Arial" pitchFamily="34" charset="0"/>
                        </a:rPr>
                        <a:t>Угрозы 2-го типа </a:t>
                      </a:r>
                      <a:endParaRPr lang="ru-RU" sz="1200" b="1" dirty="0">
                        <a:effectLst/>
                        <a:latin typeface="Arial" pitchFamily="34" charset="0"/>
                        <a:ea typeface="Calibri"/>
                        <a:cs typeface="Arial" pitchFamily="34" charset="0"/>
                      </a:endParaRPr>
                    </a:p>
                  </a:txBody>
                  <a:tcPr marL="68580" marR="68580" marT="0" marB="0" anchor="ctr">
                    <a:cell3D prstMaterial="dkEdge">
                      <a:bevel/>
                      <a:lightRig rig="flood" dir="t"/>
                    </a:cell3D>
                    <a:solidFill>
                      <a:schemeClr val="bg1">
                        <a:lumMod val="85000"/>
                      </a:schemeClr>
                    </a:solidFill>
                  </a:tcPr>
                </a:tc>
                <a:tc>
                  <a:txBody>
                    <a:bodyPr/>
                    <a:lstStyle/>
                    <a:p>
                      <a:pPr algn="ctr">
                        <a:lnSpc>
                          <a:spcPct val="115000"/>
                        </a:lnSpc>
                        <a:spcAft>
                          <a:spcPts val="0"/>
                        </a:spcAft>
                      </a:pPr>
                      <a:r>
                        <a:rPr lang="ru-RU" sz="1200" b="1" dirty="0">
                          <a:effectLst/>
                          <a:latin typeface="Arial" pitchFamily="34" charset="0"/>
                          <a:cs typeface="Arial" pitchFamily="34" charset="0"/>
                        </a:rPr>
                        <a:t>Угрозы 3-го типа </a:t>
                      </a:r>
                      <a:endParaRPr lang="ru-RU" sz="1200" b="1" dirty="0">
                        <a:effectLst/>
                        <a:latin typeface="Arial" pitchFamily="34" charset="0"/>
                        <a:ea typeface="Calibri"/>
                        <a:cs typeface="Arial" pitchFamily="34" charset="0"/>
                      </a:endParaRPr>
                    </a:p>
                  </a:txBody>
                  <a:tcPr marL="68580" marR="68580" marT="0" marB="0" anchor="ctr">
                    <a:cell3D prstMaterial="dkEdge">
                      <a:bevel/>
                      <a:lightRig rig="flood" dir="t"/>
                    </a:cell3D>
                    <a:solidFill>
                      <a:schemeClr val="accent3">
                        <a:lumMod val="60000"/>
                        <a:lumOff val="40000"/>
                      </a:schemeClr>
                    </a:solidFill>
                  </a:tcPr>
                </a:tc>
              </a:tr>
            </a:tbl>
          </a:graphicData>
        </a:graphic>
      </p:graphicFrame>
      <p:sp>
        <p:nvSpPr>
          <p:cNvPr id="13" name="Text Box 4"/>
          <p:cNvSpPr txBox="1">
            <a:spLocks noChangeArrowheads="1"/>
          </p:cNvSpPr>
          <p:nvPr/>
        </p:nvSpPr>
        <p:spPr bwMode="auto">
          <a:xfrm>
            <a:off x="251520" y="5445224"/>
            <a:ext cx="8928224" cy="769441"/>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sz="2200" kern="0" dirty="0" smtClean="0">
                <a:solidFill>
                  <a:srgbClr val="F20000"/>
                </a:solidFill>
                <a:latin typeface="Arial" pitchFamily="34" charset="0"/>
                <a:cs typeface="Arial" pitchFamily="34" charset="0"/>
              </a:rPr>
              <a:t>Это весьма </a:t>
            </a:r>
            <a:r>
              <a:rPr lang="ru-RU" sz="2200" kern="0" dirty="0">
                <a:solidFill>
                  <a:srgbClr val="F20000"/>
                </a:solidFill>
                <a:latin typeface="Arial" pitchFamily="34" charset="0"/>
                <a:cs typeface="Arial" pitchFamily="34" charset="0"/>
              </a:rPr>
              <a:t>грубая оценка. Более точную картину можно будет получить, когда появятся </a:t>
            </a:r>
            <a:r>
              <a:rPr lang="ru-RU" sz="2200" b="1" kern="0" dirty="0">
                <a:solidFill>
                  <a:srgbClr val="F20000"/>
                </a:solidFill>
                <a:latin typeface="Arial" pitchFamily="34" charset="0"/>
                <a:cs typeface="Arial" pitchFamily="34" charset="0"/>
              </a:rPr>
              <a:t>отраслевые модели </a:t>
            </a:r>
            <a:r>
              <a:rPr lang="ru-RU" sz="2200" kern="0" dirty="0">
                <a:solidFill>
                  <a:srgbClr val="F20000"/>
                </a:solidFill>
                <a:latin typeface="Arial" pitchFamily="34" charset="0"/>
                <a:cs typeface="Arial" pitchFamily="34" charset="0"/>
              </a:rPr>
              <a:t>актуальных угроз. </a:t>
            </a:r>
            <a:endParaRPr lang="ru-RU" sz="2200" kern="0" dirty="0" smtClean="0">
              <a:solidFill>
                <a:srgbClr val="F20000"/>
              </a:solidFill>
              <a:latin typeface="Arial" pitchFamily="34" charset="0"/>
              <a:cs typeface="Arial" pitchFamily="34" charset="0"/>
            </a:endParaRPr>
          </a:p>
        </p:txBody>
      </p:sp>
    </p:spTree>
    <p:extLst>
      <p:ext uri="{BB962C8B-B14F-4D97-AF65-F5344CB8AC3E}">
        <p14:creationId xmlns:p14="http://schemas.microsoft.com/office/powerpoint/2010/main" val="203184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ou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11" name="Rectangle 5"/>
          <p:cNvSpPr>
            <a:spLocks noChangeArrowheads="1"/>
          </p:cNvSpPr>
          <p:nvPr/>
        </p:nvSpPr>
        <p:spPr bwMode="auto">
          <a:xfrm>
            <a:off x="719807" y="908720"/>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400" b="1" dirty="0">
                <a:solidFill>
                  <a:srgbClr val="FF0000"/>
                </a:solidFill>
              </a:rPr>
              <a:t>ТРЕБОВАНИЯ К </a:t>
            </a:r>
            <a:r>
              <a:rPr lang="ru-RU" sz="2400" b="1" dirty="0" smtClean="0">
                <a:solidFill>
                  <a:srgbClr val="FF0000"/>
                </a:solidFill>
              </a:rPr>
              <a:t>ОПЕРАТ</a:t>
            </a:r>
            <a:r>
              <a:rPr lang="ru-RU" sz="2400" b="1" dirty="0">
                <a:solidFill>
                  <a:srgbClr val="FF0000"/>
                </a:solidFill>
              </a:rPr>
              <a:t>О</a:t>
            </a:r>
            <a:r>
              <a:rPr lang="ru-RU" sz="2400" b="1" dirty="0" smtClean="0">
                <a:solidFill>
                  <a:srgbClr val="FF0000"/>
                </a:solidFill>
              </a:rPr>
              <a:t>РУ </a:t>
            </a:r>
            <a:r>
              <a:rPr lang="ru-RU" sz="2400" b="1" dirty="0">
                <a:solidFill>
                  <a:srgbClr val="FF0000"/>
                </a:solidFill>
              </a:rPr>
              <a:t>ПДн</a:t>
            </a:r>
          </a:p>
        </p:txBody>
      </p:sp>
      <p:sp>
        <p:nvSpPr>
          <p:cNvPr id="14" name="Подзаголовок 2"/>
          <p:cNvSpPr txBox="1">
            <a:spLocks/>
          </p:cNvSpPr>
          <p:nvPr/>
        </p:nvSpPr>
        <p:spPr>
          <a:xfrm>
            <a:off x="654384" y="6488906"/>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rgbClr val="1F497D">
                    <a:lumMod val="75000"/>
                  </a:srgbClr>
                </a:solidFill>
              </a:rPr>
              <a:t>ОАО «ЭЛВИС-ПЛЮС», 2012                                                                                                                                                    ЗАЩИЩЕННЫЕ КОРПОРАТИВНЫЕ СИСТЕМЫ</a:t>
            </a:r>
            <a:endParaRPr lang="ru-RU" sz="1000" dirty="0">
              <a:solidFill>
                <a:srgbClr val="1F497D">
                  <a:lumMod val="75000"/>
                </a:srgbClr>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553887619"/>
              </p:ext>
            </p:extLst>
          </p:nvPr>
        </p:nvGraphicFramePr>
        <p:xfrm>
          <a:off x="499971" y="1628800"/>
          <a:ext cx="8435281" cy="4558180"/>
        </p:xfrm>
        <a:graphic>
          <a:graphicData uri="http://schemas.openxmlformats.org/drawingml/2006/table">
            <a:tbl>
              <a:tblPr firstRow="1" firstCol="1" bandRow="1">
                <a:tableStyleId>{5C22544A-7EE6-4342-B048-85BDC9FD1C3A}</a:tableStyleId>
              </a:tblPr>
              <a:tblGrid>
                <a:gridCol w="5177140"/>
                <a:gridCol w="811885"/>
                <a:gridCol w="811885"/>
                <a:gridCol w="811885"/>
                <a:gridCol w="822486"/>
              </a:tblGrid>
              <a:tr h="619033">
                <a:tc>
                  <a:txBody>
                    <a:bodyPr/>
                    <a:lstStyle/>
                    <a:p>
                      <a:pPr algn="l">
                        <a:lnSpc>
                          <a:spcPct val="100000"/>
                        </a:lnSpc>
                        <a:spcAft>
                          <a:spcPts val="0"/>
                        </a:spcAft>
                      </a:pPr>
                      <a:r>
                        <a:rPr lang="ru-RU" sz="1200" dirty="0">
                          <a:effectLst/>
                          <a:latin typeface="Arial" pitchFamily="34" charset="0"/>
                          <a:cs typeface="Arial" pitchFamily="34" charset="0"/>
                        </a:rPr>
                        <a:t>      </a:t>
                      </a:r>
                      <a:endParaRPr lang="ru-RU" sz="1200" dirty="0">
                        <a:effectLst/>
                        <a:latin typeface="Arial" pitchFamily="34" charset="0"/>
                        <a:ea typeface="Calibri"/>
                        <a:cs typeface="Arial" pitchFamily="34" charset="0"/>
                      </a:endParaRPr>
                    </a:p>
                  </a:txBody>
                  <a:tcPr marL="58725" marR="58725" marT="0" marB="0"/>
                </a:tc>
                <a:tc>
                  <a:txBody>
                    <a:bodyPr/>
                    <a:lstStyle/>
                    <a:p>
                      <a:pPr algn="ctr">
                        <a:lnSpc>
                          <a:spcPct val="100000"/>
                        </a:lnSpc>
                        <a:spcAft>
                          <a:spcPts val="0"/>
                        </a:spcAft>
                      </a:pPr>
                      <a:r>
                        <a:rPr lang="ru-RU" sz="1200">
                          <a:effectLst/>
                          <a:latin typeface="Arial" pitchFamily="34" charset="0"/>
                          <a:cs typeface="Arial" pitchFamily="34" charset="0"/>
                        </a:rPr>
                        <a:t>1-й уровень </a:t>
                      </a:r>
                      <a:endParaRPr lang="ru-RU" sz="1200">
                        <a:effectLst/>
                        <a:latin typeface="Arial" pitchFamily="34" charset="0"/>
                        <a:ea typeface="Calibri"/>
                        <a:cs typeface="Arial" pitchFamily="34" charset="0"/>
                      </a:endParaRPr>
                    </a:p>
                  </a:txBody>
                  <a:tcPr marL="58725" marR="58725" marT="0" marB="0" anchor="ctr"/>
                </a:tc>
                <a:tc>
                  <a:txBody>
                    <a:bodyPr/>
                    <a:lstStyle/>
                    <a:p>
                      <a:pPr algn="ctr">
                        <a:lnSpc>
                          <a:spcPct val="100000"/>
                        </a:lnSpc>
                        <a:spcAft>
                          <a:spcPts val="0"/>
                        </a:spcAft>
                      </a:pPr>
                      <a:r>
                        <a:rPr lang="ru-RU" sz="1200">
                          <a:effectLst/>
                          <a:latin typeface="Arial" pitchFamily="34" charset="0"/>
                          <a:cs typeface="Arial" pitchFamily="34" charset="0"/>
                        </a:rPr>
                        <a:t>2-й уровень </a:t>
                      </a:r>
                      <a:endParaRPr lang="ru-RU" sz="1200">
                        <a:effectLst/>
                        <a:latin typeface="Arial" pitchFamily="34" charset="0"/>
                        <a:ea typeface="Calibri"/>
                        <a:cs typeface="Arial" pitchFamily="34" charset="0"/>
                      </a:endParaRPr>
                    </a:p>
                  </a:txBody>
                  <a:tcPr marL="58725" marR="58725" marT="0" marB="0" anchor="ctr"/>
                </a:tc>
                <a:tc>
                  <a:txBody>
                    <a:bodyPr/>
                    <a:lstStyle/>
                    <a:p>
                      <a:pPr algn="ctr">
                        <a:lnSpc>
                          <a:spcPct val="100000"/>
                        </a:lnSpc>
                        <a:spcAft>
                          <a:spcPts val="0"/>
                        </a:spcAft>
                      </a:pPr>
                      <a:r>
                        <a:rPr lang="ru-RU" sz="1200" dirty="0">
                          <a:effectLst/>
                          <a:latin typeface="Arial" pitchFamily="34" charset="0"/>
                          <a:cs typeface="Arial" pitchFamily="34" charset="0"/>
                        </a:rPr>
                        <a:t>3-й уровень </a:t>
                      </a:r>
                      <a:endParaRPr lang="ru-RU" sz="1200" dirty="0">
                        <a:effectLst/>
                        <a:latin typeface="Arial" pitchFamily="34" charset="0"/>
                        <a:ea typeface="Calibri"/>
                        <a:cs typeface="Arial" pitchFamily="34" charset="0"/>
                      </a:endParaRPr>
                    </a:p>
                  </a:txBody>
                  <a:tcPr marL="58725" marR="58725" marT="0" marB="0" anchor="ctr"/>
                </a:tc>
                <a:tc>
                  <a:txBody>
                    <a:bodyPr/>
                    <a:lstStyle/>
                    <a:p>
                      <a:pPr algn="ctr">
                        <a:lnSpc>
                          <a:spcPct val="100000"/>
                        </a:lnSpc>
                        <a:spcAft>
                          <a:spcPts val="0"/>
                        </a:spcAft>
                      </a:pPr>
                      <a:r>
                        <a:rPr lang="ru-RU" sz="1200" dirty="0">
                          <a:effectLst/>
                          <a:latin typeface="Arial" pitchFamily="34" charset="0"/>
                          <a:cs typeface="Arial" pitchFamily="34" charset="0"/>
                        </a:rPr>
                        <a:t>4-й уровень </a:t>
                      </a:r>
                      <a:endParaRPr lang="ru-RU" sz="1200" dirty="0">
                        <a:effectLst/>
                        <a:latin typeface="Arial" pitchFamily="34" charset="0"/>
                        <a:ea typeface="Calibri"/>
                        <a:cs typeface="Arial" pitchFamily="34" charset="0"/>
                      </a:endParaRPr>
                    </a:p>
                  </a:txBody>
                  <a:tcPr marL="58725" marR="58725" marT="0" marB="0" anchor="ctr"/>
                </a:tc>
              </a:tr>
              <a:tr h="365791">
                <a:tc>
                  <a:txBody>
                    <a:bodyPr/>
                    <a:lstStyle/>
                    <a:p>
                      <a:pPr algn="l">
                        <a:lnSpc>
                          <a:spcPct val="100000"/>
                        </a:lnSpc>
                        <a:spcAft>
                          <a:spcPts val="0"/>
                        </a:spcAft>
                      </a:pPr>
                      <a:r>
                        <a:rPr lang="ru-RU" sz="1600" b="0" dirty="0" smtClean="0">
                          <a:effectLst/>
                          <a:latin typeface="+mj-lt"/>
                          <a:ea typeface="Calibri"/>
                          <a:cs typeface="Arial" pitchFamily="34" charset="0"/>
                        </a:rPr>
                        <a:t>Применение орг. и технических мер защиты ПДн  [ст.18</a:t>
                      </a:r>
                      <a:r>
                        <a:rPr lang="ru-RU" sz="1600" b="0" baseline="30000" dirty="0" smtClean="0">
                          <a:effectLst/>
                          <a:latin typeface="+mj-lt"/>
                          <a:ea typeface="Calibri"/>
                          <a:cs typeface="Arial" pitchFamily="34" charset="0"/>
                        </a:rPr>
                        <a:t>1</a:t>
                      </a:r>
                      <a:r>
                        <a:rPr lang="ru-RU" sz="1600" b="0" dirty="0" smtClean="0">
                          <a:effectLst/>
                          <a:latin typeface="+mj-lt"/>
                          <a:ea typeface="Calibri"/>
                          <a:cs typeface="Arial" pitchFamily="34" charset="0"/>
                        </a:rPr>
                        <a:t>.1.(3)]</a:t>
                      </a:r>
                      <a:endParaRPr lang="ru-RU" sz="1600" b="0" dirty="0">
                        <a:effectLst/>
                        <a:latin typeface="+mj-lt"/>
                        <a:ea typeface="Calibri"/>
                        <a:cs typeface="Arial" pitchFamily="34" charset="0"/>
                      </a:endParaRPr>
                    </a:p>
                  </a:txBody>
                  <a:tcPr marL="58725" marR="58725" marT="0" marB="0" anchor="ctr"/>
                </a:tc>
                <a:tc>
                  <a:txBody>
                    <a:bodyPr/>
                    <a:lstStyle/>
                    <a:p>
                      <a:pPr algn="ctr">
                        <a:lnSpc>
                          <a:spcPct val="100000"/>
                        </a:lnSpc>
                        <a:spcAft>
                          <a:spcPts val="0"/>
                        </a:spcAft>
                      </a:pPr>
                      <a:r>
                        <a:rPr lang="ru-RU" sz="2000" b="1" smtClean="0">
                          <a:solidFill>
                            <a:srgbClr val="FF0000"/>
                          </a:solidFill>
                          <a:effectLst/>
                          <a:latin typeface="Arial" pitchFamily="34" charset="0"/>
                          <a:ea typeface="Calibri"/>
                          <a:cs typeface="Arial" pitchFamily="34" charset="0"/>
                        </a:rPr>
                        <a:t>+</a:t>
                      </a:r>
                      <a:endParaRPr lang="ru-RU" sz="2000" b="1" dirty="0">
                        <a:solidFill>
                          <a:srgbClr val="FF0000"/>
                        </a:solidFill>
                        <a:effectLst/>
                        <a:latin typeface="Arial" pitchFamily="34" charset="0"/>
                        <a:ea typeface="Calibri"/>
                        <a:cs typeface="Arial" pitchFamily="34" charset="0"/>
                      </a:endParaRPr>
                    </a:p>
                  </a:txBody>
                  <a:tcPr marL="58725" marR="58725" marT="0" marB="0" anchor="ctr"/>
                </a:tc>
                <a:tc>
                  <a:txBody>
                    <a:bodyPr/>
                    <a:lstStyle/>
                    <a:p>
                      <a:pPr algn="ctr">
                        <a:lnSpc>
                          <a:spcPct val="100000"/>
                        </a:lnSpc>
                        <a:spcAft>
                          <a:spcPts val="0"/>
                        </a:spcAft>
                      </a:pPr>
                      <a:r>
                        <a:rPr lang="ru-RU" sz="2000" b="1" smtClean="0">
                          <a:solidFill>
                            <a:srgbClr val="FF0000"/>
                          </a:solidFill>
                          <a:effectLst/>
                          <a:latin typeface="Arial" pitchFamily="34" charset="0"/>
                          <a:ea typeface="Calibri"/>
                          <a:cs typeface="Arial" pitchFamily="34" charset="0"/>
                        </a:rPr>
                        <a:t>+</a:t>
                      </a:r>
                      <a:endParaRPr lang="ru-RU" sz="2000" b="1" dirty="0">
                        <a:solidFill>
                          <a:srgbClr val="FF0000"/>
                        </a:solidFill>
                        <a:effectLst/>
                        <a:latin typeface="Arial" pitchFamily="34" charset="0"/>
                        <a:ea typeface="Calibri"/>
                        <a:cs typeface="Arial" pitchFamily="34" charset="0"/>
                      </a:endParaRPr>
                    </a:p>
                  </a:txBody>
                  <a:tcPr marL="58725" marR="58725" marT="0" marB="0" anchor="ctr"/>
                </a:tc>
                <a:tc>
                  <a:txBody>
                    <a:bodyPr/>
                    <a:lstStyle/>
                    <a:p>
                      <a:pPr algn="ctr">
                        <a:lnSpc>
                          <a:spcPct val="100000"/>
                        </a:lnSpc>
                        <a:spcAft>
                          <a:spcPts val="0"/>
                        </a:spcAft>
                      </a:pPr>
                      <a:r>
                        <a:rPr lang="ru-RU" sz="2000" b="1" smtClean="0">
                          <a:solidFill>
                            <a:srgbClr val="FF0000"/>
                          </a:solidFill>
                          <a:effectLst/>
                          <a:latin typeface="Arial" pitchFamily="34" charset="0"/>
                          <a:ea typeface="Calibri"/>
                          <a:cs typeface="Arial" pitchFamily="34" charset="0"/>
                        </a:rPr>
                        <a:t>+</a:t>
                      </a:r>
                      <a:endParaRPr lang="ru-RU" sz="2000" b="1" dirty="0">
                        <a:solidFill>
                          <a:srgbClr val="FF0000"/>
                        </a:solidFill>
                        <a:effectLst/>
                        <a:latin typeface="Arial" pitchFamily="34" charset="0"/>
                        <a:ea typeface="Calibri"/>
                        <a:cs typeface="Arial" pitchFamily="34" charset="0"/>
                      </a:endParaRPr>
                    </a:p>
                  </a:txBody>
                  <a:tcPr marL="58725" marR="58725" marT="0" marB="0" anchor="ctr"/>
                </a:tc>
                <a:tc>
                  <a:txBody>
                    <a:bodyPr/>
                    <a:lstStyle/>
                    <a:p>
                      <a:pPr algn="ctr">
                        <a:lnSpc>
                          <a:spcPct val="100000"/>
                        </a:lnSpc>
                        <a:spcAft>
                          <a:spcPts val="0"/>
                        </a:spcAft>
                      </a:pPr>
                      <a:r>
                        <a:rPr lang="ru-RU" sz="2000" b="1" dirty="0" smtClean="0">
                          <a:solidFill>
                            <a:srgbClr val="FF0000"/>
                          </a:solidFill>
                          <a:effectLst/>
                          <a:latin typeface="Arial" pitchFamily="34" charset="0"/>
                          <a:ea typeface="Calibri"/>
                          <a:cs typeface="Arial" pitchFamily="34" charset="0"/>
                        </a:rPr>
                        <a:t>+</a:t>
                      </a:r>
                      <a:endParaRPr lang="ru-RU" sz="2000" b="1" dirty="0">
                        <a:solidFill>
                          <a:srgbClr val="FF0000"/>
                        </a:solidFill>
                        <a:effectLst/>
                        <a:latin typeface="Arial" pitchFamily="34" charset="0"/>
                        <a:ea typeface="Calibri"/>
                        <a:cs typeface="Arial" pitchFamily="34" charset="0"/>
                      </a:endParaRPr>
                    </a:p>
                  </a:txBody>
                  <a:tcPr marL="58725" marR="58725" marT="0" marB="0" anchor="ctr"/>
                </a:tc>
              </a:tr>
              <a:tr h="365791">
                <a:tc>
                  <a:txBody>
                    <a:bodyPr/>
                    <a:lstStyle/>
                    <a:p>
                      <a:pPr algn="l">
                        <a:lnSpc>
                          <a:spcPct val="100000"/>
                        </a:lnSpc>
                        <a:spcAft>
                          <a:spcPts val="0"/>
                        </a:spcAft>
                      </a:pPr>
                      <a:r>
                        <a:rPr lang="ru-RU" sz="1600" b="0" dirty="0">
                          <a:effectLst/>
                          <a:latin typeface="+mj-lt"/>
                          <a:cs typeface="Arial" pitchFamily="34" charset="0"/>
                        </a:rPr>
                        <a:t>Режим </a:t>
                      </a:r>
                      <a:r>
                        <a:rPr lang="ru-RU" sz="1600" b="0" dirty="0" smtClean="0">
                          <a:effectLst/>
                          <a:latin typeface="+mj-lt"/>
                          <a:cs typeface="Arial" pitchFamily="34" charset="0"/>
                        </a:rPr>
                        <a:t>безопасности </a:t>
                      </a:r>
                      <a:r>
                        <a:rPr lang="ru-RU" sz="1600" b="0" dirty="0">
                          <a:effectLst/>
                          <a:latin typeface="+mj-lt"/>
                          <a:cs typeface="Arial" pitchFamily="34" charset="0"/>
                        </a:rPr>
                        <a:t>помещений ИСПДн</a:t>
                      </a:r>
                      <a:endParaRPr lang="ru-RU" sz="1600" b="0" dirty="0">
                        <a:effectLst/>
                        <a:latin typeface="+mj-lt"/>
                        <a:ea typeface="Calibri"/>
                        <a:cs typeface="Arial" pitchFamily="34" charset="0"/>
                      </a:endParaRPr>
                    </a:p>
                  </a:txBody>
                  <a:tcPr marL="58725" marR="58725" marT="0" marB="0" anchor="ctr"/>
                </a:tc>
                <a:tc>
                  <a:txBody>
                    <a:bodyPr/>
                    <a:lstStyle/>
                    <a:p>
                      <a:pPr algn="ctr">
                        <a:lnSpc>
                          <a:spcPct val="100000"/>
                        </a:lnSpc>
                        <a:spcAft>
                          <a:spcPts val="0"/>
                        </a:spcAft>
                      </a:pPr>
                      <a:r>
                        <a:rPr lang="ru-RU" sz="2000" b="1" dirty="0">
                          <a:effectLst/>
                          <a:latin typeface="Arial" pitchFamily="34" charset="0"/>
                          <a:cs typeface="Arial" pitchFamily="34" charset="0"/>
                        </a:rPr>
                        <a:t>+</a:t>
                      </a:r>
                      <a:endParaRPr lang="ru-RU" sz="2000" b="1" dirty="0">
                        <a:effectLst/>
                        <a:latin typeface="Arial" pitchFamily="34" charset="0"/>
                        <a:ea typeface="Calibri"/>
                        <a:cs typeface="Arial" pitchFamily="34" charset="0"/>
                      </a:endParaRPr>
                    </a:p>
                  </a:txBody>
                  <a:tcPr marL="58725" marR="58725" marT="0" marB="0" anchor="ctr"/>
                </a:tc>
                <a:tc>
                  <a:txBody>
                    <a:bodyPr/>
                    <a:lstStyle/>
                    <a:p>
                      <a:pPr algn="ctr">
                        <a:lnSpc>
                          <a:spcPct val="100000"/>
                        </a:lnSpc>
                        <a:spcAft>
                          <a:spcPts val="0"/>
                        </a:spcAft>
                      </a:pPr>
                      <a:r>
                        <a:rPr lang="ru-RU" sz="2000" b="1" dirty="0">
                          <a:effectLst/>
                          <a:latin typeface="Arial" pitchFamily="34" charset="0"/>
                          <a:cs typeface="Arial" pitchFamily="34" charset="0"/>
                        </a:rPr>
                        <a:t>+</a:t>
                      </a:r>
                      <a:endParaRPr lang="ru-RU" sz="2000" b="1" dirty="0">
                        <a:effectLst/>
                        <a:latin typeface="Arial" pitchFamily="34" charset="0"/>
                        <a:ea typeface="Calibri"/>
                        <a:cs typeface="Arial" pitchFamily="34" charset="0"/>
                      </a:endParaRPr>
                    </a:p>
                  </a:txBody>
                  <a:tcPr marL="58725" marR="58725" marT="0" marB="0" anchor="ctr"/>
                </a:tc>
                <a:tc>
                  <a:txBody>
                    <a:bodyPr/>
                    <a:lstStyle/>
                    <a:p>
                      <a:pPr algn="ctr">
                        <a:lnSpc>
                          <a:spcPct val="100000"/>
                        </a:lnSpc>
                        <a:spcAft>
                          <a:spcPts val="0"/>
                        </a:spcAft>
                      </a:pPr>
                      <a:r>
                        <a:rPr lang="ru-RU" sz="2000" b="1">
                          <a:effectLst/>
                          <a:latin typeface="Arial" pitchFamily="34" charset="0"/>
                          <a:cs typeface="Arial" pitchFamily="34" charset="0"/>
                        </a:rPr>
                        <a:t>+</a:t>
                      </a:r>
                      <a:endParaRPr lang="ru-RU" sz="2000" b="1">
                        <a:effectLst/>
                        <a:latin typeface="Arial" pitchFamily="34" charset="0"/>
                        <a:ea typeface="Calibri"/>
                        <a:cs typeface="Arial" pitchFamily="34" charset="0"/>
                      </a:endParaRPr>
                    </a:p>
                  </a:txBody>
                  <a:tcPr marL="58725" marR="58725" marT="0" marB="0" anchor="ctr"/>
                </a:tc>
                <a:tc>
                  <a:txBody>
                    <a:bodyPr/>
                    <a:lstStyle/>
                    <a:p>
                      <a:pPr algn="ctr">
                        <a:lnSpc>
                          <a:spcPct val="100000"/>
                        </a:lnSpc>
                        <a:spcAft>
                          <a:spcPts val="0"/>
                        </a:spcAft>
                      </a:pPr>
                      <a:r>
                        <a:rPr lang="ru-RU" sz="2000" b="1">
                          <a:effectLst/>
                          <a:latin typeface="Arial" pitchFamily="34" charset="0"/>
                          <a:cs typeface="Arial" pitchFamily="34" charset="0"/>
                        </a:rPr>
                        <a:t>+</a:t>
                      </a:r>
                      <a:endParaRPr lang="ru-RU" sz="2000" b="1">
                        <a:effectLst/>
                        <a:latin typeface="Arial" pitchFamily="34" charset="0"/>
                        <a:ea typeface="Calibri"/>
                        <a:cs typeface="Arial" pitchFamily="34" charset="0"/>
                      </a:endParaRPr>
                    </a:p>
                  </a:txBody>
                  <a:tcPr marL="58725" marR="58725" marT="0" marB="0" anchor="ctr"/>
                </a:tc>
              </a:tr>
              <a:tr h="399679">
                <a:tc>
                  <a:txBody>
                    <a:bodyPr/>
                    <a:lstStyle/>
                    <a:p>
                      <a:pPr algn="l">
                        <a:lnSpc>
                          <a:spcPct val="100000"/>
                        </a:lnSpc>
                        <a:spcAft>
                          <a:spcPts val="0"/>
                        </a:spcAft>
                      </a:pPr>
                      <a:r>
                        <a:rPr lang="ru-RU" sz="1600" b="0" dirty="0">
                          <a:effectLst/>
                          <a:latin typeface="+mj-lt"/>
                          <a:cs typeface="Arial" pitchFamily="34" charset="0"/>
                        </a:rPr>
                        <a:t>Сохранность носителей ПДн</a:t>
                      </a:r>
                      <a:endParaRPr lang="ru-RU" sz="1600" b="0" dirty="0">
                        <a:effectLst/>
                        <a:latin typeface="+mj-lt"/>
                        <a:ea typeface="Calibri"/>
                        <a:cs typeface="Arial" pitchFamily="34" charset="0"/>
                      </a:endParaRPr>
                    </a:p>
                  </a:txBody>
                  <a:tcPr marL="58725" marR="58725" marT="0" marB="0" anchor="ctr"/>
                </a:tc>
                <a:tc>
                  <a:txBody>
                    <a:bodyPr/>
                    <a:lstStyle/>
                    <a:p>
                      <a:pPr algn="ctr">
                        <a:lnSpc>
                          <a:spcPct val="100000"/>
                        </a:lnSpc>
                        <a:spcAft>
                          <a:spcPts val="0"/>
                        </a:spcAft>
                      </a:pPr>
                      <a:r>
                        <a:rPr lang="ru-RU" sz="2000" b="1" dirty="0">
                          <a:effectLst/>
                          <a:latin typeface="Arial" pitchFamily="34" charset="0"/>
                          <a:cs typeface="Arial" pitchFamily="34" charset="0"/>
                        </a:rPr>
                        <a:t>+</a:t>
                      </a:r>
                      <a:endParaRPr lang="ru-RU" sz="2000" b="1" dirty="0">
                        <a:effectLst/>
                        <a:latin typeface="Arial" pitchFamily="34" charset="0"/>
                        <a:ea typeface="Calibri"/>
                        <a:cs typeface="Arial" pitchFamily="34" charset="0"/>
                      </a:endParaRPr>
                    </a:p>
                  </a:txBody>
                  <a:tcPr marL="58725" marR="58725" marT="0" marB="0" anchor="ctr"/>
                </a:tc>
                <a:tc>
                  <a:txBody>
                    <a:bodyPr/>
                    <a:lstStyle/>
                    <a:p>
                      <a:pPr algn="ctr">
                        <a:lnSpc>
                          <a:spcPct val="100000"/>
                        </a:lnSpc>
                        <a:spcAft>
                          <a:spcPts val="0"/>
                        </a:spcAft>
                      </a:pPr>
                      <a:r>
                        <a:rPr lang="ru-RU" sz="2000" b="1" dirty="0">
                          <a:effectLst/>
                          <a:latin typeface="Arial" pitchFamily="34" charset="0"/>
                          <a:cs typeface="Arial" pitchFamily="34" charset="0"/>
                        </a:rPr>
                        <a:t>+</a:t>
                      </a:r>
                      <a:endParaRPr lang="ru-RU" sz="2000" b="1" dirty="0">
                        <a:effectLst/>
                        <a:latin typeface="Arial" pitchFamily="34" charset="0"/>
                        <a:ea typeface="Calibri"/>
                        <a:cs typeface="Arial" pitchFamily="34" charset="0"/>
                      </a:endParaRPr>
                    </a:p>
                  </a:txBody>
                  <a:tcPr marL="58725" marR="58725" marT="0" marB="0" anchor="ctr"/>
                </a:tc>
                <a:tc>
                  <a:txBody>
                    <a:bodyPr/>
                    <a:lstStyle/>
                    <a:p>
                      <a:pPr algn="ctr">
                        <a:lnSpc>
                          <a:spcPct val="100000"/>
                        </a:lnSpc>
                        <a:spcAft>
                          <a:spcPts val="0"/>
                        </a:spcAft>
                      </a:pPr>
                      <a:r>
                        <a:rPr lang="ru-RU" sz="2000" b="1" dirty="0">
                          <a:effectLst/>
                          <a:latin typeface="Arial" pitchFamily="34" charset="0"/>
                          <a:cs typeface="Arial" pitchFamily="34" charset="0"/>
                        </a:rPr>
                        <a:t>+</a:t>
                      </a:r>
                      <a:endParaRPr lang="ru-RU" sz="2000" b="1" dirty="0">
                        <a:effectLst/>
                        <a:latin typeface="Arial" pitchFamily="34" charset="0"/>
                        <a:ea typeface="Calibri"/>
                        <a:cs typeface="Arial" pitchFamily="34" charset="0"/>
                      </a:endParaRPr>
                    </a:p>
                  </a:txBody>
                  <a:tcPr marL="58725" marR="58725" marT="0" marB="0" anchor="ctr"/>
                </a:tc>
                <a:tc>
                  <a:txBody>
                    <a:bodyPr/>
                    <a:lstStyle/>
                    <a:p>
                      <a:pPr algn="ctr">
                        <a:lnSpc>
                          <a:spcPct val="100000"/>
                        </a:lnSpc>
                        <a:spcAft>
                          <a:spcPts val="0"/>
                        </a:spcAft>
                      </a:pPr>
                      <a:r>
                        <a:rPr lang="ru-RU" sz="2000" b="1" dirty="0">
                          <a:effectLst/>
                          <a:latin typeface="Arial" pitchFamily="34" charset="0"/>
                          <a:cs typeface="Arial" pitchFamily="34" charset="0"/>
                        </a:rPr>
                        <a:t>+</a:t>
                      </a:r>
                      <a:endParaRPr lang="ru-RU" sz="2000" b="1" dirty="0">
                        <a:effectLst/>
                        <a:latin typeface="Arial" pitchFamily="34" charset="0"/>
                        <a:ea typeface="Calibri"/>
                        <a:cs typeface="Arial" pitchFamily="34" charset="0"/>
                      </a:endParaRPr>
                    </a:p>
                  </a:txBody>
                  <a:tcPr marL="58725" marR="58725" marT="0" marB="0" anchor="ctr"/>
                </a:tc>
              </a:tr>
              <a:tr h="405659">
                <a:tc>
                  <a:txBody>
                    <a:bodyPr/>
                    <a:lstStyle/>
                    <a:p>
                      <a:pPr algn="l">
                        <a:lnSpc>
                          <a:spcPct val="100000"/>
                        </a:lnSpc>
                        <a:spcAft>
                          <a:spcPts val="0"/>
                        </a:spcAft>
                      </a:pPr>
                      <a:r>
                        <a:rPr lang="ru-RU" sz="1600" b="0" dirty="0" smtClean="0">
                          <a:effectLst/>
                          <a:latin typeface="+mj-lt"/>
                          <a:cs typeface="Arial" pitchFamily="34" charset="0"/>
                        </a:rPr>
                        <a:t>Издание перечня </a:t>
                      </a:r>
                      <a:r>
                        <a:rPr lang="ru-RU" sz="1600" b="0" dirty="0">
                          <a:effectLst/>
                          <a:latin typeface="+mj-lt"/>
                          <a:cs typeface="Arial" pitchFamily="34" charset="0"/>
                        </a:rPr>
                        <a:t>лиц, допущенных к ПДн </a:t>
                      </a:r>
                      <a:endParaRPr lang="ru-RU" sz="1600" b="0" dirty="0">
                        <a:effectLst/>
                        <a:latin typeface="+mj-lt"/>
                        <a:ea typeface="Calibri"/>
                        <a:cs typeface="Arial" pitchFamily="34" charset="0"/>
                      </a:endParaRPr>
                    </a:p>
                  </a:txBody>
                  <a:tcPr marL="58725" marR="58725" marT="0" marB="0" anchor="ctr"/>
                </a:tc>
                <a:tc>
                  <a:txBody>
                    <a:bodyPr/>
                    <a:lstStyle/>
                    <a:p>
                      <a:pPr algn="ctr">
                        <a:lnSpc>
                          <a:spcPct val="100000"/>
                        </a:lnSpc>
                        <a:spcAft>
                          <a:spcPts val="0"/>
                        </a:spcAft>
                      </a:pPr>
                      <a:r>
                        <a:rPr lang="ru-RU" sz="2000" b="1" dirty="0">
                          <a:effectLst/>
                          <a:latin typeface="Arial" pitchFamily="34" charset="0"/>
                          <a:cs typeface="Arial" pitchFamily="34" charset="0"/>
                        </a:rPr>
                        <a:t>+</a:t>
                      </a:r>
                      <a:endParaRPr lang="ru-RU" sz="2000" b="1" dirty="0">
                        <a:effectLst/>
                        <a:latin typeface="Arial" pitchFamily="34" charset="0"/>
                        <a:ea typeface="Calibri"/>
                        <a:cs typeface="Arial" pitchFamily="34" charset="0"/>
                      </a:endParaRPr>
                    </a:p>
                  </a:txBody>
                  <a:tcPr marL="58725" marR="58725" marT="0" marB="0" anchor="ctr"/>
                </a:tc>
                <a:tc>
                  <a:txBody>
                    <a:bodyPr/>
                    <a:lstStyle/>
                    <a:p>
                      <a:pPr algn="ctr">
                        <a:lnSpc>
                          <a:spcPct val="100000"/>
                        </a:lnSpc>
                        <a:spcAft>
                          <a:spcPts val="0"/>
                        </a:spcAft>
                      </a:pPr>
                      <a:r>
                        <a:rPr lang="ru-RU" sz="2000" b="1" dirty="0">
                          <a:effectLst/>
                          <a:latin typeface="Arial" pitchFamily="34" charset="0"/>
                          <a:cs typeface="Arial" pitchFamily="34" charset="0"/>
                        </a:rPr>
                        <a:t>+</a:t>
                      </a:r>
                      <a:endParaRPr lang="ru-RU" sz="2000" b="1" dirty="0">
                        <a:effectLst/>
                        <a:latin typeface="Arial" pitchFamily="34" charset="0"/>
                        <a:ea typeface="Calibri"/>
                        <a:cs typeface="Arial" pitchFamily="34" charset="0"/>
                      </a:endParaRPr>
                    </a:p>
                  </a:txBody>
                  <a:tcPr marL="58725" marR="58725" marT="0" marB="0" anchor="ctr"/>
                </a:tc>
                <a:tc>
                  <a:txBody>
                    <a:bodyPr/>
                    <a:lstStyle/>
                    <a:p>
                      <a:pPr algn="ctr">
                        <a:lnSpc>
                          <a:spcPct val="100000"/>
                        </a:lnSpc>
                        <a:spcAft>
                          <a:spcPts val="0"/>
                        </a:spcAft>
                      </a:pPr>
                      <a:r>
                        <a:rPr lang="ru-RU" sz="2000" b="1" dirty="0">
                          <a:effectLst/>
                          <a:latin typeface="Arial" pitchFamily="34" charset="0"/>
                          <a:cs typeface="Arial" pitchFamily="34" charset="0"/>
                        </a:rPr>
                        <a:t>+</a:t>
                      </a:r>
                      <a:endParaRPr lang="ru-RU" sz="2000" b="1" dirty="0">
                        <a:effectLst/>
                        <a:latin typeface="Arial" pitchFamily="34" charset="0"/>
                        <a:ea typeface="Calibri"/>
                        <a:cs typeface="Arial" pitchFamily="34" charset="0"/>
                      </a:endParaRPr>
                    </a:p>
                  </a:txBody>
                  <a:tcPr marL="58725" marR="58725" marT="0" marB="0" anchor="ctr"/>
                </a:tc>
                <a:tc>
                  <a:txBody>
                    <a:bodyPr/>
                    <a:lstStyle/>
                    <a:p>
                      <a:pPr algn="ctr">
                        <a:lnSpc>
                          <a:spcPct val="100000"/>
                        </a:lnSpc>
                        <a:spcAft>
                          <a:spcPts val="0"/>
                        </a:spcAft>
                      </a:pPr>
                      <a:r>
                        <a:rPr lang="ru-RU" sz="2000" b="1" dirty="0">
                          <a:effectLst/>
                          <a:latin typeface="Arial" pitchFamily="34" charset="0"/>
                          <a:cs typeface="Arial" pitchFamily="34" charset="0"/>
                        </a:rPr>
                        <a:t>+</a:t>
                      </a:r>
                      <a:endParaRPr lang="ru-RU" sz="2000" b="1" dirty="0">
                        <a:effectLst/>
                        <a:latin typeface="Arial" pitchFamily="34" charset="0"/>
                        <a:ea typeface="Calibri"/>
                        <a:cs typeface="Arial" pitchFamily="34" charset="0"/>
                      </a:endParaRPr>
                    </a:p>
                  </a:txBody>
                  <a:tcPr marL="58725" marR="58725" marT="0" marB="0" anchor="ctr"/>
                </a:tc>
              </a:tr>
              <a:tr h="405659">
                <a:tc>
                  <a:txBody>
                    <a:bodyPr/>
                    <a:lstStyle/>
                    <a:p>
                      <a:pPr algn="l">
                        <a:lnSpc>
                          <a:spcPct val="100000"/>
                        </a:lnSpc>
                        <a:spcAft>
                          <a:spcPts val="0"/>
                        </a:spcAft>
                      </a:pPr>
                      <a:r>
                        <a:rPr lang="ru-RU" sz="1600" b="0" dirty="0" smtClean="0">
                          <a:effectLst/>
                          <a:latin typeface="+mj-lt"/>
                          <a:cs typeface="Arial" pitchFamily="34" charset="0"/>
                        </a:rPr>
                        <a:t>Оценку </a:t>
                      </a:r>
                      <a:r>
                        <a:rPr lang="ru-RU" sz="1600" b="0" dirty="0">
                          <a:effectLst/>
                          <a:latin typeface="+mj-lt"/>
                          <a:cs typeface="Arial" pitchFamily="34" charset="0"/>
                        </a:rPr>
                        <a:t>соответствия СЗИ, используемых в ИСПДн </a:t>
                      </a:r>
                      <a:endParaRPr lang="ru-RU" sz="1600" b="0" dirty="0">
                        <a:effectLst/>
                        <a:latin typeface="+mj-lt"/>
                        <a:ea typeface="Calibri"/>
                        <a:cs typeface="Arial" pitchFamily="34" charset="0"/>
                      </a:endParaRPr>
                    </a:p>
                  </a:txBody>
                  <a:tcPr marL="58725" marR="58725" marT="0" marB="0" anchor="ctr"/>
                </a:tc>
                <a:tc>
                  <a:txBody>
                    <a:bodyPr/>
                    <a:lstStyle/>
                    <a:p>
                      <a:pPr algn="ctr">
                        <a:lnSpc>
                          <a:spcPct val="100000"/>
                        </a:lnSpc>
                        <a:spcAft>
                          <a:spcPts val="0"/>
                        </a:spcAft>
                      </a:pPr>
                      <a:r>
                        <a:rPr lang="ru-RU" sz="2000" b="1" dirty="0">
                          <a:solidFill>
                            <a:srgbClr val="FF0000"/>
                          </a:solidFill>
                          <a:effectLst/>
                          <a:latin typeface="Arial" pitchFamily="34" charset="0"/>
                          <a:cs typeface="Arial" pitchFamily="34" charset="0"/>
                        </a:rPr>
                        <a:t>+</a:t>
                      </a:r>
                      <a:endParaRPr lang="ru-RU" sz="2000" b="1" dirty="0">
                        <a:solidFill>
                          <a:srgbClr val="FF0000"/>
                        </a:solidFill>
                        <a:effectLst/>
                        <a:latin typeface="Arial" pitchFamily="34" charset="0"/>
                        <a:ea typeface="Calibri"/>
                        <a:cs typeface="Arial" pitchFamily="34" charset="0"/>
                      </a:endParaRPr>
                    </a:p>
                  </a:txBody>
                  <a:tcPr marL="58725" marR="58725" marT="0" marB="0" anchor="ctr"/>
                </a:tc>
                <a:tc>
                  <a:txBody>
                    <a:bodyPr/>
                    <a:lstStyle/>
                    <a:p>
                      <a:pPr algn="ctr">
                        <a:lnSpc>
                          <a:spcPct val="100000"/>
                        </a:lnSpc>
                        <a:spcAft>
                          <a:spcPts val="0"/>
                        </a:spcAft>
                      </a:pPr>
                      <a:r>
                        <a:rPr lang="ru-RU" sz="2000" b="1" dirty="0">
                          <a:solidFill>
                            <a:srgbClr val="FF0000"/>
                          </a:solidFill>
                          <a:effectLst/>
                          <a:latin typeface="Arial" pitchFamily="34" charset="0"/>
                          <a:cs typeface="Arial" pitchFamily="34" charset="0"/>
                        </a:rPr>
                        <a:t>+</a:t>
                      </a:r>
                      <a:endParaRPr lang="ru-RU" sz="2000" b="1" dirty="0">
                        <a:solidFill>
                          <a:srgbClr val="FF0000"/>
                        </a:solidFill>
                        <a:effectLst/>
                        <a:latin typeface="Arial" pitchFamily="34" charset="0"/>
                        <a:ea typeface="Calibri"/>
                        <a:cs typeface="Arial" pitchFamily="34" charset="0"/>
                      </a:endParaRPr>
                    </a:p>
                  </a:txBody>
                  <a:tcPr marL="58725" marR="58725" marT="0" marB="0" anchor="ctr"/>
                </a:tc>
                <a:tc>
                  <a:txBody>
                    <a:bodyPr/>
                    <a:lstStyle/>
                    <a:p>
                      <a:pPr algn="ctr">
                        <a:lnSpc>
                          <a:spcPct val="100000"/>
                        </a:lnSpc>
                        <a:spcAft>
                          <a:spcPts val="0"/>
                        </a:spcAft>
                      </a:pPr>
                      <a:r>
                        <a:rPr lang="ru-RU" sz="2000" b="1" dirty="0">
                          <a:solidFill>
                            <a:srgbClr val="FF0000"/>
                          </a:solidFill>
                          <a:effectLst/>
                          <a:latin typeface="Arial" pitchFamily="34" charset="0"/>
                          <a:cs typeface="Arial" pitchFamily="34" charset="0"/>
                        </a:rPr>
                        <a:t>+</a:t>
                      </a:r>
                      <a:endParaRPr lang="ru-RU" sz="2000" b="1" dirty="0">
                        <a:solidFill>
                          <a:srgbClr val="FF0000"/>
                        </a:solidFill>
                        <a:effectLst/>
                        <a:latin typeface="Arial" pitchFamily="34" charset="0"/>
                        <a:ea typeface="Calibri"/>
                        <a:cs typeface="Arial" pitchFamily="34" charset="0"/>
                      </a:endParaRPr>
                    </a:p>
                  </a:txBody>
                  <a:tcPr marL="58725" marR="58725" marT="0" marB="0" anchor="ctr"/>
                </a:tc>
                <a:tc>
                  <a:txBody>
                    <a:bodyPr/>
                    <a:lstStyle/>
                    <a:p>
                      <a:pPr algn="ctr">
                        <a:lnSpc>
                          <a:spcPct val="100000"/>
                        </a:lnSpc>
                        <a:spcAft>
                          <a:spcPts val="0"/>
                        </a:spcAft>
                      </a:pPr>
                      <a:r>
                        <a:rPr lang="ru-RU" sz="2000" b="1" dirty="0">
                          <a:solidFill>
                            <a:srgbClr val="FF0000"/>
                          </a:solidFill>
                          <a:effectLst/>
                          <a:latin typeface="Arial" pitchFamily="34" charset="0"/>
                          <a:cs typeface="Arial" pitchFamily="34" charset="0"/>
                        </a:rPr>
                        <a:t>+</a:t>
                      </a:r>
                      <a:endParaRPr lang="ru-RU" sz="2000" b="1" dirty="0">
                        <a:solidFill>
                          <a:srgbClr val="FF0000"/>
                        </a:solidFill>
                        <a:effectLst/>
                        <a:latin typeface="Arial" pitchFamily="34" charset="0"/>
                        <a:ea typeface="Calibri"/>
                        <a:cs typeface="Arial" pitchFamily="34" charset="0"/>
                      </a:endParaRPr>
                    </a:p>
                  </a:txBody>
                  <a:tcPr marL="58725" marR="58725" marT="0" marB="0" anchor="ctr"/>
                </a:tc>
              </a:tr>
              <a:tr h="411639">
                <a:tc>
                  <a:txBody>
                    <a:bodyPr/>
                    <a:lstStyle/>
                    <a:p>
                      <a:pPr algn="l">
                        <a:lnSpc>
                          <a:spcPct val="100000"/>
                        </a:lnSpc>
                        <a:spcAft>
                          <a:spcPts val="0"/>
                        </a:spcAft>
                      </a:pPr>
                      <a:r>
                        <a:rPr lang="ru-RU" sz="1600" b="0" dirty="0">
                          <a:effectLst/>
                          <a:latin typeface="+mj-lt"/>
                          <a:cs typeface="Arial" pitchFamily="34" charset="0"/>
                        </a:rPr>
                        <a:t>Должностное лицо, ответственное за безопасность ПДн </a:t>
                      </a:r>
                      <a:endParaRPr lang="ru-RU" sz="1600" b="0" dirty="0">
                        <a:effectLst/>
                        <a:latin typeface="+mj-lt"/>
                        <a:ea typeface="Calibri"/>
                        <a:cs typeface="Arial" pitchFamily="34" charset="0"/>
                      </a:endParaRPr>
                    </a:p>
                  </a:txBody>
                  <a:tcPr marL="58725" marR="58725" marT="0" marB="0" anchor="ctr"/>
                </a:tc>
                <a:tc>
                  <a:txBody>
                    <a:bodyPr/>
                    <a:lstStyle/>
                    <a:p>
                      <a:pPr algn="ctr">
                        <a:lnSpc>
                          <a:spcPct val="100000"/>
                        </a:lnSpc>
                        <a:spcAft>
                          <a:spcPts val="0"/>
                        </a:spcAft>
                      </a:pPr>
                      <a:r>
                        <a:rPr lang="ru-RU" sz="2000" b="1">
                          <a:effectLst/>
                          <a:latin typeface="Arial" pitchFamily="34" charset="0"/>
                          <a:cs typeface="Arial" pitchFamily="34" charset="0"/>
                        </a:rPr>
                        <a:t>+</a:t>
                      </a:r>
                      <a:endParaRPr lang="ru-RU" sz="2000" b="1">
                        <a:effectLst/>
                        <a:latin typeface="Arial" pitchFamily="34" charset="0"/>
                        <a:ea typeface="Calibri"/>
                        <a:cs typeface="Arial" pitchFamily="34" charset="0"/>
                      </a:endParaRPr>
                    </a:p>
                  </a:txBody>
                  <a:tcPr marL="58725" marR="58725" marT="0" marB="0" anchor="ctr"/>
                </a:tc>
                <a:tc>
                  <a:txBody>
                    <a:bodyPr/>
                    <a:lstStyle/>
                    <a:p>
                      <a:pPr algn="ctr">
                        <a:lnSpc>
                          <a:spcPct val="100000"/>
                        </a:lnSpc>
                        <a:spcAft>
                          <a:spcPts val="0"/>
                        </a:spcAft>
                      </a:pPr>
                      <a:r>
                        <a:rPr lang="ru-RU" sz="2000" b="1" dirty="0">
                          <a:effectLst/>
                          <a:latin typeface="Arial" pitchFamily="34" charset="0"/>
                          <a:cs typeface="Arial" pitchFamily="34" charset="0"/>
                        </a:rPr>
                        <a:t>+</a:t>
                      </a:r>
                      <a:endParaRPr lang="ru-RU" sz="2000" b="1" dirty="0">
                        <a:effectLst/>
                        <a:latin typeface="Arial" pitchFamily="34" charset="0"/>
                        <a:ea typeface="Calibri"/>
                        <a:cs typeface="Arial" pitchFamily="34" charset="0"/>
                      </a:endParaRPr>
                    </a:p>
                  </a:txBody>
                  <a:tcPr marL="58725" marR="58725" marT="0" marB="0" anchor="ctr"/>
                </a:tc>
                <a:tc>
                  <a:txBody>
                    <a:bodyPr/>
                    <a:lstStyle/>
                    <a:p>
                      <a:pPr algn="ctr">
                        <a:lnSpc>
                          <a:spcPct val="100000"/>
                        </a:lnSpc>
                        <a:spcAft>
                          <a:spcPts val="0"/>
                        </a:spcAft>
                      </a:pPr>
                      <a:r>
                        <a:rPr lang="ru-RU" sz="2000" b="1" dirty="0">
                          <a:effectLst/>
                          <a:latin typeface="Arial" pitchFamily="34" charset="0"/>
                          <a:cs typeface="Arial" pitchFamily="34" charset="0"/>
                        </a:rPr>
                        <a:t>+</a:t>
                      </a:r>
                      <a:endParaRPr lang="ru-RU" sz="2000" b="1" dirty="0">
                        <a:effectLst/>
                        <a:latin typeface="Arial" pitchFamily="34" charset="0"/>
                        <a:ea typeface="Calibri"/>
                        <a:cs typeface="Arial" pitchFamily="34" charset="0"/>
                      </a:endParaRPr>
                    </a:p>
                  </a:txBody>
                  <a:tcPr marL="58725" marR="58725" marT="0" marB="0" anchor="ctr"/>
                </a:tc>
                <a:tc>
                  <a:txBody>
                    <a:bodyPr/>
                    <a:lstStyle/>
                    <a:p>
                      <a:pPr algn="l">
                        <a:lnSpc>
                          <a:spcPct val="100000"/>
                        </a:lnSpc>
                        <a:spcAft>
                          <a:spcPts val="0"/>
                        </a:spcAft>
                      </a:pPr>
                      <a:r>
                        <a:rPr lang="ru-RU" sz="2000" b="1">
                          <a:effectLst/>
                          <a:latin typeface="Arial" pitchFamily="34" charset="0"/>
                          <a:cs typeface="Arial" pitchFamily="34" charset="0"/>
                        </a:rPr>
                        <a:t> </a:t>
                      </a:r>
                      <a:endParaRPr lang="ru-RU" sz="2000" b="1">
                        <a:effectLst/>
                        <a:latin typeface="Arial" pitchFamily="34" charset="0"/>
                        <a:ea typeface="Calibri"/>
                        <a:cs typeface="Arial" pitchFamily="34" charset="0"/>
                      </a:endParaRPr>
                    </a:p>
                  </a:txBody>
                  <a:tcPr marL="58725" marR="58725" marT="0" marB="0" anchor="ctr"/>
                </a:tc>
              </a:tr>
              <a:tr h="417620">
                <a:tc>
                  <a:txBody>
                    <a:bodyPr/>
                    <a:lstStyle/>
                    <a:p>
                      <a:pPr algn="l">
                        <a:lnSpc>
                          <a:spcPct val="100000"/>
                        </a:lnSpc>
                        <a:spcAft>
                          <a:spcPts val="0"/>
                        </a:spcAft>
                      </a:pPr>
                      <a:r>
                        <a:rPr lang="ru-RU" sz="1600" b="0" dirty="0">
                          <a:effectLst/>
                          <a:latin typeface="+mj-lt"/>
                          <a:cs typeface="Arial" pitchFamily="34" charset="0"/>
                        </a:rPr>
                        <a:t>Ограничение доступа к содержанию </a:t>
                      </a:r>
                      <a:r>
                        <a:rPr lang="ru-RU" sz="1600" b="0" dirty="0" smtClean="0">
                          <a:effectLst/>
                          <a:latin typeface="+mj-lt"/>
                          <a:cs typeface="Arial" pitchFamily="34" charset="0"/>
                        </a:rPr>
                        <a:t>эл. </a:t>
                      </a:r>
                      <a:r>
                        <a:rPr lang="ru-RU" sz="1600" b="0" dirty="0">
                          <a:effectLst/>
                          <a:latin typeface="+mj-lt"/>
                          <a:cs typeface="Arial" pitchFamily="34" charset="0"/>
                        </a:rPr>
                        <a:t>журнала сообщений </a:t>
                      </a:r>
                      <a:endParaRPr lang="ru-RU" sz="1600" b="0" dirty="0">
                        <a:effectLst/>
                        <a:latin typeface="+mj-lt"/>
                        <a:ea typeface="Calibri"/>
                        <a:cs typeface="Arial" pitchFamily="34" charset="0"/>
                      </a:endParaRPr>
                    </a:p>
                  </a:txBody>
                  <a:tcPr marL="58725" marR="58725" marT="0" marB="0" anchor="ctr"/>
                </a:tc>
                <a:tc>
                  <a:txBody>
                    <a:bodyPr/>
                    <a:lstStyle/>
                    <a:p>
                      <a:pPr algn="ctr">
                        <a:lnSpc>
                          <a:spcPct val="100000"/>
                        </a:lnSpc>
                        <a:spcAft>
                          <a:spcPts val="0"/>
                        </a:spcAft>
                      </a:pPr>
                      <a:r>
                        <a:rPr lang="ru-RU" sz="2000" b="1">
                          <a:effectLst/>
                          <a:latin typeface="Arial" pitchFamily="34" charset="0"/>
                          <a:cs typeface="Arial" pitchFamily="34" charset="0"/>
                        </a:rPr>
                        <a:t>+</a:t>
                      </a:r>
                      <a:endParaRPr lang="ru-RU" sz="2000" b="1">
                        <a:effectLst/>
                        <a:latin typeface="Arial" pitchFamily="34" charset="0"/>
                        <a:ea typeface="Calibri"/>
                        <a:cs typeface="Arial" pitchFamily="34" charset="0"/>
                      </a:endParaRPr>
                    </a:p>
                  </a:txBody>
                  <a:tcPr marL="58725" marR="58725" marT="0" marB="0" anchor="ctr"/>
                </a:tc>
                <a:tc>
                  <a:txBody>
                    <a:bodyPr/>
                    <a:lstStyle/>
                    <a:p>
                      <a:pPr algn="ctr">
                        <a:lnSpc>
                          <a:spcPct val="100000"/>
                        </a:lnSpc>
                        <a:spcAft>
                          <a:spcPts val="0"/>
                        </a:spcAft>
                      </a:pPr>
                      <a:r>
                        <a:rPr lang="ru-RU" sz="2000" b="1" dirty="0">
                          <a:effectLst/>
                          <a:latin typeface="Arial" pitchFamily="34" charset="0"/>
                          <a:cs typeface="Arial" pitchFamily="34" charset="0"/>
                        </a:rPr>
                        <a:t>+</a:t>
                      </a:r>
                      <a:endParaRPr lang="ru-RU" sz="2000" b="1" dirty="0">
                        <a:effectLst/>
                        <a:latin typeface="Arial" pitchFamily="34" charset="0"/>
                        <a:ea typeface="Calibri"/>
                        <a:cs typeface="Arial" pitchFamily="34" charset="0"/>
                      </a:endParaRPr>
                    </a:p>
                  </a:txBody>
                  <a:tcPr marL="58725" marR="58725" marT="0" marB="0" anchor="ctr"/>
                </a:tc>
                <a:tc>
                  <a:txBody>
                    <a:bodyPr/>
                    <a:lstStyle/>
                    <a:p>
                      <a:pPr algn="ctr">
                        <a:lnSpc>
                          <a:spcPct val="100000"/>
                        </a:lnSpc>
                        <a:spcAft>
                          <a:spcPts val="0"/>
                        </a:spcAft>
                      </a:pPr>
                      <a:r>
                        <a:rPr lang="ru-RU" sz="2000" b="1" dirty="0">
                          <a:effectLst/>
                          <a:latin typeface="Arial" pitchFamily="34" charset="0"/>
                          <a:cs typeface="Arial" pitchFamily="34" charset="0"/>
                        </a:rPr>
                        <a:t>+</a:t>
                      </a:r>
                      <a:endParaRPr lang="ru-RU" sz="2000" b="1" dirty="0">
                        <a:effectLst/>
                        <a:latin typeface="Arial" pitchFamily="34" charset="0"/>
                        <a:ea typeface="Calibri"/>
                        <a:cs typeface="Arial" pitchFamily="34" charset="0"/>
                      </a:endParaRPr>
                    </a:p>
                  </a:txBody>
                  <a:tcPr marL="58725" marR="58725" marT="0" marB="0" anchor="ctr"/>
                </a:tc>
                <a:tc>
                  <a:txBody>
                    <a:bodyPr/>
                    <a:lstStyle/>
                    <a:p>
                      <a:pPr algn="l">
                        <a:lnSpc>
                          <a:spcPct val="100000"/>
                        </a:lnSpc>
                        <a:spcAft>
                          <a:spcPts val="0"/>
                        </a:spcAft>
                      </a:pPr>
                      <a:r>
                        <a:rPr lang="ru-RU" sz="2000" b="1">
                          <a:effectLst/>
                          <a:latin typeface="Arial" pitchFamily="34" charset="0"/>
                          <a:cs typeface="Arial" pitchFamily="34" charset="0"/>
                        </a:rPr>
                        <a:t> </a:t>
                      </a:r>
                      <a:endParaRPr lang="ru-RU" sz="2000" b="1">
                        <a:effectLst/>
                        <a:latin typeface="Arial" pitchFamily="34" charset="0"/>
                        <a:ea typeface="Calibri"/>
                        <a:cs typeface="Arial" pitchFamily="34" charset="0"/>
                      </a:endParaRPr>
                    </a:p>
                  </a:txBody>
                  <a:tcPr marL="58725" marR="58725" marT="0" marB="0" anchor="ctr"/>
                </a:tc>
              </a:tr>
              <a:tr h="401673">
                <a:tc>
                  <a:txBody>
                    <a:bodyPr/>
                    <a:lstStyle/>
                    <a:p>
                      <a:pPr algn="l">
                        <a:lnSpc>
                          <a:spcPct val="100000"/>
                        </a:lnSpc>
                        <a:spcAft>
                          <a:spcPts val="0"/>
                        </a:spcAft>
                      </a:pPr>
                      <a:r>
                        <a:rPr lang="ru-RU" sz="1600" b="0" dirty="0" smtClean="0">
                          <a:effectLst/>
                          <a:latin typeface="+mj-lt"/>
                          <a:cs typeface="Arial" pitchFamily="34" charset="0"/>
                        </a:rPr>
                        <a:t>Автоматизированную регистрацию </a:t>
                      </a:r>
                      <a:r>
                        <a:rPr lang="ru-RU" sz="1600" b="0" dirty="0">
                          <a:effectLst/>
                          <a:latin typeface="+mj-lt"/>
                          <a:cs typeface="Arial" pitchFamily="34" charset="0"/>
                        </a:rPr>
                        <a:t>изменения полномочий </a:t>
                      </a:r>
                      <a:endParaRPr lang="ru-RU" sz="1600" b="0" dirty="0">
                        <a:effectLst/>
                        <a:latin typeface="+mj-lt"/>
                        <a:ea typeface="Calibri"/>
                        <a:cs typeface="Arial" pitchFamily="34" charset="0"/>
                      </a:endParaRPr>
                    </a:p>
                  </a:txBody>
                  <a:tcPr marL="58725" marR="58725" marT="0" marB="0" anchor="ctr"/>
                </a:tc>
                <a:tc>
                  <a:txBody>
                    <a:bodyPr/>
                    <a:lstStyle/>
                    <a:p>
                      <a:pPr algn="ctr">
                        <a:lnSpc>
                          <a:spcPct val="100000"/>
                        </a:lnSpc>
                        <a:spcAft>
                          <a:spcPts val="0"/>
                        </a:spcAft>
                      </a:pPr>
                      <a:r>
                        <a:rPr lang="ru-RU" sz="2000" b="1" dirty="0">
                          <a:solidFill>
                            <a:srgbClr val="FF0000"/>
                          </a:solidFill>
                          <a:effectLst/>
                          <a:latin typeface="Arial" pitchFamily="34" charset="0"/>
                          <a:cs typeface="Arial" pitchFamily="34" charset="0"/>
                        </a:rPr>
                        <a:t>+</a:t>
                      </a:r>
                      <a:endParaRPr lang="ru-RU" sz="2000" b="1" dirty="0">
                        <a:solidFill>
                          <a:srgbClr val="FF0000"/>
                        </a:solidFill>
                        <a:effectLst/>
                        <a:latin typeface="Arial" pitchFamily="34" charset="0"/>
                        <a:ea typeface="Calibri"/>
                        <a:cs typeface="Arial" pitchFamily="34" charset="0"/>
                      </a:endParaRPr>
                    </a:p>
                  </a:txBody>
                  <a:tcPr marL="58725" marR="58725" marT="0" marB="0" anchor="ctr"/>
                </a:tc>
                <a:tc>
                  <a:txBody>
                    <a:bodyPr/>
                    <a:lstStyle/>
                    <a:p>
                      <a:pPr algn="l">
                        <a:lnSpc>
                          <a:spcPct val="100000"/>
                        </a:lnSpc>
                        <a:spcAft>
                          <a:spcPts val="0"/>
                        </a:spcAft>
                      </a:pPr>
                      <a:r>
                        <a:rPr lang="ru-RU" sz="2000" b="1">
                          <a:effectLst/>
                          <a:latin typeface="Arial" pitchFamily="34" charset="0"/>
                          <a:cs typeface="Arial" pitchFamily="34" charset="0"/>
                        </a:rPr>
                        <a:t> </a:t>
                      </a:r>
                      <a:endParaRPr lang="ru-RU" sz="2000" b="1">
                        <a:effectLst/>
                        <a:latin typeface="Arial" pitchFamily="34" charset="0"/>
                        <a:ea typeface="Calibri"/>
                        <a:cs typeface="Arial" pitchFamily="34" charset="0"/>
                      </a:endParaRPr>
                    </a:p>
                  </a:txBody>
                  <a:tcPr marL="58725" marR="58725" marT="0" marB="0" anchor="ctr"/>
                </a:tc>
                <a:tc>
                  <a:txBody>
                    <a:bodyPr/>
                    <a:lstStyle/>
                    <a:p>
                      <a:pPr algn="l">
                        <a:lnSpc>
                          <a:spcPct val="100000"/>
                        </a:lnSpc>
                        <a:spcAft>
                          <a:spcPts val="0"/>
                        </a:spcAft>
                      </a:pPr>
                      <a:r>
                        <a:rPr lang="ru-RU" sz="2000" b="1" dirty="0">
                          <a:effectLst/>
                          <a:latin typeface="Arial" pitchFamily="34" charset="0"/>
                          <a:cs typeface="Arial" pitchFamily="34" charset="0"/>
                        </a:rPr>
                        <a:t> </a:t>
                      </a:r>
                      <a:endParaRPr lang="ru-RU" sz="2000" b="1" dirty="0">
                        <a:effectLst/>
                        <a:latin typeface="Arial" pitchFamily="34" charset="0"/>
                        <a:ea typeface="Calibri"/>
                        <a:cs typeface="Arial" pitchFamily="34" charset="0"/>
                      </a:endParaRPr>
                    </a:p>
                  </a:txBody>
                  <a:tcPr marL="58725" marR="58725" marT="0" marB="0" anchor="ctr"/>
                </a:tc>
                <a:tc>
                  <a:txBody>
                    <a:bodyPr/>
                    <a:lstStyle/>
                    <a:p>
                      <a:pPr algn="l">
                        <a:lnSpc>
                          <a:spcPct val="100000"/>
                        </a:lnSpc>
                        <a:spcAft>
                          <a:spcPts val="0"/>
                        </a:spcAft>
                      </a:pPr>
                      <a:r>
                        <a:rPr lang="ru-RU" sz="2000" b="1">
                          <a:effectLst/>
                          <a:latin typeface="Arial" pitchFamily="34" charset="0"/>
                          <a:cs typeface="Arial" pitchFamily="34" charset="0"/>
                        </a:rPr>
                        <a:t> </a:t>
                      </a:r>
                      <a:endParaRPr lang="ru-RU" sz="2000" b="1">
                        <a:effectLst/>
                        <a:latin typeface="Arial" pitchFamily="34" charset="0"/>
                        <a:ea typeface="Calibri"/>
                        <a:cs typeface="Arial" pitchFamily="34" charset="0"/>
                      </a:endParaRPr>
                    </a:p>
                  </a:txBody>
                  <a:tcPr marL="58725" marR="58725" marT="0" marB="0" anchor="ctr"/>
                </a:tc>
              </a:tr>
              <a:tr h="421607">
                <a:tc>
                  <a:txBody>
                    <a:bodyPr/>
                    <a:lstStyle/>
                    <a:p>
                      <a:pPr algn="l">
                        <a:lnSpc>
                          <a:spcPct val="100000"/>
                        </a:lnSpc>
                        <a:spcAft>
                          <a:spcPts val="0"/>
                        </a:spcAft>
                      </a:pPr>
                      <a:r>
                        <a:rPr lang="ru-RU" sz="1600" b="0" dirty="0">
                          <a:effectLst/>
                          <a:latin typeface="+mj-lt"/>
                          <a:cs typeface="Arial" pitchFamily="34" charset="0"/>
                        </a:rPr>
                        <a:t>Структурное подразделение обеспечения безопасности ПДн </a:t>
                      </a:r>
                      <a:endParaRPr lang="ru-RU" sz="1600" b="0" dirty="0">
                        <a:effectLst/>
                        <a:latin typeface="+mj-lt"/>
                        <a:ea typeface="Calibri"/>
                        <a:cs typeface="Arial" pitchFamily="34" charset="0"/>
                      </a:endParaRPr>
                    </a:p>
                  </a:txBody>
                  <a:tcPr marL="58725" marR="58725" marT="0" marB="0" anchor="ctr"/>
                </a:tc>
                <a:tc>
                  <a:txBody>
                    <a:bodyPr/>
                    <a:lstStyle/>
                    <a:p>
                      <a:pPr algn="ctr">
                        <a:lnSpc>
                          <a:spcPct val="100000"/>
                        </a:lnSpc>
                        <a:spcAft>
                          <a:spcPts val="0"/>
                        </a:spcAft>
                      </a:pPr>
                      <a:r>
                        <a:rPr lang="ru-RU" sz="2000" b="1">
                          <a:effectLst/>
                          <a:latin typeface="Arial" pitchFamily="34" charset="0"/>
                          <a:cs typeface="Arial" pitchFamily="34" charset="0"/>
                        </a:rPr>
                        <a:t>+</a:t>
                      </a:r>
                      <a:endParaRPr lang="ru-RU" sz="2000" b="1">
                        <a:effectLst/>
                        <a:latin typeface="Arial" pitchFamily="34" charset="0"/>
                        <a:ea typeface="Calibri"/>
                        <a:cs typeface="Arial" pitchFamily="34" charset="0"/>
                      </a:endParaRPr>
                    </a:p>
                  </a:txBody>
                  <a:tcPr marL="58725" marR="58725" marT="0" marB="0" anchor="ctr"/>
                </a:tc>
                <a:tc>
                  <a:txBody>
                    <a:bodyPr/>
                    <a:lstStyle/>
                    <a:p>
                      <a:pPr algn="l">
                        <a:lnSpc>
                          <a:spcPct val="100000"/>
                        </a:lnSpc>
                        <a:spcAft>
                          <a:spcPts val="0"/>
                        </a:spcAft>
                      </a:pPr>
                      <a:r>
                        <a:rPr lang="ru-RU" sz="2000" b="1" dirty="0">
                          <a:effectLst/>
                          <a:latin typeface="Arial" pitchFamily="34" charset="0"/>
                          <a:cs typeface="Arial" pitchFamily="34" charset="0"/>
                        </a:rPr>
                        <a:t> </a:t>
                      </a:r>
                      <a:endParaRPr lang="ru-RU" sz="2000" b="1" dirty="0">
                        <a:effectLst/>
                        <a:latin typeface="Arial" pitchFamily="34" charset="0"/>
                        <a:ea typeface="Calibri"/>
                        <a:cs typeface="Arial" pitchFamily="34" charset="0"/>
                      </a:endParaRPr>
                    </a:p>
                  </a:txBody>
                  <a:tcPr marL="58725" marR="58725" marT="0" marB="0" anchor="ctr"/>
                </a:tc>
                <a:tc>
                  <a:txBody>
                    <a:bodyPr/>
                    <a:lstStyle/>
                    <a:p>
                      <a:pPr algn="l">
                        <a:lnSpc>
                          <a:spcPct val="100000"/>
                        </a:lnSpc>
                        <a:spcAft>
                          <a:spcPts val="0"/>
                        </a:spcAft>
                      </a:pPr>
                      <a:r>
                        <a:rPr lang="ru-RU" sz="2000" b="1" dirty="0">
                          <a:effectLst/>
                          <a:latin typeface="Arial" pitchFamily="34" charset="0"/>
                          <a:cs typeface="Arial" pitchFamily="34" charset="0"/>
                        </a:rPr>
                        <a:t> </a:t>
                      </a:r>
                      <a:endParaRPr lang="ru-RU" sz="2000" b="1" dirty="0">
                        <a:effectLst/>
                        <a:latin typeface="Arial" pitchFamily="34" charset="0"/>
                        <a:ea typeface="Calibri"/>
                        <a:cs typeface="Arial" pitchFamily="34" charset="0"/>
                      </a:endParaRPr>
                    </a:p>
                  </a:txBody>
                  <a:tcPr marL="58725" marR="58725" marT="0" marB="0" anchor="ctr"/>
                </a:tc>
                <a:tc>
                  <a:txBody>
                    <a:bodyPr/>
                    <a:lstStyle/>
                    <a:p>
                      <a:pPr algn="l">
                        <a:lnSpc>
                          <a:spcPct val="100000"/>
                        </a:lnSpc>
                        <a:spcAft>
                          <a:spcPts val="0"/>
                        </a:spcAft>
                      </a:pPr>
                      <a:r>
                        <a:rPr lang="ru-RU" sz="2000" b="1" dirty="0">
                          <a:effectLst/>
                          <a:latin typeface="Arial" pitchFamily="34" charset="0"/>
                          <a:cs typeface="Arial" pitchFamily="34" charset="0"/>
                        </a:rPr>
                        <a:t> </a:t>
                      </a:r>
                      <a:endParaRPr lang="ru-RU" sz="2000" b="1" dirty="0">
                        <a:effectLst/>
                        <a:latin typeface="Arial" pitchFamily="34" charset="0"/>
                        <a:ea typeface="Calibri"/>
                        <a:cs typeface="Arial" pitchFamily="34" charset="0"/>
                      </a:endParaRPr>
                    </a:p>
                  </a:txBody>
                  <a:tcPr marL="58725" marR="58725" marT="0" marB="0" anchor="ctr"/>
                </a:tc>
              </a:tr>
            </a:tbl>
          </a:graphicData>
        </a:graphic>
      </p:graphicFrame>
    </p:spTree>
    <p:extLst>
      <p:ext uri="{BB962C8B-B14F-4D97-AF65-F5344CB8AC3E}">
        <p14:creationId xmlns:p14="http://schemas.microsoft.com/office/powerpoint/2010/main" val="3923287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9" name="Rectangle 2"/>
          <p:cNvSpPr>
            <a:spLocks noChangeArrowheads="1"/>
          </p:cNvSpPr>
          <p:nvPr/>
        </p:nvSpPr>
        <p:spPr bwMode="auto">
          <a:xfrm>
            <a:off x="1228725" y="908720"/>
            <a:ext cx="7915275"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lang="ru-RU" sz="2400" b="1" dirty="0">
                <a:solidFill>
                  <a:srgbClr val="FF0000"/>
                </a:solidFill>
              </a:rPr>
              <a:t>ВАЖНО: подводный </a:t>
            </a:r>
            <a:r>
              <a:rPr lang="ru-RU" sz="2400" b="1" dirty="0" smtClean="0">
                <a:solidFill>
                  <a:srgbClr val="FF0000"/>
                </a:solidFill>
              </a:rPr>
              <a:t>камень</a:t>
            </a:r>
            <a:endParaRPr kumimoji="0" lang="ru-RU" sz="2400" b="1" i="0" u="none" strike="noStrike" kern="0" cap="none" spc="0" normalizeH="0" baseline="0" noProof="0" dirty="0" smtClean="0">
              <a:ln>
                <a:noFill/>
              </a:ln>
              <a:solidFill>
                <a:srgbClr val="333399"/>
              </a:solidFill>
              <a:effectLst>
                <a:outerShdw blurRad="38100" dist="38100" dir="2700000" algn="tl">
                  <a:srgbClr val="C0C0C0"/>
                </a:outerShdw>
              </a:effectLst>
              <a:uLnTx/>
              <a:uFillTx/>
              <a:latin typeface="Tahoma" pitchFamily="34" charset="0"/>
            </a:endParaRPr>
          </a:p>
        </p:txBody>
      </p:sp>
      <p:sp>
        <p:nvSpPr>
          <p:cNvPr id="10" name="Text Box 3"/>
          <p:cNvSpPr txBox="1">
            <a:spLocks noChangeArrowheads="1"/>
          </p:cNvSpPr>
          <p:nvPr/>
        </p:nvSpPr>
        <p:spPr bwMode="auto">
          <a:xfrm>
            <a:off x="793973" y="1530624"/>
            <a:ext cx="7884641" cy="4278094"/>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lvl="0" algn="just"/>
            <a:r>
              <a:rPr lang="ru-RU" sz="2000" kern="0" dirty="0" smtClean="0">
                <a:solidFill>
                  <a:srgbClr val="000066"/>
                </a:solidFill>
                <a:latin typeface="+mj-lt"/>
                <a:cs typeface="Arial" pitchFamily="34" charset="0"/>
              </a:rPr>
              <a:t>«Контроль </a:t>
            </a:r>
            <a:r>
              <a:rPr lang="ru-RU" sz="2000" kern="0" dirty="0">
                <a:solidFill>
                  <a:srgbClr val="000066"/>
                </a:solidFill>
                <a:latin typeface="+mj-lt"/>
                <a:cs typeface="Arial" pitchFamily="34" charset="0"/>
              </a:rPr>
              <a:t>исполнения </a:t>
            </a:r>
            <a:r>
              <a:rPr lang="ru-RU" sz="2000" kern="0" dirty="0" smtClean="0">
                <a:solidFill>
                  <a:srgbClr val="000066"/>
                </a:solidFill>
                <a:latin typeface="+mj-lt"/>
                <a:cs typeface="Arial" pitchFamily="34" charset="0"/>
              </a:rPr>
              <a:t>Требований </a:t>
            </a:r>
            <a:r>
              <a:rPr lang="ru-RU" sz="2000" kern="0" dirty="0">
                <a:solidFill>
                  <a:srgbClr val="000066"/>
                </a:solidFill>
                <a:latin typeface="+mj-lt"/>
                <a:cs typeface="Arial" pitchFamily="34" charset="0"/>
              </a:rPr>
              <a:t>организуется и проводится операторами </a:t>
            </a:r>
            <a:r>
              <a:rPr lang="ru-RU" sz="2000" kern="0" dirty="0" smtClean="0">
                <a:solidFill>
                  <a:srgbClr val="000066"/>
                </a:solidFill>
                <a:latin typeface="+mj-lt"/>
                <a:cs typeface="Arial" pitchFamily="34" charset="0"/>
              </a:rPr>
              <a:t>самостоятельно </a:t>
            </a:r>
            <a:r>
              <a:rPr lang="ru-RU" sz="2000" kern="0" dirty="0">
                <a:solidFill>
                  <a:srgbClr val="000066"/>
                </a:solidFill>
                <a:latin typeface="+mj-lt"/>
                <a:cs typeface="Arial" pitchFamily="34" charset="0"/>
              </a:rPr>
              <a:t>или с привлечением на договорной основе юридических </a:t>
            </a:r>
            <a:r>
              <a:rPr lang="ru-RU" sz="2000" kern="0" dirty="0" smtClean="0">
                <a:solidFill>
                  <a:srgbClr val="000066"/>
                </a:solidFill>
                <a:latin typeface="+mj-lt"/>
                <a:cs typeface="Arial" pitchFamily="34" charset="0"/>
              </a:rPr>
              <a:t>лиц, </a:t>
            </a:r>
            <a:r>
              <a:rPr lang="ru-RU" sz="2000" kern="0" dirty="0">
                <a:solidFill>
                  <a:srgbClr val="000066"/>
                </a:solidFill>
                <a:latin typeface="+mj-lt"/>
                <a:cs typeface="Arial" pitchFamily="34" charset="0"/>
              </a:rPr>
              <a:t>имеющих лицензию по технической защите конфиденциальной </a:t>
            </a:r>
            <a:r>
              <a:rPr lang="ru-RU" sz="2000" kern="0" dirty="0" smtClean="0">
                <a:solidFill>
                  <a:srgbClr val="000066"/>
                </a:solidFill>
                <a:latin typeface="+mj-lt"/>
                <a:cs typeface="Arial" pitchFamily="34" charset="0"/>
              </a:rPr>
              <a:t>информации»</a:t>
            </a:r>
          </a:p>
          <a:p>
            <a:pPr lvl="0" algn="just"/>
            <a:endParaRPr lang="ru-RU" sz="900" kern="0" dirty="0" smtClean="0">
              <a:solidFill>
                <a:srgbClr val="000066"/>
              </a:solidFill>
              <a:latin typeface="+mj-lt"/>
              <a:cs typeface="Arial" pitchFamily="34" charset="0"/>
            </a:endParaRPr>
          </a:p>
          <a:p>
            <a:pPr algn="r"/>
            <a:r>
              <a:rPr lang="ru-RU" i="1" kern="0" dirty="0" smtClean="0">
                <a:solidFill>
                  <a:srgbClr val="000066"/>
                </a:solidFill>
                <a:latin typeface="+mj-lt"/>
                <a:cs typeface="Arial" pitchFamily="34" charset="0"/>
              </a:rPr>
              <a:t>п. 17 Постановления Правительства РФ от 01.11.2012 г № 1119</a:t>
            </a:r>
            <a:endParaRPr lang="ru-RU" i="1" kern="0" dirty="0">
              <a:solidFill>
                <a:srgbClr val="000066"/>
              </a:solidFill>
              <a:latin typeface="+mj-lt"/>
              <a:cs typeface="Arial" pitchFamily="34" charset="0"/>
            </a:endParaRPr>
          </a:p>
          <a:p>
            <a:pPr lvl="0" algn="just"/>
            <a:endParaRPr lang="ru-RU" i="1" kern="0" dirty="0">
              <a:solidFill>
                <a:srgbClr val="000066"/>
              </a:solidFill>
              <a:latin typeface="+mj-lt"/>
              <a:cs typeface="Arial" pitchFamily="34" charset="0"/>
            </a:endParaRPr>
          </a:p>
          <a:p>
            <a:pPr lvl="0" algn="just"/>
            <a:r>
              <a:rPr lang="ru-RU" sz="2000" kern="0" dirty="0">
                <a:solidFill>
                  <a:srgbClr val="000066"/>
                </a:solidFill>
                <a:latin typeface="+mj-lt"/>
                <a:cs typeface="Arial" pitchFamily="34" charset="0"/>
              </a:rPr>
              <a:t>«Под технической защитой конфиденциальной информации понимается выполнение работ и </a:t>
            </a:r>
            <a:r>
              <a:rPr lang="ru-RU" sz="2000" kern="0" dirty="0" smtClean="0">
                <a:solidFill>
                  <a:srgbClr val="000066"/>
                </a:solidFill>
                <a:latin typeface="+mj-lt"/>
                <a:cs typeface="Arial" pitchFamily="34" charset="0"/>
              </a:rPr>
              <a:t>(или</a:t>
            </a:r>
            <a:r>
              <a:rPr lang="ru-RU" sz="2000" kern="0" dirty="0">
                <a:solidFill>
                  <a:srgbClr val="000066"/>
                </a:solidFill>
                <a:latin typeface="+mj-lt"/>
                <a:cs typeface="Arial" pitchFamily="34" charset="0"/>
              </a:rPr>
              <a:t>) оказание услуг по ее защите</a:t>
            </a:r>
            <a:r>
              <a:rPr lang="ru-RU" sz="2000" kern="0" dirty="0" smtClean="0">
                <a:solidFill>
                  <a:srgbClr val="000066"/>
                </a:solidFill>
                <a:latin typeface="+mj-lt"/>
                <a:cs typeface="Arial" pitchFamily="34" charset="0"/>
              </a:rPr>
              <a:t>... лицензированию </a:t>
            </a:r>
            <a:r>
              <a:rPr lang="ru-RU" sz="2000" kern="0" dirty="0">
                <a:solidFill>
                  <a:srgbClr val="000066"/>
                </a:solidFill>
                <a:latin typeface="+mj-lt"/>
                <a:cs typeface="Arial" pitchFamily="34" charset="0"/>
              </a:rPr>
              <a:t>подлежат следующие виды работ и </a:t>
            </a:r>
            <a:r>
              <a:rPr lang="ru-RU" sz="2000" kern="0" dirty="0" smtClean="0">
                <a:solidFill>
                  <a:srgbClr val="000066"/>
                </a:solidFill>
                <a:latin typeface="+mj-lt"/>
                <a:cs typeface="Arial" pitchFamily="34" charset="0"/>
              </a:rPr>
              <a:t>услуг:</a:t>
            </a:r>
          </a:p>
          <a:p>
            <a:pPr lvl="0" algn="just"/>
            <a:r>
              <a:rPr lang="ru-RU" sz="2000" kern="0" dirty="0" smtClean="0">
                <a:solidFill>
                  <a:srgbClr val="000066"/>
                </a:solidFill>
                <a:latin typeface="+mj-lt"/>
                <a:cs typeface="Arial" pitchFamily="34" charset="0"/>
              </a:rPr>
              <a:t>контроль </a:t>
            </a:r>
            <a:r>
              <a:rPr lang="ru-RU" sz="2000" kern="0" dirty="0" err="1" smtClean="0">
                <a:solidFill>
                  <a:srgbClr val="000066"/>
                </a:solidFill>
                <a:latin typeface="+mj-lt"/>
                <a:cs typeface="Arial" pitchFamily="34" charset="0"/>
              </a:rPr>
              <a:t>защищенности</a:t>
            </a:r>
            <a:r>
              <a:rPr lang="ru-RU" sz="2000" kern="0" dirty="0" smtClean="0">
                <a:solidFill>
                  <a:srgbClr val="000066"/>
                </a:solidFill>
                <a:latin typeface="+mj-lt"/>
                <a:cs typeface="Arial" pitchFamily="34" charset="0"/>
              </a:rPr>
              <a:t> конфиденциальной информации от несанкционированного доступа и </a:t>
            </a:r>
            <a:r>
              <a:rPr lang="ru-RU" sz="2000" kern="0" dirty="0" err="1" smtClean="0">
                <a:solidFill>
                  <a:srgbClr val="000066"/>
                </a:solidFill>
                <a:latin typeface="+mj-lt"/>
                <a:cs typeface="Arial" pitchFamily="34" charset="0"/>
              </a:rPr>
              <a:t>ее</a:t>
            </a:r>
            <a:r>
              <a:rPr lang="ru-RU" sz="2000" kern="0" dirty="0" smtClean="0">
                <a:solidFill>
                  <a:srgbClr val="000066"/>
                </a:solidFill>
                <a:latin typeface="+mj-lt"/>
                <a:cs typeface="Arial" pitchFamily="34" charset="0"/>
              </a:rPr>
              <a:t> модификации в средствах и системах информатизации». </a:t>
            </a:r>
          </a:p>
          <a:p>
            <a:pPr lvl="0" algn="just"/>
            <a:endParaRPr lang="ru-RU" sz="900" kern="0" dirty="0" smtClean="0">
              <a:solidFill>
                <a:srgbClr val="000066"/>
              </a:solidFill>
              <a:latin typeface="+mj-lt"/>
              <a:cs typeface="Arial" pitchFamily="34" charset="0"/>
            </a:endParaRPr>
          </a:p>
          <a:p>
            <a:pPr lvl="0" algn="r"/>
            <a:r>
              <a:rPr lang="ru-RU" i="1" kern="0" dirty="0">
                <a:solidFill>
                  <a:srgbClr val="000066"/>
                </a:solidFill>
                <a:latin typeface="+mj-lt"/>
                <a:cs typeface="Arial" pitchFamily="34" charset="0"/>
              </a:rPr>
              <a:t>п</a:t>
            </a:r>
            <a:r>
              <a:rPr lang="ru-RU" i="1" kern="0" dirty="0" smtClean="0">
                <a:solidFill>
                  <a:srgbClr val="000066"/>
                </a:solidFill>
                <a:latin typeface="+mj-lt"/>
                <a:cs typeface="Arial" pitchFamily="34" charset="0"/>
              </a:rPr>
              <a:t>. 2 и п. 4 Постановления Правительства </a:t>
            </a:r>
            <a:r>
              <a:rPr lang="ru-RU" i="1" kern="0" dirty="0">
                <a:solidFill>
                  <a:srgbClr val="000066"/>
                </a:solidFill>
                <a:latin typeface="+mj-lt"/>
                <a:cs typeface="Arial" pitchFamily="34" charset="0"/>
              </a:rPr>
              <a:t>РФ от </a:t>
            </a:r>
            <a:r>
              <a:rPr lang="ru-RU" i="1" kern="0" dirty="0" smtClean="0">
                <a:solidFill>
                  <a:srgbClr val="000066"/>
                </a:solidFill>
                <a:latin typeface="+mj-lt"/>
                <a:cs typeface="Arial" pitchFamily="34" charset="0"/>
              </a:rPr>
              <a:t>03.02.2012 г </a:t>
            </a:r>
            <a:r>
              <a:rPr lang="ru-RU" i="1" kern="0" dirty="0">
                <a:solidFill>
                  <a:srgbClr val="000066"/>
                </a:solidFill>
                <a:latin typeface="+mj-lt"/>
                <a:cs typeface="Arial" pitchFamily="34" charset="0"/>
              </a:rPr>
              <a:t>№ 79 </a:t>
            </a:r>
          </a:p>
        </p:txBody>
      </p:sp>
      <p:sp>
        <p:nvSpPr>
          <p:cNvPr id="13"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chemeClr val="tx2">
                    <a:lumMod val="75000"/>
                  </a:schemeClr>
                </a:solidFill>
              </a:rPr>
              <a:t>ОАО «ЭЛВИС-ПЛЮС», 2012                                                                                                                                                    ЗАЩИЩЕННЫЕ КОРПОРАТИВНЫЕ СИСТЕМЫ</a:t>
            </a:r>
            <a:endParaRPr lang="ru-RU" sz="1000" dirty="0">
              <a:solidFill>
                <a:schemeClr val="tx2">
                  <a:lumMod val="75000"/>
                </a:schemeClr>
              </a:solidFill>
            </a:endParaRPr>
          </a:p>
        </p:txBody>
      </p:sp>
    </p:spTree>
    <p:extLst>
      <p:ext uri="{BB962C8B-B14F-4D97-AF65-F5344CB8AC3E}">
        <p14:creationId xmlns:p14="http://schemas.microsoft.com/office/powerpoint/2010/main" val="1330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ou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9" name="Rectangle 2"/>
          <p:cNvSpPr>
            <a:spLocks noChangeArrowheads="1"/>
          </p:cNvSpPr>
          <p:nvPr/>
        </p:nvSpPr>
        <p:spPr bwMode="auto">
          <a:xfrm>
            <a:off x="1228725" y="908720"/>
            <a:ext cx="7915275"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lang="ru-RU" sz="2400" b="1" dirty="0">
                <a:solidFill>
                  <a:srgbClr val="FF0000"/>
                </a:solidFill>
              </a:rPr>
              <a:t>ВАЖНО: подводный </a:t>
            </a:r>
            <a:r>
              <a:rPr lang="ru-RU" sz="2400" b="1" dirty="0" smtClean="0">
                <a:solidFill>
                  <a:srgbClr val="FF0000"/>
                </a:solidFill>
              </a:rPr>
              <a:t>камень</a:t>
            </a:r>
            <a:endParaRPr kumimoji="0" lang="ru-RU" sz="2400" b="1" i="0" u="none" strike="noStrike" kern="0" cap="none" spc="0" normalizeH="0" baseline="0" noProof="0" dirty="0" smtClean="0">
              <a:ln>
                <a:noFill/>
              </a:ln>
              <a:solidFill>
                <a:srgbClr val="333399"/>
              </a:solidFill>
              <a:effectLst>
                <a:outerShdw blurRad="38100" dist="38100" dir="2700000" algn="tl">
                  <a:srgbClr val="C0C0C0"/>
                </a:outerShdw>
              </a:effectLst>
              <a:uLnTx/>
              <a:uFillTx/>
              <a:latin typeface="Tahoma" pitchFamily="34" charset="0"/>
            </a:endParaRPr>
          </a:p>
        </p:txBody>
      </p:sp>
      <p:sp>
        <p:nvSpPr>
          <p:cNvPr id="12" name="Text Box 4"/>
          <p:cNvSpPr txBox="1">
            <a:spLocks noChangeArrowheads="1"/>
          </p:cNvSpPr>
          <p:nvPr/>
        </p:nvSpPr>
        <p:spPr bwMode="auto">
          <a:xfrm>
            <a:off x="323528" y="2492896"/>
            <a:ext cx="8712200" cy="2062103"/>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lvl="0" algn="ctr"/>
            <a:r>
              <a:rPr lang="ru-RU" sz="3200" kern="0" dirty="0" smtClean="0">
                <a:solidFill>
                  <a:srgbClr val="F20000"/>
                </a:solidFill>
                <a:latin typeface="+mj-lt"/>
              </a:rPr>
              <a:t>Контролировать </a:t>
            </a:r>
            <a:r>
              <a:rPr lang="ru-RU" sz="3200" b="1" kern="0" dirty="0" smtClean="0">
                <a:solidFill>
                  <a:srgbClr val="F20000"/>
                </a:solidFill>
                <a:latin typeface="+mj-lt"/>
              </a:rPr>
              <a:t>можно</a:t>
            </a:r>
            <a:r>
              <a:rPr lang="ru-RU" sz="3200" kern="0" dirty="0" smtClean="0">
                <a:solidFill>
                  <a:srgbClr val="F20000"/>
                </a:solidFill>
                <a:latin typeface="+mj-lt"/>
              </a:rPr>
              <a:t>!</a:t>
            </a:r>
          </a:p>
          <a:p>
            <a:pPr lvl="0" algn="ctr"/>
            <a:endParaRPr lang="ru-RU" sz="3200" kern="0" dirty="0">
              <a:solidFill>
                <a:srgbClr val="F20000"/>
              </a:solidFill>
              <a:latin typeface="+mj-lt"/>
            </a:endParaRPr>
          </a:p>
          <a:p>
            <a:pPr lvl="0" algn="ctr"/>
            <a:r>
              <a:rPr lang="ru-RU" sz="3200" kern="0" dirty="0" smtClean="0">
                <a:solidFill>
                  <a:srgbClr val="F20000"/>
                </a:solidFill>
                <a:latin typeface="+mj-lt"/>
              </a:rPr>
              <a:t>Но нужно иметь </a:t>
            </a:r>
            <a:r>
              <a:rPr lang="ru-RU" sz="3200" kern="0" dirty="0">
                <a:solidFill>
                  <a:srgbClr val="F20000"/>
                </a:solidFill>
                <a:latin typeface="+mj-lt"/>
              </a:rPr>
              <a:t>лицензию, так как этот вид работ подлежит лицензированию.</a:t>
            </a:r>
          </a:p>
        </p:txBody>
      </p:sp>
      <p:sp>
        <p:nvSpPr>
          <p:cNvPr id="13"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chemeClr val="tx2">
                    <a:lumMod val="75000"/>
                  </a:schemeClr>
                </a:solidFill>
              </a:rPr>
              <a:t>ОАО «ЭЛВИС-ПЛЮС», 2012                                                                                                                                                    ЗАЩИЩЕННЫЕ КОРПОРАТИВНЫЕ СИСТЕМЫ</a:t>
            </a:r>
            <a:endParaRPr lang="ru-RU" sz="1000" dirty="0">
              <a:solidFill>
                <a:schemeClr val="tx2">
                  <a:lumMod val="75000"/>
                </a:schemeClr>
              </a:solidFill>
            </a:endParaRPr>
          </a:p>
        </p:txBody>
      </p:sp>
    </p:spTree>
    <p:extLst>
      <p:ext uri="{BB962C8B-B14F-4D97-AF65-F5344CB8AC3E}">
        <p14:creationId xmlns:p14="http://schemas.microsoft.com/office/powerpoint/2010/main" val="91374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ou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9" name="Rectangle 2"/>
          <p:cNvSpPr>
            <a:spLocks noChangeArrowheads="1"/>
          </p:cNvSpPr>
          <p:nvPr/>
        </p:nvSpPr>
        <p:spPr bwMode="auto">
          <a:xfrm>
            <a:off x="467544" y="2564904"/>
            <a:ext cx="8514704" cy="2529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457200" indent="-457200" algn="just">
              <a:lnSpc>
                <a:spcPct val="90000"/>
              </a:lnSpc>
              <a:spcBef>
                <a:spcPct val="30000"/>
              </a:spcBef>
              <a:buFont typeface="+mj-lt"/>
              <a:buAutoNum type="arabicPeriod"/>
            </a:pPr>
            <a:r>
              <a:rPr lang="ru-RU" sz="2400" kern="0" dirty="0" smtClean="0">
                <a:solidFill>
                  <a:srgbClr val="000066"/>
                </a:solidFill>
              </a:rPr>
              <a:t>Вместо </a:t>
            </a:r>
            <a:r>
              <a:rPr lang="ru-RU" sz="2400" kern="0" dirty="0">
                <a:solidFill>
                  <a:srgbClr val="000066"/>
                </a:solidFill>
              </a:rPr>
              <a:t>классов ИСПДн, </a:t>
            </a:r>
            <a:r>
              <a:rPr lang="ru-RU" sz="2400" b="1" kern="0" dirty="0">
                <a:solidFill>
                  <a:srgbClr val="000066"/>
                </a:solidFill>
              </a:rPr>
              <a:t>требования задаются уровнем защищенности ПДн</a:t>
            </a:r>
            <a:r>
              <a:rPr lang="ru-RU" sz="2400" kern="0" dirty="0">
                <a:solidFill>
                  <a:srgbClr val="000066"/>
                </a:solidFill>
              </a:rPr>
              <a:t>, что влечет отмену «приказа трех» и, как следствие, дополнительных работ от операторов по определению уровня защищенности ПДн.</a:t>
            </a:r>
          </a:p>
          <a:p>
            <a:pPr marL="457200" indent="-457200" algn="just">
              <a:lnSpc>
                <a:spcPct val="90000"/>
              </a:lnSpc>
              <a:spcBef>
                <a:spcPct val="30000"/>
              </a:spcBef>
              <a:buFont typeface="+mj-lt"/>
              <a:buAutoNum type="arabicPeriod"/>
            </a:pPr>
            <a:r>
              <a:rPr lang="ru-RU" sz="2400" kern="0" dirty="0" smtClean="0">
                <a:solidFill>
                  <a:srgbClr val="000066"/>
                </a:solidFill>
              </a:rPr>
              <a:t>Парадигма </a:t>
            </a:r>
            <a:r>
              <a:rPr lang="ru-RU" sz="2400" kern="0" dirty="0">
                <a:solidFill>
                  <a:srgbClr val="000066"/>
                </a:solidFill>
              </a:rPr>
              <a:t>выбора уровня защищенности </a:t>
            </a:r>
            <a:r>
              <a:rPr lang="ru-RU" sz="2400" b="1" kern="0" dirty="0">
                <a:solidFill>
                  <a:srgbClr val="000066"/>
                </a:solidFill>
              </a:rPr>
              <a:t>изменилась</a:t>
            </a:r>
            <a:r>
              <a:rPr lang="ru-RU" sz="2400" kern="0" dirty="0">
                <a:solidFill>
                  <a:srgbClr val="000066"/>
                </a:solidFill>
              </a:rPr>
              <a:t>, что потребует перестройки в умах операторов и, как следствие, на первом этапе возможна путаница</a:t>
            </a:r>
            <a:r>
              <a:rPr lang="ru-RU" sz="2400" kern="0" dirty="0" smtClean="0">
                <a:solidFill>
                  <a:srgbClr val="000066"/>
                </a:solidFill>
              </a:rPr>
              <a:t>.</a:t>
            </a:r>
            <a:endParaRPr lang="ru-RU" sz="2400" kern="0" dirty="0">
              <a:solidFill>
                <a:srgbClr val="000066"/>
              </a:solidFill>
            </a:endParaRPr>
          </a:p>
        </p:txBody>
      </p:sp>
      <p:sp>
        <p:nvSpPr>
          <p:cNvPr id="11" name="Rectangle 5"/>
          <p:cNvSpPr>
            <a:spLocks noChangeArrowheads="1"/>
          </p:cNvSpPr>
          <p:nvPr/>
        </p:nvSpPr>
        <p:spPr bwMode="auto">
          <a:xfrm>
            <a:off x="719807" y="908720"/>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400" b="1" dirty="0">
                <a:solidFill>
                  <a:srgbClr val="FF0000"/>
                </a:solidFill>
              </a:rPr>
              <a:t>«СУХОЙ ОСТАТОК»</a:t>
            </a:r>
          </a:p>
        </p:txBody>
      </p:sp>
      <p:sp>
        <p:nvSpPr>
          <p:cNvPr id="14"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rgbClr val="1F497D">
                    <a:lumMod val="75000"/>
                  </a:srgbClr>
                </a:solidFill>
              </a:rPr>
              <a:t>ОАО «ЭЛВИС-ПЛЮС», 2012                                                                                                                                                    ЗАЩИЩЕННЫЕ КОРПОРАТИВНЫЕ СИСТЕМЫ</a:t>
            </a:r>
            <a:endParaRPr lang="ru-RU" sz="1000" dirty="0">
              <a:solidFill>
                <a:srgbClr val="1F497D">
                  <a:lumMod val="75000"/>
                </a:srgbClr>
              </a:solidFill>
            </a:endParaRPr>
          </a:p>
        </p:txBody>
      </p:sp>
    </p:spTree>
    <p:extLst>
      <p:ext uri="{BB962C8B-B14F-4D97-AF65-F5344CB8AC3E}">
        <p14:creationId xmlns:p14="http://schemas.microsoft.com/office/powerpoint/2010/main" val="105686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ox(out)">
                                      <p:cBhvr>
                                        <p:cTn id="7" dur="500"/>
                                        <p:tgtEl>
                                          <p:spTgt spid="9">
                                            <p:txEl>
                                              <p:pRg st="0" end="0"/>
                                            </p:txEl>
                                          </p:spTgt>
                                        </p:tgtEl>
                                      </p:cBhvr>
                                    </p:animEffect>
                                  </p:childTnLst>
                                </p:cTn>
                              </p:par>
                            </p:childTnLst>
                          </p:cTn>
                        </p:par>
                        <p:par>
                          <p:cTn id="8" fill="hold">
                            <p:stCondLst>
                              <p:cond delay="500"/>
                            </p:stCondLst>
                            <p:childTnLst>
                              <p:par>
                                <p:cTn id="9" presetID="4" presetClass="entr" presetSubtype="32"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box(out)">
                                      <p:cBhvr>
                                        <p:cTn id="11"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sp>
        <p:nvSpPr>
          <p:cNvPr id="26" name="Подзаголовок 2"/>
          <p:cNvSpPr>
            <a:spLocks noGrp="1"/>
          </p:cNvSpPr>
          <p:nvPr>
            <p:ph type="subTitle" idx="1"/>
          </p:nvPr>
        </p:nvSpPr>
        <p:spPr>
          <a:xfrm>
            <a:off x="684213" y="6524625"/>
            <a:ext cx="8459787" cy="333375"/>
          </a:xfrm>
        </p:spPr>
        <p:txBody>
          <a:bodyPr rtlCol="0">
            <a:noAutofit/>
          </a:bodyPr>
          <a:lstStyle/>
          <a:p>
            <a:pPr algn="l" fontAlgn="auto">
              <a:spcAft>
                <a:spcPts val="0"/>
              </a:spcAft>
              <a:buFont typeface="Arial" pitchFamily="34" charset="0"/>
              <a:buNone/>
              <a:defRPr/>
            </a:pPr>
            <a:r>
              <a:rPr lang="en-US" sz="1100" dirty="0" smtClean="0">
                <a:solidFill>
                  <a:schemeClr val="tx2">
                    <a:lumMod val="75000"/>
                  </a:schemeClr>
                </a:solidFill>
              </a:rPr>
              <a:t>© </a:t>
            </a:r>
            <a:r>
              <a:rPr lang="ru-RU" sz="1000" dirty="0" smtClean="0">
                <a:solidFill>
                  <a:schemeClr val="tx2">
                    <a:lumMod val="75000"/>
                  </a:schemeClr>
                </a:solidFill>
              </a:rPr>
              <a:t>ОАО «ЭЛВИС-ПЛЮС», 2012                                                                                                                                                    ЗАЩИЩЕННЫЕ КОРПОРАТИВНЫЕ СИСТЕМЫ</a:t>
            </a:r>
            <a:endParaRPr lang="ru-RU" sz="1000" dirty="0">
              <a:solidFill>
                <a:schemeClr val="tx2">
                  <a:lumMod val="75000"/>
                </a:schemeClr>
              </a:solidFill>
            </a:endParaRPr>
          </a:p>
        </p:txBody>
      </p:sp>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9" name="Rectangle 5"/>
          <p:cNvSpPr>
            <a:spLocks noChangeArrowheads="1"/>
          </p:cNvSpPr>
          <p:nvPr/>
        </p:nvSpPr>
        <p:spPr bwMode="auto">
          <a:xfrm>
            <a:off x="1127126" y="1117600"/>
            <a:ext cx="7915275" cy="367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ru-RU" sz="2000" b="1" dirty="0">
                <a:solidFill>
                  <a:srgbClr val="FF0000"/>
                </a:solidFill>
              </a:rPr>
              <a:t>ВОПРОСЫ </a:t>
            </a:r>
            <a:r>
              <a:rPr lang="ru-RU" sz="2000" b="1" dirty="0" smtClean="0">
                <a:solidFill>
                  <a:srgbClr val="FF0000"/>
                </a:solidFill>
              </a:rPr>
              <a:t>ПРЕЗЕНТАЦИИ</a:t>
            </a:r>
            <a:endParaRPr lang="ru-RU" sz="1200" b="1" dirty="0">
              <a:solidFill>
                <a:schemeClr val="accent2"/>
              </a:solidFill>
            </a:endParaRPr>
          </a:p>
        </p:txBody>
      </p:sp>
      <p:sp>
        <p:nvSpPr>
          <p:cNvPr id="10" name="Rectangle 6"/>
          <p:cNvSpPr>
            <a:spLocks noChangeArrowheads="1"/>
          </p:cNvSpPr>
          <p:nvPr/>
        </p:nvSpPr>
        <p:spPr bwMode="auto">
          <a:xfrm>
            <a:off x="899592" y="2564904"/>
            <a:ext cx="7776864" cy="232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5000"/>
              </a:spcBef>
              <a:buClr>
                <a:srgbClr val="FF0000"/>
              </a:buClr>
              <a:buFont typeface="Wingdings" pitchFamily="2" charset="2"/>
              <a:buChar char="§"/>
            </a:pPr>
            <a:r>
              <a:rPr lang="ru-RU" sz="2400" dirty="0">
                <a:solidFill>
                  <a:srgbClr val="4F81BD">
                    <a:lumMod val="50000"/>
                  </a:srgbClr>
                </a:solidFill>
              </a:rPr>
              <a:t>Пролог</a:t>
            </a:r>
          </a:p>
          <a:p>
            <a:pPr marL="342900" indent="-342900">
              <a:lnSpc>
                <a:spcPct val="90000"/>
              </a:lnSpc>
              <a:spcBef>
                <a:spcPct val="25000"/>
              </a:spcBef>
              <a:buClr>
                <a:srgbClr val="FF0000"/>
              </a:buClr>
              <a:buFont typeface="Wingdings" pitchFamily="2" charset="2"/>
              <a:buChar char="§"/>
            </a:pPr>
            <a:r>
              <a:rPr lang="ru-RU" sz="2400" dirty="0">
                <a:solidFill>
                  <a:srgbClr val="4F81BD">
                    <a:lumMod val="50000"/>
                  </a:srgbClr>
                </a:solidFill>
              </a:rPr>
              <a:t>Парадигма новых критериев защищенности</a:t>
            </a:r>
          </a:p>
          <a:p>
            <a:pPr marL="342900" indent="-342900">
              <a:lnSpc>
                <a:spcPct val="90000"/>
              </a:lnSpc>
              <a:spcBef>
                <a:spcPct val="25000"/>
              </a:spcBef>
              <a:buClr>
                <a:srgbClr val="FF0000"/>
              </a:buClr>
              <a:buFont typeface="Wingdings" pitchFamily="2" charset="2"/>
              <a:buChar char="§"/>
            </a:pPr>
            <a:r>
              <a:rPr lang="ru-RU" sz="2400" dirty="0">
                <a:solidFill>
                  <a:srgbClr val="4F81BD">
                    <a:lumMod val="50000"/>
                  </a:srgbClr>
                </a:solidFill>
              </a:rPr>
              <a:t>НДВ как водораздел при определении требований</a:t>
            </a:r>
          </a:p>
          <a:p>
            <a:pPr marL="342900" indent="-342900">
              <a:lnSpc>
                <a:spcPct val="90000"/>
              </a:lnSpc>
              <a:spcBef>
                <a:spcPct val="25000"/>
              </a:spcBef>
              <a:buClr>
                <a:srgbClr val="FF0000"/>
              </a:buClr>
              <a:buFont typeface="Wingdings" pitchFamily="2" charset="2"/>
              <a:buChar char="§"/>
            </a:pPr>
            <a:r>
              <a:rPr lang="ru-RU" sz="2400" dirty="0">
                <a:solidFill>
                  <a:srgbClr val="4F81BD">
                    <a:lumMod val="50000"/>
                  </a:srgbClr>
                </a:solidFill>
              </a:rPr>
              <a:t>Маленький подводный камень</a:t>
            </a:r>
          </a:p>
          <a:p>
            <a:pPr marL="342900" indent="-342900">
              <a:lnSpc>
                <a:spcPct val="90000"/>
              </a:lnSpc>
              <a:spcBef>
                <a:spcPct val="25000"/>
              </a:spcBef>
              <a:buClr>
                <a:srgbClr val="FF0000"/>
              </a:buClr>
              <a:buFont typeface="Wingdings" pitchFamily="2" charset="2"/>
              <a:buChar char="§"/>
            </a:pPr>
            <a:r>
              <a:rPr lang="ru-RU" sz="2400" dirty="0">
                <a:solidFill>
                  <a:srgbClr val="4F81BD">
                    <a:lumMod val="50000"/>
                  </a:srgbClr>
                </a:solidFill>
              </a:rPr>
              <a:t>Сухой остаток</a:t>
            </a:r>
          </a:p>
        </p:txBody>
      </p:sp>
    </p:spTree>
    <p:extLst>
      <p:ext uri="{BB962C8B-B14F-4D97-AF65-F5344CB8AC3E}">
        <p14:creationId xmlns:p14="http://schemas.microsoft.com/office/powerpoint/2010/main" val="101699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Effect transition="in" filter="fade">
                                      <p:cBhvr>
                                        <p:cTn id="11" dur="1000"/>
                                        <p:tgtEl>
                                          <p:spTgt spid="10">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fade">
                                      <p:cBhvr>
                                        <p:cTn id="15" dur="1000"/>
                                        <p:tgtEl>
                                          <p:spTgt spid="10">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Effect transition="in" filter="fade">
                                      <p:cBhvr>
                                        <p:cTn id="19" dur="1000"/>
                                        <p:tgtEl>
                                          <p:spTgt spid="10">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fade">
                                      <p:cBhvr>
                                        <p:cTn id="23" dur="10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9" name="Rectangle 2"/>
          <p:cNvSpPr>
            <a:spLocks noChangeArrowheads="1"/>
          </p:cNvSpPr>
          <p:nvPr/>
        </p:nvSpPr>
        <p:spPr bwMode="auto">
          <a:xfrm>
            <a:off x="467544" y="2023329"/>
            <a:ext cx="8514704" cy="3637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457200" indent="-457200" algn="just">
              <a:lnSpc>
                <a:spcPct val="90000"/>
              </a:lnSpc>
              <a:spcBef>
                <a:spcPct val="30000"/>
              </a:spcBef>
              <a:buFont typeface="+mj-lt"/>
              <a:buAutoNum type="arabicPeriod" startAt="3"/>
            </a:pPr>
            <a:r>
              <a:rPr lang="ru-RU" sz="2400" kern="0" dirty="0" smtClean="0">
                <a:solidFill>
                  <a:srgbClr val="000066"/>
                </a:solidFill>
              </a:rPr>
              <a:t>Требуется </a:t>
            </a:r>
            <a:r>
              <a:rPr lang="ru-RU" sz="2400" b="1" kern="0" dirty="0">
                <a:solidFill>
                  <a:srgbClr val="000066"/>
                </a:solidFill>
              </a:rPr>
              <a:t>разработка отраслевых моделей угроз</a:t>
            </a:r>
            <a:r>
              <a:rPr lang="ru-RU" sz="2400" kern="0" dirty="0">
                <a:solidFill>
                  <a:srgbClr val="000066"/>
                </a:solidFill>
              </a:rPr>
              <a:t>, а </a:t>
            </a:r>
            <a:r>
              <a:rPr lang="ru-RU" sz="2400" kern="0" dirty="0" smtClean="0">
                <a:solidFill>
                  <a:srgbClr val="000066"/>
                </a:solidFill>
              </a:rPr>
              <a:t>также  </a:t>
            </a:r>
            <a:r>
              <a:rPr lang="ru-RU" sz="2400" kern="0" dirty="0">
                <a:solidFill>
                  <a:srgbClr val="000066"/>
                </a:solidFill>
              </a:rPr>
              <a:t>состава и содержания организационных и технических мер по обеспечению безопасности ПДн.</a:t>
            </a:r>
          </a:p>
          <a:p>
            <a:pPr marL="457200" indent="-457200" algn="just">
              <a:lnSpc>
                <a:spcPct val="90000"/>
              </a:lnSpc>
              <a:spcBef>
                <a:spcPct val="30000"/>
              </a:spcBef>
              <a:buFont typeface="+mj-lt"/>
              <a:buAutoNum type="arabicPeriod" startAt="3"/>
            </a:pPr>
            <a:r>
              <a:rPr lang="ru-RU" sz="2400" kern="0" dirty="0" smtClean="0">
                <a:solidFill>
                  <a:srgbClr val="000066"/>
                </a:solidFill>
              </a:rPr>
              <a:t>Требования </a:t>
            </a:r>
            <a:r>
              <a:rPr lang="ru-RU" sz="2400" kern="0" dirty="0">
                <a:solidFill>
                  <a:srgbClr val="000066"/>
                </a:solidFill>
              </a:rPr>
              <a:t>по защите от ПЭМИН отсутствуют, хотя </a:t>
            </a:r>
            <a:r>
              <a:rPr lang="ru-RU" sz="2400" b="1" kern="0" dirty="0">
                <a:solidFill>
                  <a:srgbClr val="000066"/>
                </a:solidFill>
              </a:rPr>
              <a:t>могут появится</a:t>
            </a:r>
            <a:r>
              <a:rPr lang="ru-RU" sz="2400" kern="0" dirty="0">
                <a:solidFill>
                  <a:srgbClr val="000066"/>
                </a:solidFill>
              </a:rPr>
              <a:t> в разрабатываемых ФСТЭК России и ФСБ России документах.</a:t>
            </a:r>
          </a:p>
          <a:p>
            <a:pPr marL="457200" indent="-457200" algn="just">
              <a:lnSpc>
                <a:spcPct val="90000"/>
              </a:lnSpc>
              <a:spcBef>
                <a:spcPct val="30000"/>
              </a:spcBef>
              <a:buFont typeface="+mj-lt"/>
              <a:buAutoNum type="arabicPeriod" startAt="3"/>
            </a:pPr>
            <a:r>
              <a:rPr lang="ru-RU" sz="2400" kern="0" dirty="0" smtClean="0">
                <a:solidFill>
                  <a:srgbClr val="000066"/>
                </a:solidFill>
              </a:rPr>
              <a:t>Контроль </a:t>
            </a:r>
            <a:r>
              <a:rPr lang="ru-RU" sz="2400" kern="0" dirty="0">
                <a:solidFill>
                  <a:srgbClr val="000066"/>
                </a:solidFill>
              </a:rPr>
              <a:t>выполнения требований стал обязательным элементом защиты ПДн. Оператор может осуществлять его </a:t>
            </a:r>
            <a:r>
              <a:rPr lang="ru-RU" sz="2400" b="1" kern="0" dirty="0">
                <a:solidFill>
                  <a:srgbClr val="000066"/>
                </a:solidFill>
              </a:rPr>
              <a:t>самостоятельно</a:t>
            </a:r>
            <a:r>
              <a:rPr lang="ru-RU" sz="2400" kern="0" dirty="0">
                <a:solidFill>
                  <a:srgbClr val="000066"/>
                </a:solidFill>
              </a:rPr>
              <a:t>, но для этого требуется </a:t>
            </a:r>
            <a:r>
              <a:rPr lang="ru-RU" sz="2400" b="1" kern="0" dirty="0" smtClean="0">
                <a:solidFill>
                  <a:srgbClr val="000066"/>
                </a:solidFill>
              </a:rPr>
              <a:t>лицензия</a:t>
            </a:r>
            <a:r>
              <a:rPr lang="ru-RU" sz="2400" kern="0" dirty="0" smtClean="0">
                <a:solidFill>
                  <a:srgbClr val="000066"/>
                </a:solidFill>
              </a:rPr>
              <a:t> </a:t>
            </a:r>
            <a:r>
              <a:rPr lang="ru-RU" sz="2400" kern="0" dirty="0">
                <a:solidFill>
                  <a:srgbClr val="000066"/>
                </a:solidFill>
              </a:rPr>
              <a:t>на деятельность по технической защите информации.</a:t>
            </a:r>
            <a:endParaRPr lang="ru-RU" sz="2400" kern="0" dirty="0" smtClean="0">
              <a:solidFill>
                <a:srgbClr val="000066"/>
              </a:solidFill>
            </a:endParaRPr>
          </a:p>
        </p:txBody>
      </p:sp>
      <p:sp>
        <p:nvSpPr>
          <p:cNvPr id="11" name="Rectangle 5"/>
          <p:cNvSpPr>
            <a:spLocks noChangeArrowheads="1"/>
          </p:cNvSpPr>
          <p:nvPr/>
        </p:nvSpPr>
        <p:spPr bwMode="auto">
          <a:xfrm>
            <a:off x="719807" y="908720"/>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400" b="1" dirty="0">
                <a:solidFill>
                  <a:srgbClr val="FF0000"/>
                </a:solidFill>
              </a:rPr>
              <a:t>«СУХОЙ ОСТАТОК»</a:t>
            </a:r>
          </a:p>
        </p:txBody>
      </p:sp>
      <p:sp>
        <p:nvSpPr>
          <p:cNvPr id="14"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rgbClr val="1F497D">
                    <a:lumMod val="75000"/>
                  </a:srgbClr>
                </a:solidFill>
              </a:rPr>
              <a:t>ОАО «ЭЛВИС-ПЛЮС», 2012                                                                                                                                                    ЗАЩИЩЕННЫЕ КОРПОРАТИВНЫЕ СИСТЕМЫ</a:t>
            </a:r>
            <a:endParaRPr lang="ru-RU" sz="1000" dirty="0">
              <a:solidFill>
                <a:srgbClr val="1F497D">
                  <a:lumMod val="75000"/>
                </a:srgbClr>
              </a:solidFill>
            </a:endParaRPr>
          </a:p>
        </p:txBody>
      </p:sp>
    </p:spTree>
    <p:extLst>
      <p:ext uri="{BB962C8B-B14F-4D97-AF65-F5344CB8AC3E}">
        <p14:creationId xmlns:p14="http://schemas.microsoft.com/office/powerpoint/2010/main" val="4151975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ox(out)">
                                      <p:cBhvr>
                                        <p:cTn id="7" dur="500"/>
                                        <p:tgtEl>
                                          <p:spTgt spid="9">
                                            <p:txEl>
                                              <p:pRg st="0" end="0"/>
                                            </p:txEl>
                                          </p:spTgt>
                                        </p:tgtEl>
                                      </p:cBhvr>
                                    </p:animEffect>
                                  </p:childTnLst>
                                </p:cTn>
                              </p:par>
                            </p:childTnLst>
                          </p:cTn>
                        </p:par>
                        <p:par>
                          <p:cTn id="8" fill="hold">
                            <p:stCondLst>
                              <p:cond delay="500"/>
                            </p:stCondLst>
                            <p:childTnLst>
                              <p:par>
                                <p:cTn id="9" presetID="4" presetClass="entr" presetSubtype="32"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box(out)">
                                      <p:cBhvr>
                                        <p:cTn id="11" dur="500"/>
                                        <p:tgtEl>
                                          <p:spTgt spid="9">
                                            <p:txEl>
                                              <p:pRg st="1" end="1"/>
                                            </p:txEl>
                                          </p:spTgt>
                                        </p:tgtEl>
                                      </p:cBhvr>
                                    </p:animEffect>
                                  </p:childTnLst>
                                </p:cTn>
                              </p:par>
                            </p:childTnLst>
                          </p:cTn>
                        </p:par>
                        <p:par>
                          <p:cTn id="12" fill="hold">
                            <p:stCondLst>
                              <p:cond delay="1000"/>
                            </p:stCondLst>
                            <p:childTnLst>
                              <p:par>
                                <p:cTn id="13" presetID="4" presetClass="entr" presetSubtype="32" fill="hold"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box(out)">
                                      <p:cBhvr>
                                        <p:cTn id="15"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10" name="Text Box 4"/>
          <p:cNvSpPr txBox="1">
            <a:spLocks noChangeArrowheads="1"/>
          </p:cNvSpPr>
          <p:nvPr/>
        </p:nvSpPr>
        <p:spPr bwMode="auto">
          <a:xfrm>
            <a:off x="460484" y="2852936"/>
            <a:ext cx="8505825" cy="1815882"/>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sz="2800" b="1" kern="0" dirty="0" smtClean="0">
                <a:solidFill>
                  <a:srgbClr val="F20000"/>
                </a:solidFill>
                <a:latin typeface="Arial" pitchFamily="34" charset="0"/>
                <a:cs typeface="Arial" pitchFamily="34" charset="0"/>
              </a:rPr>
              <a:t>Что делать?</a:t>
            </a:r>
          </a:p>
          <a:p>
            <a:pPr algn="ctr"/>
            <a:endParaRPr lang="ru-RU" sz="2800" b="1" kern="0" dirty="0">
              <a:solidFill>
                <a:srgbClr val="F20000"/>
              </a:solidFill>
              <a:latin typeface="Arial" pitchFamily="34" charset="0"/>
              <a:cs typeface="Arial" pitchFamily="34" charset="0"/>
            </a:endParaRPr>
          </a:p>
          <a:p>
            <a:pPr algn="ctr"/>
            <a:r>
              <a:rPr lang="ru-RU" sz="2800" b="1" kern="0" dirty="0" smtClean="0">
                <a:solidFill>
                  <a:srgbClr val="F20000"/>
                </a:solidFill>
                <a:latin typeface="Arial" pitchFamily="34" charset="0"/>
                <a:cs typeface="Arial" pitchFamily="34" charset="0"/>
              </a:rPr>
              <a:t>Надо ждать документов </a:t>
            </a:r>
          </a:p>
          <a:p>
            <a:pPr algn="ctr"/>
            <a:r>
              <a:rPr lang="ru-RU" sz="2800" b="1" kern="0" dirty="0" smtClean="0">
                <a:solidFill>
                  <a:srgbClr val="F20000"/>
                </a:solidFill>
                <a:latin typeface="Arial" pitchFamily="34" charset="0"/>
                <a:cs typeface="Arial" pitchFamily="34" charset="0"/>
              </a:rPr>
              <a:t>ФСТЭК России и ФСБ России. </a:t>
            </a:r>
            <a:endParaRPr lang="ru-RU" sz="2800" b="1" kern="0" dirty="0">
              <a:solidFill>
                <a:srgbClr val="F20000"/>
              </a:solidFill>
              <a:latin typeface="Arial" pitchFamily="34" charset="0"/>
              <a:cs typeface="Arial" pitchFamily="34" charset="0"/>
            </a:endParaRPr>
          </a:p>
        </p:txBody>
      </p:sp>
      <p:sp>
        <p:nvSpPr>
          <p:cNvPr id="11" name="Rectangle 5"/>
          <p:cNvSpPr>
            <a:spLocks noChangeArrowheads="1"/>
          </p:cNvSpPr>
          <p:nvPr/>
        </p:nvSpPr>
        <p:spPr bwMode="auto">
          <a:xfrm>
            <a:off x="719807" y="908720"/>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400" b="1" dirty="0">
                <a:solidFill>
                  <a:srgbClr val="FF0000"/>
                </a:solidFill>
              </a:rPr>
              <a:t>«СУХОЙ ОСТАТОК»</a:t>
            </a:r>
          </a:p>
        </p:txBody>
      </p:sp>
      <p:sp>
        <p:nvSpPr>
          <p:cNvPr id="14"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rgbClr val="1F497D">
                    <a:lumMod val="75000"/>
                  </a:srgbClr>
                </a:solidFill>
              </a:rPr>
              <a:t>ОАО «ЭЛВИС-ПЛЮС», 2012                                                                                                                                                    ЗАЩИЩЕННЫЕ КОРПОРАТИВНЫЕ СИСТЕМЫ</a:t>
            </a:r>
            <a:endParaRPr lang="ru-RU" sz="1000" dirty="0">
              <a:solidFill>
                <a:srgbClr val="1F497D">
                  <a:lumMod val="75000"/>
                </a:srgbClr>
              </a:solidFill>
            </a:endParaRPr>
          </a:p>
        </p:txBody>
      </p:sp>
    </p:spTree>
    <p:extLst>
      <p:ext uri="{BB962C8B-B14F-4D97-AF65-F5344CB8AC3E}">
        <p14:creationId xmlns:p14="http://schemas.microsoft.com/office/powerpoint/2010/main" val="3889173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ou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albina\Рабочий стол\Презентация_О компании_2012\основа_мал.jpg"/>
          <p:cNvPicPr>
            <a:picLocks noChangeAspect="1" noChangeArrowheads="1"/>
          </p:cNvPicPr>
          <p:nvPr/>
        </p:nvPicPr>
        <p:blipFill>
          <a:blip r:embed="rId3">
            <a:extLst>
              <a:ext uri="{28A0092B-C50C-407E-A947-70E740481C1C}">
                <a14:useLocalDpi xmlns:a14="http://schemas.microsoft.com/office/drawing/2010/main" val="0"/>
              </a:ext>
            </a:extLst>
          </a:blip>
          <a:srcRect l="1395" r="65268"/>
          <a:stretch>
            <a:fillRect/>
          </a:stretch>
        </p:blipFill>
        <p:spPr bwMode="auto">
          <a:xfrm>
            <a:off x="0" y="-27384"/>
            <a:ext cx="9144000"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1" descr="C:\Архив\ЛОГОТИП\elvis_logo без фона.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44208" y="1556792"/>
            <a:ext cx="2087562"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2" descr="C:\Documents and Settings\albina\Рабочий стол\Презентация_О компании_2012\1.png"/>
          <p:cNvPicPr>
            <a:picLocks noChangeArrowheads="1"/>
          </p:cNvPicPr>
          <p:nvPr/>
        </p:nvPicPr>
        <p:blipFill>
          <a:blip r:embed="rId5">
            <a:extLst>
              <a:ext uri="{28A0092B-C50C-407E-A947-70E740481C1C}">
                <a14:useLocalDpi xmlns:a14="http://schemas.microsoft.com/office/drawing/2010/main" val="0"/>
              </a:ext>
            </a:extLst>
          </a:blip>
          <a:srcRect t="51608" r="6642" b="2686"/>
          <a:stretch>
            <a:fillRect/>
          </a:stretch>
        </p:blipFill>
        <p:spPr bwMode="auto">
          <a:xfrm>
            <a:off x="431800" y="6453188"/>
            <a:ext cx="179388"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475656" y="3212976"/>
            <a:ext cx="5904656" cy="3077766"/>
          </a:xfrm>
          <a:prstGeom prst="rect">
            <a:avLst/>
          </a:prstGeom>
          <a:noFill/>
        </p:spPr>
        <p:txBody>
          <a:bodyPr wrap="square">
            <a:spAutoFit/>
          </a:bodyPr>
          <a:lstStyle/>
          <a:p>
            <a:pPr algn="ctr" fontAlgn="auto">
              <a:spcBef>
                <a:spcPts val="0"/>
              </a:spcBef>
              <a:spcAft>
                <a:spcPts val="0"/>
              </a:spcAft>
              <a:defRPr/>
            </a:pPr>
            <a:r>
              <a:rPr lang="ru-RU" sz="4000" b="1" dirty="0" smtClean="0">
                <a:solidFill>
                  <a:schemeClr val="accent1">
                    <a:lumMod val="50000"/>
                  </a:schemeClr>
                </a:solidFill>
              </a:rPr>
              <a:t>Спасибо за внимание!</a:t>
            </a:r>
          </a:p>
          <a:p>
            <a:pPr algn="ctr" fontAlgn="auto">
              <a:spcBef>
                <a:spcPts val="0"/>
              </a:spcBef>
              <a:spcAft>
                <a:spcPts val="0"/>
              </a:spcAft>
              <a:defRPr/>
            </a:pPr>
            <a:endParaRPr lang="en-US" sz="2000" dirty="0" smtClean="0">
              <a:solidFill>
                <a:schemeClr val="accent1">
                  <a:lumMod val="50000"/>
                </a:schemeClr>
              </a:solidFill>
            </a:endParaRPr>
          </a:p>
          <a:p>
            <a:pPr algn="ctr" fontAlgn="auto">
              <a:spcBef>
                <a:spcPts val="0"/>
              </a:spcBef>
              <a:spcAft>
                <a:spcPts val="0"/>
              </a:spcAft>
              <a:defRPr/>
            </a:pPr>
            <a:r>
              <a:rPr lang="ru-RU" sz="2400" dirty="0" smtClean="0">
                <a:solidFill>
                  <a:schemeClr val="accent1">
                    <a:lumMod val="50000"/>
                  </a:schemeClr>
                </a:solidFill>
              </a:rPr>
              <a:t>Есть вопросы и пожелания?</a:t>
            </a:r>
          </a:p>
          <a:p>
            <a:pPr algn="ctr" fontAlgn="auto">
              <a:spcBef>
                <a:spcPts val="0"/>
              </a:spcBef>
              <a:spcAft>
                <a:spcPts val="0"/>
              </a:spcAft>
              <a:defRPr/>
            </a:pPr>
            <a:r>
              <a:rPr lang="en-US" sz="2400" b="1" dirty="0" smtClean="0">
                <a:solidFill>
                  <a:schemeClr val="accent1">
                    <a:lumMod val="50000"/>
                  </a:schemeClr>
                </a:solidFill>
              </a:rPr>
              <a:t>vsv@elvis.ru</a:t>
            </a:r>
          </a:p>
          <a:p>
            <a:pPr algn="ctr" fontAlgn="auto">
              <a:spcBef>
                <a:spcPts val="0"/>
              </a:spcBef>
              <a:spcAft>
                <a:spcPts val="0"/>
              </a:spcAft>
              <a:defRPr/>
            </a:pPr>
            <a:endParaRPr lang="en-US" sz="2400" dirty="0" smtClean="0">
              <a:solidFill>
                <a:schemeClr val="accent1">
                  <a:lumMod val="50000"/>
                </a:schemeClr>
              </a:solidFill>
              <a:cs typeface="Arial" pitchFamily="34" charset="0"/>
            </a:endParaRPr>
          </a:p>
          <a:p>
            <a:pPr algn="ctr" fontAlgn="auto">
              <a:spcBef>
                <a:spcPts val="0"/>
              </a:spcBef>
              <a:spcAft>
                <a:spcPts val="0"/>
              </a:spcAft>
              <a:defRPr/>
            </a:pPr>
            <a:r>
              <a:rPr lang="en-US" sz="2400" dirty="0">
                <a:solidFill>
                  <a:schemeClr val="accent1">
                    <a:lumMod val="50000"/>
                  </a:schemeClr>
                </a:solidFill>
              </a:rPr>
              <a:t>Follow </a:t>
            </a:r>
            <a:r>
              <a:rPr lang="en-US" sz="2400" dirty="0" smtClean="0">
                <a:solidFill>
                  <a:schemeClr val="accent1">
                    <a:lumMod val="50000"/>
                  </a:schemeClr>
                </a:solidFill>
              </a:rPr>
              <a:t>me </a:t>
            </a:r>
            <a:r>
              <a:rPr lang="en-US" sz="2400" dirty="0">
                <a:solidFill>
                  <a:schemeClr val="accent1">
                    <a:lumMod val="50000"/>
                  </a:schemeClr>
                </a:solidFill>
              </a:rPr>
              <a:t>on Twitter — </a:t>
            </a:r>
            <a:r>
              <a:rPr lang="en-US" sz="2400" b="1" dirty="0" smtClean="0">
                <a:solidFill>
                  <a:schemeClr val="accent1">
                    <a:lumMod val="50000"/>
                  </a:schemeClr>
                </a:solidFill>
              </a:rPr>
              <a:t>twitter.com/</a:t>
            </a:r>
            <a:r>
              <a:rPr lang="en-US" sz="2400" b="1" dirty="0" err="1" smtClean="0">
                <a:solidFill>
                  <a:schemeClr val="accent1">
                    <a:lumMod val="50000"/>
                  </a:schemeClr>
                </a:solidFill>
              </a:rPr>
              <a:t>vsv_elvis</a:t>
            </a:r>
            <a:endParaRPr lang="en-US" sz="2400" b="1" dirty="0" smtClean="0">
              <a:solidFill>
                <a:schemeClr val="accent1">
                  <a:lumMod val="50000"/>
                </a:schemeClr>
              </a:solidFill>
            </a:endParaRPr>
          </a:p>
          <a:p>
            <a:pPr algn="ctr" fontAlgn="auto">
              <a:spcBef>
                <a:spcPts val="0"/>
              </a:spcBef>
              <a:spcAft>
                <a:spcPts val="0"/>
              </a:spcAft>
              <a:defRPr/>
            </a:pPr>
            <a:endParaRPr lang="ru-RU" sz="1400" dirty="0">
              <a:solidFill>
                <a:schemeClr val="accent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3269524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9512" y="1834427"/>
            <a:ext cx="2911399" cy="397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descr="C:\Documents and Settings\albina\Рабочий стол\Презентация_О компании_2012\1.png"/>
          <p:cNvPicPr>
            <a:picLocks noChangeArrowheads="1"/>
          </p:cNvPicPr>
          <p:nvPr/>
        </p:nvPicPr>
        <p:blipFill>
          <a:blip r:embed="rId4"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4"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4"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5"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6"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10" name="Text Box 3"/>
          <p:cNvSpPr txBox="1">
            <a:spLocks noChangeArrowheads="1"/>
          </p:cNvSpPr>
          <p:nvPr/>
        </p:nvSpPr>
        <p:spPr bwMode="auto">
          <a:xfrm>
            <a:off x="2195736" y="3114834"/>
            <a:ext cx="6768752" cy="2246769"/>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sz="3200" dirty="0">
                <a:solidFill>
                  <a:srgbClr val="4F81BD">
                    <a:lumMod val="50000"/>
                  </a:srgbClr>
                </a:solidFill>
                <a:latin typeface="Arial" pitchFamily="34" charset="0"/>
                <a:cs typeface="Arial" pitchFamily="34" charset="0"/>
              </a:rPr>
              <a:t>Там на неведанных дорожках, </a:t>
            </a:r>
          </a:p>
          <a:p>
            <a:pPr algn="ctr"/>
            <a:r>
              <a:rPr lang="ru-RU" sz="3200" dirty="0">
                <a:solidFill>
                  <a:srgbClr val="4F81BD">
                    <a:lumMod val="50000"/>
                  </a:srgbClr>
                </a:solidFill>
                <a:latin typeface="Arial" pitchFamily="34" charset="0"/>
                <a:cs typeface="Arial" pitchFamily="34" charset="0"/>
              </a:rPr>
              <a:t>следы невиданных зверей</a:t>
            </a:r>
            <a:r>
              <a:rPr lang="ru-RU" sz="3200" dirty="0" smtClean="0">
                <a:solidFill>
                  <a:srgbClr val="4F81BD">
                    <a:lumMod val="50000"/>
                  </a:srgbClr>
                </a:solidFill>
                <a:latin typeface="Arial" pitchFamily="34" charset="0"/>
                <a:cs typeface="Arial" pitchFamily="34" charset="0"/>
              </a:rPr>
              <a:t>…</a:t>
            </a:r>
          </a:p>
          <a:p>
            <a:pPr algn="r"/>
            <a:endParaRPr lang="ru-RU" sz="3200" i="1" dirty="0" smtClean="0">
              <a:solidFill>
                <a:srgbClr val="000066"/>
              </a:solidFill>
            </a:endParaRPr>
          </a:p>
          <a:p>
            <a:pPr algn="r"/>
            <a:r>
              <a:rPr lang="ru-RU" sz="2000" i="1" dirty="0" smtClean="0">
                <a:solidFill>
                  <a:srgbClr val="000066"/>
                </a:solidFill>
                <a:latin typeface="+mj-lt"/>
              </a:rPr>
              <a:t>(А. С. Пушкин)</a:t>
            </a:r>
          </a:p>
          <a:p>
            <a:pPr algn="ctr"/>
            <a:endParaRPr lang="ru-RU" sz="2400" b="1" dirty="0">
              <a:solidFill>
                <a:srgbClr val="000066"/>
              </a:solidFill>
            </a:endParaRPr>
          </a:p>
        </p:txBody>
      </p:sp>
      <p:sp>
        <p:nvSpPr>
          <p:cNvPr id="12"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smtClean="0">
                <a:solidFill>
                  <a:srgbClr val="1F497D">
                    <a:lumMod val="75000"/>
                  </a:srgbClr>
                </a:solidFill>
              </a:rPr>
              <a:t>© </a:t>
            </a:r>
            <a:r>
              <a:rPr lang="ru-RU" sz="1000" smtClean="0">
                <a:solidFill>
                  <a:schemeClr val="tx2">
                    <a:lumMod val="75000"/>
                  </a:schemeClr>
                </a:solidFill>
              </a:rPr>
              <a:t>ОАО «ЭЛВИС-ПЛЮС», 2012                                                                                                                                                    ЗАЩИЩЕННЫЕ КОРПОРАТИВНЫЕ СИСТЕМЫ</a:t>
            </a:r>
            <a:endParaRPr lang="ru-RU" sz="1000" dirty="0">
              <a:solidFill>
                <a:schemeClr val="tx2">
                  <a:lumMod val="75000"/>
                </a:schemeClr>
              </a:solidFill>
            </a:endParaRPr>
          </a:p>
        </p:txBody>
      </p:sp>
    </p:spTree>
    <p:extLst>
      <p:ext uri="{BB962C8B-B14F-4D97-AF65-F5344CB8AC3E}">
        <p14:creationId xmlns:p14="http://schemas.microsoft.com/office/powerpoint/2010/main" val="2740255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ou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9" name="Rectangle 2"/>
          <p:cNvSpPr>
            <a:spLocks noChangeArrowheads="1"/>
          </p:cNvSpPr>
          <p:nvPr/>
        </p:nvSpPr>
        <p:spPr bwMode="auto">
          <a:xfrm>
            <a:off x="956468" y="1124744"/>
            <a:ext cx="7915275"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ru-RU" sz="2400" b="1" dirty="0">
                <a:solidFill>
                  <a:srgbClr val="FF0000"/>
                </a:solidFill>
              </a:rPr>
              <a:t>ПРОЛОГ </a:t>
            </a:r>
            <a:r>
              <a:rPr lang="ru-RU" sz="2400" b="1" dirty="0">
                <a:solidFill>
                  <a:srgbClr val="FF0000"/>
                </a:solidFill>
                <a:latin typeface="Tahoma" pitchFamily="34" charset="0"/>
              </a:rPr>
              <a:t/>
            </a:r>
            <a:br>
              <a:rPr lang="ru-RU" sz="2400" b="1" dirty="0">
                <a:solidFill>
                  <a:srgbClr val="FF0000"/>
                </a:solidFill>
                <a:latin typeface="Tahoma" pitchFamily="34" charset="0"/>
              </a:rPr>
            </a:br>
            <a:endParaRPr lang="ru-RU" sz="2400" b="1" dirty="0">
              <a:solidFill>
                <a:schemeClr val="accent2"/>
              </a:solidFill>
              <a:latin typeface="Tahoma" pitchFamily="34" charset="0"/>
            </a:endParaRPr>
          </a:p>
        </p:txBody>
      </p:sp>
      <p:sp>
        <p:nvSpPr>
          <p:cNvPr id="10" name="Text Box 3"/>
          <p:cNvSpPr txBox="1">
            <a:spLocks noChangeArrowheads="1"/>
          </p:cNvSpPr>
          <p:nvPr/>
        </p:nvSpPr>
        <p:spPr bwMode="auto">
          <a:xfrm>
            <a:off x="1331640" y="2530639"/>
            <a:ext cx="7324384" cy="2554545"/>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lnSpc>
                <a:spcPts val="3200"/>
              </a:lnSpc>
            </a:pPr>
            <a:r>
              <a:rPr lang="ru-RU" sz="2400" dirty="0">
                <a:solidFill>
                  <a:srgbClr val="000066"/>
                </a:solidFill>
                <a:latin typeface="Arial" pitchFamily="34" charset="0"/>
                <a:cs typeface="Arial" pitchFamily="34" charset="0"/>
              </a:rPr>
              <a:t>Концепция </a:t>
            </a:r>
            <a:r>
              <a:rPr lang="ru-RU" sz="2400" dirty="0" smtClean="0">
                <a:solidFill>
                  <a:srgbClr val="000066"/>
                </a:solidFill>
                <a:latin typeface="Arial" pitchFamily="34" charset="0"/>
                <a:cs typeface="Arial" pitchFamily="34" charset="0"/>
              </a:rPr>
              <a:t>первого варианта Требований была </a:t>
            </a:r>
            <a:r>
              <a:rPr lang="ru-RU" sz="2400" dirty="0">
                <a:solidFill>
                  <a:srgbClr val="000066"/>
                </a:solidFill>
                <a:latin typeface="Arial" pitchFamily="34" charset="0"/>
                <a:cs typeface="Arial" pitchFamily="34" charset="0"/>
              </a:rPr>
              <a:t>направлена на сохранение преемственности с действующими документами, в частности с </a:t>
            </a:r>
            <a:r>
              <a:rPr lang="ru-RU" sz="2400" b="1" dirty="0">
                <a:solidFill>
                  <a:srgbClr val="000066"/>
                </a:solidFill>
                <a:latin typeface="Arial" pitchFamily="34" charset="0"/>
                <a:cs typeface="Arial" pitchFamily="34" charset="0"/>
              </a:rPr>
              <a:t>«Приказом трех» </a:t>
            </a:r>
            <a:r>
              <a:rPr lang="ru-RU" sz="2400" dirty="0" smtClean="0">
                <a:solidFill>
                  <a:srgbClr val="000066"/>
                </a:solidFill>
                <a:latin typeface="Arial" pitchFamily="34" charset="0"/>
                <a:cs typeface="Arial" pitchFamily="34" charset="0"/>
              </a:rPr>
              <a:t>и </a:t>
            </a:r>
            <a:r>
              <a:rPr lang="ru-RU" sz="2400" dirty="0">
                <a:solidFill>
                  <a:srgbClr val="000066"/>
                </a:solidFill>
                <a:latin typeface="Arial" pitchFamily="34" charset="0"/>
                <a:cs typeface="Arial" pitchFamily="34" charset="0"/>
              </a:rPr>
              <a:t>предполагала возможность использования уже того, что было наработано и прошло некоторую апробацию на практике</a:t>
            </a:r>
            <a:r>
              <a:rPr lang="ru-RU" sz="2400" dirty="0" smtClean="0">
                <a:solidFill>
                  <a:srgbClr val="000066"/>
                </a:solidFill>
                <a:latin typeface="Arial" pitchFamily="34" charset="0"/>
                <a:cs typeface="Arial" pitchFamily="34" charset="0"/>
              </a:rPr>
              <a:t>.</a:t>
            </a:r>
          </a:p>
        </p:txBody>
      </p:sp>
      <p:sp>
        <p:nvSpPr>
          <p:cNvPr id="13"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smtClean="0">
                <a:solidFill>
                  <a:srgbClr val="1F497D">
                    <a:lumMod val="75000"/>
                  </a:srgbClr>
                </a:solidFill>
              </a:rPr>
              <a:t>© </a:t>
            </a:r>
            <a:r>
              <a:rPr lang="ru-RU" sz="1000" smtClean="0">
                <a:solidFill>
                  <a:schemeClr val="tx2">
                    <a:lumMod val="75000"/>
                  </a:schemeClr>
                </a:solidFill>
              </a:rPr>
              <a:t>ОАО «ЭЛВИС-ПЛЮС», 2012                                                                                                                                                    ЗАЩИЩЕННЫЕ КОРПОРАТИВНЫЕ СИСТЕМЫ</a:t>
            </a:r>
            <a:endParaRPr lang="ru-RU" sz="1000" dirty="0">
              <a:solidFill>
                <a:schemeClr val="tx2">
                  <a:lumMod val="75000"/>
                </a:schemeClr>
              </a:solidFill>
            </a:endParaRPr>
          </a:p>
        </p:txBody>
      </p:sp>
    </p:spTree>
    <p:extLst>
      <p:ext uri="{BB962C8B-B14F-4D97-AF65-F5344CB8AC3E}">
        <p14:creationId xmlns:p14="http://schemas.microsoft.com/office/powerpoint/2010/main" val="335006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ou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9" name="Rectangle 2"/>
          <p:cNvSpPr>
            <a:spLocks noChangeArrowheads="1"/>
          </p:cNvSpPr>
          <p:nvPr/>
        </p:nvSpPr>
        <p:spPr bwMode="auto">
          <a:xfrm>
            <a:off x="956468" y="1124744"/>
            <a:ext cx="7915275"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ru-RU" sz="2400" b="1" dirty="0">
                <a:solidFill>
                  <a:srgbClr val="FF0000"/>
                </a:solidFill>
              </a:rPr>
              <a:t>ПРОЛОГ </a:t>
            </a:r>
            <a:r>
              <a:rPr lang="ru-RU" sz="2400" b="1" dirty="0">
                <a:solidFill>
                  <a:srgbClr val="FF0000"/>
                </a:solidFill>
                <a:latin typeface="Tahoma" pitchFamily="34" charset="0"/>
              </a:rPr>
              <a:t/>
            </a:r>
            <a:br>
              <a:rPr lang="ru-RU" sz="2400" b="1" dirty="0">
                <a:solidFill>
                  <a:srgbClr val="FF0000"/>
                </a:solidFill>
                <a:latin typeface="Tahoma" pitchFamily="34" charset="0"/>
              </a:rPr>
            </a:br>
            <a:endParaRPr lang="ru-RU" sz="2400" b="1" dirty="0">
              <a:solidFill>
                <a:schemeClr val="accent2"/>
              </a:solidFill>
              <a:latin typeface="Tahoma" pitchFamily="34" charset="0"/>
            </a:endParaRPr>
          </a:p>
        </p:txBody>
      </p:sp>
      <p:sp>
        <p:nvSpPr>
          <p:cNvPr id="10" name="Text Box 3"/>
          <p:cNvSpPr txBox="1">
            <a:spLocks noChangeArrowheads="1"/>
          </p:cNvSpPr>
          <p:nvPr/>
        </p:nvSpPr>
        <p:spPr bwMode="auto">
          <a:xfrm>
            <a:off x="468312" y="1844824"/>
            <a:ext cx="8516937" cy="2800767"/>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sz="2400" b="1" dirty="0">
                <a:solidFill>
                  <a:srgbClr val="000066"/>
                </a:solidFill>
                <a:latin typeface="+mn-lt"/>
              </a:rPr>
              <a:t>Это относится в том числе и к классификации </a:t>
            </a:r>
            <a:r>
              <a:rPr lang="ru-RU" sz="2400" b="1" dirty="0" err="1" smtClean="0">
                <a:solidFill>
                  <a:srgbClr val="000066"/>
                </a:solidFill>
                <a:latin typeface="+mn-lt"/>
              </a:rPr>
              <a:t>ИСПДн</a:t>
            </a:r>
            <a:endParaRPr lang="en-US" sz="2400" b="1" dirty="0" smtClean="0">
              <a:solidFill>
                <a:srgbClr val="000066"/>
              </a:solidFill>
              <a:latin typeface="+mn-lt"/>
            </a:endParaRPr>
          </a:p>
          <a:p>
            <a:pPr algn="ctr"/>
            <a:r>
              <a:rPr lang="ru-RU" sz="2400" dirty="0" smtClean="0">
                <a:solidFill>
                  <a:srgbClr val="000066"/>
                </a:solidFill>
                <a:latin typeface="+mn-lt"/>
              </a:rPr>
              <a:t>(три основных признака):</a:t>
            </a:r>
            <a:endParaRPr lang="en-US" sz="2400" dirty="0" smtClean="0">
              <a:solidFill>
                <a:srgbClr val="000066"/>
              </a:solidFill>
              <a:latin typeface="+mn-lt"/>
            </a:endParaRPr>
          </a:p>
          <a:p>
            <a:endParaRPr lang="en-US" sz="2400" dirty="0" smtClean="0">
              <a:solidFill>
                <a:srgbClr val="000066"/>
              </a:solidFill>
              <a:latin typeface="+mn-lt"/>
            </a:endParaRPr>
          </a:p>
          <a:p>
            <a:pPr marL="1541463" lvl="1">
              <a:lnSpc>
                <a:spcPts val="3200"/>
              </a:lnSpc>
              <a:buFont typeface="+mj-lt"/>
              <a:buAutoNum type="alphaLcParenR"/>
            </a:pPr>
            <a:r>
              <a:rPr lang="ru-RU" sz="2400" dirty="0" smtClean="0">
                <a:solidFill>
                  <a:srgbClr val="000066"/>
                </a:solidFill>
                <a:latin typeface="+mn-lt"/>
              </a:rPr>
              <a:t>категория </a:t>
            </a:r>
            <a:r>
              <a:rPr lang="ru-RU" sz="2400" dirty="0">
                <a:solidFill>
                  <a:srgbClr val="000066"/>
                </a:solidFill>
                <a:latin typeface="+mn-lt"/>
              </a:rPr>
              <a:t>обрабатываемых </a:t>
            </a:r>
            <a:r>
              <a:rPr lang="ru-RU" sz="2400" dirty="0" err="1" smtClean="0">
                <a:solidFill>
                  <a:srgbClr val="000066"/>
                </a:solidFill>
                <a:latin typeface="+mn-lt"/>
              </a:rPr>
              <a:t>ПДн</a:t>
            </a:r>
            <a:r>
              <a:rPr lang="ru-RU" sz="2400" dirty="0" smtClean="0">
                <a:solidFill>
                  <a:srgbClr val="000066"/>
                </a:solidFill>
                <a:latin typeface="+mn-lt"/>
              </a:rPr>
              <a:t>,</a:t>
            </a:r>
            <a:endParaRPr lang="en-US" sz="2400" dirty="0" smtClean="0">
              <a:solidFill>
                <a:srgbClr val="000066"/>
              </a:solidFill>
              <a:latin typeface="+mn-lt"/>
            </a:endParaRPr>
          </a:p>
          <a:p>
            <a:pPr marL="1541463" lvl="1">
              <a:lnSpc>
                <a:spcPts val="3200"/>
              </a:lnSpc>
              <a:buFont typeface="+mj-lt"/>
              <a:buAutoNum type="alphaLcParenR"/>
            </a:pPr>
            <a:r>
              <a:rPr lang="ru-RU" sz="2400" dirty="0" smtClean="0">
                <a:solidFill>
                  <a:srgbClr val="000066"/>
                </a:solidFill>
                <a:latin typeface="+mn-lt"/>
              </a:rPr>
              <a:t>объем </a:t>
            </a:r>
            <a:r>
              <a:rPr lang="ru-RU" sz="2400" dirty="0">
                <a:solidFill>
                  <a:srgbClr val="000066"/>
                </a:solidFill>
                <a:latin typeface="+mn-lt"/>
              </a:rPr>
              <a:t>обрабатываемых </a:t>
            </a:r>
            <a:r>
              <a:rPr lang="ru-RU" sz="2400" dirty="0" err="1" smtClean="0">
                <a:solidFill>
                  <a:srgbClr val="000066"/>
                </a:solidFill>
                <a:latin typeface="+mn-lt"/>
              </a:rPr>
              <a:t>ПДн</a:t>
            </a:r>
            <a:r>
              <a:rPr lang="ru-RU" sz="2400" dirty="0" smtClean="0">
                <a:solidFill>
                  <a:srgbClr val="000066"/>
                </a:solidFill>
                <a:latin typeface="+mn-lt"/>
              </a:rPr>
              <a:t>,</a:t>
            </a:r>
            <a:endParaRPr lang="en-US" sz="2400" dirty="0" smtClean="0">
              <a:solidFill>
                <a:srgbClr val="000066"/>
              </a:solidFill>
              <a:latin typeface="+mn-lt"/>
            </a:endParaRPr>
          </a:p>
          <a:p>
            <a:pPr marL="1541463" lvl="1">
              <a:lnSpc>
                <a:spcPts val="3200"/>
              </a:lnSpc>
              <a:buFont typeface="+mj-lt"/>
              <a:buAutoNum type="alphaLcParenR"/>
            </a:pPr>
            <a:r>
              <a:rPr lang="ru-RU" sz="2400" dirty="0" smtClean="0">
                <a:solidFill>
                  <a:srgbClr val="000066"/>
                </a:solidFill>
                <a:latin typeface="+mn-lt"/>
              </a:rPr>
              <a:t>степень </a:t>
            </a:r>
            <a:r>
              <a:rPr lang="ru-RU" sz="2400" dirty="0">
                <a:solidFill>
                  <a:srgbClr val="000066"/>
                </a:solidFill>
                <a:latin typeface="+mn-lt"/>
              </a:rPr>
              <a:t>негативных последствий для субъекта ПДн. </a:t>
            </a:r>
          </a:p>
          <a:p>
            <a:endParaRPr lang="ru-RU" sz="2400" dirty="0">
              <a:solidFill>
                <a:srgbClr val="000066"/>
              </a:solidFill>
              <a:latin typeface="+mn-lt"/>
            </a:endParaRPr>
          </a:p>
        </p:txBody>
      </p:sp>
      <p:sp>
        <p:nvSpPr>
          <p:cNvPr id="12" name="Text Box 4"/>
          <p:cNvSpPr txBox="1">
            <a:spLocks noChangeArrowheads="1"/>
          </p:cNvSpPr>
          <p:nvPr/>
        </p:nvSpPr>
        <p:spPr bwMode="auto">
          <a:xfrm>
            <a:off x="359568" y="5076478"/>
            <a:ext cx="8512175" cy="769441"/>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sz="2200" dirty="0">
                <a:solidFill>
                  <a:srgbClr val="F20000"/>
                </a:solidFill>
                <a:latin typeface="Arial" pitchFamily="34" charset="0"/>
                <a:cs typeface="Arial" pitchFamily="34" charset="0"/>
              </a:rPr>
              <a:t>В </a:t>
            </a:r>
            <a:r>
              <a:rPr lang="ru-RU" sz="2200" dirty="0" smtClean="0">
                <a:solidFill>
                  <a:srgbClr val="F20000"/>
                </a:solidFill>
                <a:latin typeface="Arial" pitchFamily="34" charset="0"/>
                <a:cs typeface="Arial" pitchFamily="34" charset="0"/>
              </a:rPr>
              <a:t>официальной версии Постановления полностью </a:t>
            </a:r>
            <a:r>
              <a:rPr lang="ru-RU" sz="2200" dirty="0">
                <a:solidFill>
                  <a:srgbClr val="F20000"/>
                </a:solidFill>
                <a:latin typeface="Arial" pitchFamily="34" charset="0"/>
                <a:cs typeface="Arial" pitchFamily="34" charset="0"/>
              </a:rPr>
              <a:t>изменилась </a:t>
            </a:r>
            <a:r>
              <a:rPr lang="ru-RU" sz="2200" dirty="0" smtClean="0">
                <a:solidFill>
                  <a:srgbClr val="F20000"/>
                </a:solidFill>
                <a:latin typeface="Arial" pitchFamily="34" charset="0"/>
                <a:cs typeface="Arial" pitchFamily="34" charset="0"/>
              </a:rPr>
              <a:t>парадигма </a:t>
            </a:r>
            <a:r>
              <a:rPr lang="ru-RU" sz="2200" dirty="0">
                <a:solidFill>
                  <a:srgbClr val="F20000"/>
                </a:solidFill>
                <a:latin typeface="Arial" pitchFamily="34" charset="0"/>
                <a:cs typeface="Arial" pitchFamily="34" charset="0"/>
              </a:rPr>
              <a:t>критериев выбора уровня защищенности </a:t>
            </a:r>
            <a:r>
              <a:rPr lang="ru-RU" sz="2200" dirty="0" smtClean="0">
                <a:solidFill>
                  <a:srgbClr val="F20000"/>
                </a:solidFill>
                <a:latin typeface="Arial" pitchFamily="34" charset="0"/>
                <a:cs typeface="Arial" pitchFamily="34" charset="0"/>
              </a:rPr>
              <a:t>ПДн.</a:t>
            </a:r>
            <a:endParaRPr lang="ru-RU" sz="2200" dirty="0">
              <a:solidFill>
                <a:srgbClr val="F20000"/>
              </a:solidFill>
              <a:latin typeface="Arial" pitchFamily="34" charset="0"/>
              <a:cs typeface="Arial" pitchFamily="34" charset="0"/>
            </a:endParaRPr>
          </a:p>
        </p:txBody>
      </p:sp>
      <p:sp>
        <p:nvSpPr>
          <p:cNvPr id="13"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smtClean="0">
                <a:solidFill>
                  <a:srgbClr val="1F497D">
                    <a:lumMod val="75000"/>
                  </a:srgbClr>
                </a:solidFill>
              </a:rPr>
              <a:t>© </a:t>
            </a:r>
            <a:r>
              <a:rPr lang="ru-RU" sz="1000" smtClean="0">
                <a:solidFill>
                  <a:schemeClr val="tx2">
                    <a:lumMod val="75000"/>
                  </a:schemeClr>
                </a:solidFill>
              </a:rPr>
              <a:t>ОАО «ЭЛВИС-ПЛЮС», 2012                                                                                                                                                    ЗАЩИЩЕННЫЕ КОРПОРАТИВНЫЕ СИСТЕМЫ</a:t>
            </a:r>
            <a:endParaRPr lang="ru-RU" sz="1000" dirty="0">
              <a:solidFill>
                <a:schemeClr val="tx2">
                  <a:lumMod val="75000"/>
                </a:schemeClr>
              </a:solidFill>
            </a:endParaRPr>
          </a:p>
        </p:txBody>
      </p:sp>
    </p:spTree>
    <p:extLst>
      <p:ext uri="{BB962C8B-B14F-4D97-AF65-F5344CB8AC3E}">
        <p14:creationId xmlns:p14="http://schemas.microsoft.com/office/powerpoint/2010/main" val="3703116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out)">
                                      <p:cBhvr>
                                        <p:cTn id="7" dur="500"/>
                                        <p:tgtEl>
                                          <p:spTgt spid="10"/>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ox(out)">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4"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4"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4"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5"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6"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9" name="Rectangle 2"/>
          <p:cNvSpPr>
            <a:spLocks noChangeArrowheads="1"/>
          </p:cNvSpPr>
          <p:nvPr/>
        </p:nvSpPr>
        <p:spPr bwMode="auto">
          <a:xfrm>
            <a:off x="1691680" y="2464710"/>
            <a:ext cx="6930528" cy="1758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342900" indent="-342900">
              <a:lnSpc>
                <a:spcPts val="2600"/>
              </a:lnSpc>
              <a:spcBef>
                <a:spcPct val="30000"/>
              </a:spcBef>
              <a:buClr>
                <a:srgbClr val="FF0000"/>
              </a:buClr>
              <a:buFont typeface="Wingdings" pitchFamily="2" charset="2"/>
              <a:buChar char="§"/>
            </a:pPr>
            <a:r>
              <a:rPr lang="ru-RU" sz="2400" kern="0" dirty="0">
                <a:solidFill>
                  <a:srgbClr val="000066"/>
                </a:solidFill>
              </a:rPr>
              <a:t>тип </a:t>
            </a:r>
            <a:r>
              <a:rPr lang="ru-RU" sz="2400" kern="0" dirty="0" smtClean="0">
                <a:solidFill>
                  <a:srgbClr val="000066"/>
                </a:solidFill>
              </a:rPr>
              <a:t>угроз</a:t>
            </a:r>
          </a:p>
          <a:p>
            <a:pPr marL="342900" indent="-342900">
              <a:lnSpc>
                <a:spcPts val="2600"/>
              </a:lnSpc>
              <a:spcBef>
                <a:spcPct val="30000"/>
              </a:spcBef>
              <a:buClr>
                <a:srgbClr val="FF0000"/>
              </a:buClr>
              <a:buFont typeface="Wingdings" pitchFamily="2" charset="2"/>
              <a:buChar char="§"/>
            </a:pPr>
            <a:r>
              <a:rPr lang="ru-RU" sz="2400" kern="0" dirty="0" smtClean="0">
                <a:solidFill>
                  <a:srgbClr val="000066"/>
                </a:solidFill>
              </a:rPr>
              <a:t>содержание </a:t>
            </a:r>
            <a:r>
              <a:rPr lang="ru-RU" sz="2400" kern="0" dirty="0">
                <a:solidFill>
                  <a:srgbClr val="000066"/>
                </a:solidFill>
              </a:rPr>
              <a:t>обрабатываемых </a:t>
            </a:r>
            <a:r>
              <a:rPr lang="ru-RU" sz="2400" kern="0" dirty="0" smtClean="0">
                <a:solidFill>
                  <a:srgbClr val="000066"/>
                </a:solidFill>
              </a:rPr>
              <a:t>ПДн</a:t>
            </a:r>
          </a:p>
          <a:p>
            <a:pPr marL="342900" indent="-342900">
              <a:lnSpc>
                <a:spcPts val="2600"/>
              </a:lnSpc>
              <a:spcBef>
                <a:spcPct val="30000"/>
              </a:spcBef>
              <a:buClr>
                <a:srgbClr val="FF0000"/>
              </a:buClr>
              <a:buFont typeface="Wingdings" pitchFamily="2" charset="2"/>
              <a:buChar char="§"/>
            </a:pPr>
            <a:r>
              <a:rPr lang="ru-RU" sz="2400" kern="0" dirty="0" smtClean="0">
                <a:solidFill>
                  <a:srgbClr val="000066"/>
                </a:solidFill>
              </a:rPr>
              <a:t>объем </a:t>
            </a:r>
            <a:r>
              <a:rPr lang="ru-RU" sz="2400" kern="0" dirty="0">
                <a:solidFill>
                  <a:srgbClr val="000066"/>
                </a:solidFill>
              </a:rPr>
              <a:t>обрабатываемых </a:t>
            </a:r>
            <a:r>
              <a:rPr lang="ru-RU" sz="2400" kern="0" dirty="0" smtClean="0">
                <a:solidFill>
                  <a:srgbClr val="000066"/>
                </a:solidFill>
              </a:rPr>
              <a:t>ПДн</a:t>
            </a:r>
          </a:p>
          <a:p>
            <a:pPr marL="342900" indent="-342900">
              <a:lnSpc>
                <a:spcPts val="2600"/>
              </a:lnSpc>
              <a:spcBef>
                <a:spcPct val="30000"/>
              </a:spcBef>
              <a:buClr>
                <a:srgbClr val="FF0000"/>
              </a:buClr>
              <a:buFont typeface="Wingdings" pitchFamily="2" charset="2"/>
              <a:buChar char="§"/>
            </a:pPr>
            <a:r>
              <a:rPr lang="ru-RU" sz="2400" kern="0" dirty="0" smtClean="0">
                <a:solidFill>
                  <a:srgbClr val="000066"/>
                </a:solidFill>
              </a:rPr>
              <a:t>принадлежность </a:t>
            </a:r>
            <a:r>
              <a:rPr lang="ru-RU" sz="2400" kern="0" dirty="0">
                <a:solidFill>
                  <a:srgbClr val="000066"/>
                </a:solidFill>
              </a:rPr>
              <a:t>ПДн к сотрудникам </a:t>
            </a:r>
            <a:r>
              <a:rPr lang="ru-RU" sz="2400" kern="0" dirty="0" smtClean="0">
                <a:solidFill>
                  <a:srgbClr val="000066"/>
                </a:solidFill>
              </a:rPr>
              <a:t>оператора</a:t>
            </a:r>
          </a:p>
        </p:txBody>
      </p:sp>
      <p:sp>
        <p:nvSpPr>
          <p:cNvPr id="10" name="Text Box 4"/>
          <p:cNvSpPr txBox="1">
            <a:spLocks noChangeArrowheads="1"/>
          </p:cNvSpPr>
          <p:nvPr/>
        </p:nvSpPr>
        <p:spPr bwMode="auto">
          <a:xfrm>
            <a:off x="323528" y="4797152"/>
            <a:ext cx="8650611" cy="1446550"/>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sz="2200" dirty="0">
                <a:solidFill>
                  <a:srgbClr val="F20000"/>
                </a:solidFill>
                <a:latin typeface="Arial" pitchFamily="34" charset="0"/>
                <a:cs typeface="Arial" pitchFamily="34" charset="0"/>
              </a:rPr>
              <a:t>Если раньше </a:t>
            </a:r>
            <a:r>
              <a:rPr lang="ru-RU" sz="2200" b="1" dirty="0">
                <a:solidFill>
                  <a:srgbClr val="F20000"/>
                </a:solidFill>
                <a:latin typeface="Arial" pitchFamily="34" charset="0"/>
                <a:cs typeface="Arial" pitchFamily="34" charset="0"/>
              </a:rPr>
              <a:t>классифицировались ИСПДн</a:t>
            </a:r>
            <a:r>
              <a:rPr lang="ru-RU" sz="2200" dirty="0">
                <a:solidFill>
                  <a:srgbClr val="F20000"/>
                </a:solidFill>
                <a:latin typeface="Arial" pitchFamily="34" charset="0"/>
                <a:cs typeface="Arial" pitchFamily="34" charset="0"/>
              </a:rPr>
              <a:t> и относительно этого определялись требования по защите, </a:t>
            </a:r>
            <a:endParaRPr lang="ru-RU" sz="2200" dirty="0" smtClean="0">
              <a:solidFill>
                <a:srgbClr val="F20000"/>
              </a:solidFill>
              <a:latin typeface="Arial" pitchFamily="34" charset="0"/>
              <a:cs typeface="Arial" pitchFamily="34" charset="0"/>
            </a:endParaRPr>
          </a:p>
          <a:p>
            <a:pPr algn="ctr"/>
            <a:r>
              <a:rPr lang="ru-RU" sz="2200" dirty="0" smtClean="0">
                <a:solidFill>
                  <a:srgbClr val="F20000"/>
                </a:solidFill>
                <a:latin typeface="Arial" pitchFamily="34" charset="0"/>
                <a:cs typeface="Arial" pitchFamily="34" charset="0"/>
              </a:rPr>
              <a:t>то </a:t>
            </a:r>
            <a:r>
              <a:rPr lang="ru-RU" sz="2200" dirty="0">
                <a:solidFill>
                  <a:srgbClr val="F20000"/>
                </a:solidFill>
                <a:latin typeface="Arial" pitchFamily="34" charset="0"/>
                <a:cs typeface="Arial" pitchFamily="34" charset="0"/>
              </a:rPr>
              <a:t>в новой парадигме акцент сделан на выборе </a:t>
            </a:r>
            <a:endParaRPr lang="ru-RU" sz="2200" dirty="0" smtClean="0">
              <a:solidFill>
                <a:srgbClr val="F20000"/>
              </a:solidFill>
              <a:latin typeface="Arial" pitchFamily="34" charset="0"/>
              <a:cs typeface="Arial" pitchFamily="34" charset="0"/>
            </a:endParaRPr>
          </a:p>
          <a:p>
            <a:pPr algn="ctr"/>
            <a:r>
              <a:rPr lang="ru-RU" sz="2200" b="1" dirty="0" smtClean="0">
                <a:solidFill>
                  <a:srgbClr val="F20000"/>
                </a:solidFill>
                <a:latin typeface="Arial" pitchFamily="34" charset="0"/>
                <a:cs typeface="Arial" pitchFamily="34" charset="0"/>
              </a:rPr>
              <a:t>уровня </a:t>
            </a:r>
            <a:r>
              <a:rPr lang="ru-RU" sz="2200" b="1" dirty="0">
                <a:solidFill>
                  <a:srgbClr val="F20000"/>
                </a:solidFill>
                <a:latin typeface="Arial" pitchFamily="34" charset="0"/>
                <a:cs typeface="Arial" pitchFamily="34" charset="0"/>
              </a:rPr>
              <a:t>защищенности </a:t>
            </a:r>
            <a:r>
              <a:rPr lang="ru-RU" sz="2200" dirty="0">
                <a:solidFill>
                  <a:srgbClr val="F20000"/>
                </a:solidFill>
                <a:latin typeface="Arial" pitchFamily="34" charset="0"/>
                <a:cs typeface="Arial" pitchFamily="34" charset="0"/>
              </a:rPr>
              <a:t>самих ПДн</a:t>
            </a:r>
            <a:r>
              <a:rPr lang="ru-RU" sz="2200" b="1" i="1" kern="0" dirty="0" smtClean="0">
                <a:solidFill>
                  <a:srgbClr val="F20000"/>
                </a:solidFill>
                <a:latin typeface="Arial" pitchFamily="34" charset="0"/>
                <a:cs typeface="Arial" pitchFamily="34" charset="0"/>
              </a:rPr>
              <a:t>.</a:t>
            </a:r>
            <a:endParaRPr lang="ru-RU" sz="2200" b="1" i="1" kern="0" dirty="0">
              <a:solidFill>
                <a:srgbClr val="F20000"/>
              </a:solidFill>
              <a:latin typeface="Arial" pitchFamily="34" charset="0"/>
              <a:cs typeface="Arial" pitchFamily="34" charset="0"/>
            </a:endParaRPr>
          </a:p>
        </p:txBody>
      </p:sp>
      <p:sp>
        <p:nvSpPr>
          <p:cNvPr id="11" name="Rectangle 5"/>
          <p:cNvSpPr>
            <a:spLocks noChangeArrowheads="1"/>
          </p:cNvSpPr>
          <p:nvPr/>
        </p:nvSpPr>
        <p:spPr bwMode="auto">
          <a:xfrm>
            <a:off x="719807" y="908720"/>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400" b="1" dirty="0">
                <a:solidFill>
                  <a:srgbClr val="FF0000"/>
                </a:solidFill>
              </a:rPr>
              <a:t>СМЕНА ПАРАДИГМЫ</a:t>
            </a:r>
          </a:p>
        </p:txBody>
      </p:sp>
      <p:sp>
        <p:nvSpPr>
          <p:cNvPr id="12" name="Text Box 3"/>
          <p:cNvSpPr txBox="1">
            <a:spLocks noChangeArrowheads="1"/>
          </p:cNvSpPr>
          <p:nvPr/>
        </p:nvSpPr>
        <p:spPr bwMode="auto">
          <a:xfrm>
            <a:off x="457201" y="1615682"/>
            <a:ext cx="8516937" cy="523220"/>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sz="2800" b="1" dirty="0" smtClean="0">
                <a:solidFill>
                  <a:srgbClr val="000066"/>
                </a:solidFill>
                <a:latin typeface="+mn-lt"/>
              </a:rPr>
              <a:t>Критерии выбора уровня защищенности ПДн:</a:t>
            </a:r>
            <a:endParaRPr lang="ru-RU" sz="2800" b="1" dirty="0">
              <a:solidFill>
                <a:srgbClr val="000066"/>
              </a:solidFill>
              <a:latin typeface="+mn-lt"/>
            </a:endParaRPr>
          </a:p>
        </p:txBody>
      </p:sp>
      <p:sp>
        <p:nvSpPr>
          <p:cNvPr id="14"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rgbClr val="1F497D">
                    <a:lumMod val="75000"/>
                  </a:srgbClr>
                </a:solidFill>
              </a:rPr>
              <a:t>ОАО «ЭЛВИС-ПЛЮС», 2012                                                                                                                                                    ЗАЩИЩЕННЫЕ КОРПОРАТИВНЫЕ СИСТЕМЫ</a:t>
            </a:r>
            <a:endParaRPr lang="ru-RU" sz="1000" dirty="0">
              <a:solidFill>
                <a:srgbClr val="1F497D">
                  <a:lumMod val="75000"/>
                </a:srgbClr>
              </a:solidFill>
            </a:endParaRPr>
          </a:p>
        </p:txBody>
      </p:sp>
    </p:spTree>
    <p:extLst>
      <p:ext uri="{BB962C8B-B14F-4D97-AF65-F5344CB8AC3E}">
        <p14:creationId xmlns:p14="http://schemas.microsoft.com/office/powerpoint/2010/main" val="26086779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out)">
                                      <p:cBhvr>
                                        <p:cTn id="7" dur="500"/>
                                        <p:tgtEl>
                                          <p:spTgt spid="12"/>
                                        </p:tgtEl>
                                      </p:cBhvr>
                                    </p:animEffect>
                                  </p:childTnLst>
                                </p:cTn>
                              </p:par>
                            </p:childTnLst>
                          </p:cTn>
                        </p:par>
                        <p:par>
                          <p:cTn id="8" fill="hold">
                            <p:stCondLst>
                              <p:cond delay="500"/>
                            </p:stCondLst>
                            <p:childTnLst>
                              <p:par>
                                <p:cTn id="9" presetID="4" presetClass="entr" presetSubtype="32"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box(out)">
                                      <p:cBhvr>
                                        <p:cTn id="11" dur="500"/>
                                        <p:tgtEl>
                                          <p:spTgt spid="9">
                                            <p:txEl>
                                              <p:pRg st="0" end="0"/>
                                            </p:txEl>
                                          </p:spTgt>
                                        </p:tgtEl>
                                      </p:cBhvr>
                                    </p:animEffect>
                                  </p:childTnLst>
                                </p:cTn>
                              </p:par>
                            </p:childTnLst>
                          </p:cTn>
                        </p:par>
                        <p:par>
                          <p:cTn id="12" fill="hold">
                            <p:stCondLst>
                              <p:cond delay="1000"/>
                            </p:stCondLst>
                            <p:childTnLst>
                              <p:par>
                                <p:cTn id="13" presetID="4" presetClass="entr" presetSubtype="32" fill="hold" nodeType="after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box(out)">
                                      <p:cBhvr>
                                        <p:cTn id="15" dur="500"/>
                                        <p:tgtEl>
                                          <p:spTgt spid="9">
                                            <p:txEl>
                                              <p:pRg st="1" end="1"/>
                                            </p:txEl>
                                          </p:spTgt>
                                        </p:tgtEl>
                                      </p:cBhvr>
                                    </p:animEffect>
                                  </p:childTnLst>
                                </p:cTn>
                              </p:par>
                            </p:childTnLst>
                          </p:cTn>
                        </p:par>
                        <p:par>
                          <p:cTn id="16" fill="hold">
                            <p:stCondLst>
                              <p:cond delay="1500"/>
                            </p:stCondLst>
                            <p:childTnLst>
                              <p:par>
                                <p:cTn id="17" presetID="4" presetClass="entr" presetSubtype="32" fill="hold"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box(out)">
                                      <p:cBhvr>
                                        <p:cTn id="19" dur="500"/>
                                        <p:tgtEl>
                                          <p:spTgt spid="9">
                                            <p:txEl>
                                              <p:pRg st="2" end="2"/>
                                            </p:txEl>
                                          </p:spTgt>
                                        </p:tgtEl>
                                      </p:cBhvr>
                                    </p:animEffect>
                                  </p:childTnLst>
                                </p:cTn>
                              </p:par>
                            </p:childTnLst>
                          </p:cTn>
                        </p:par>
                        <p:par>
                          <p:cTn id="20" fill="hold">
                            <p:stCondLst>
                              <p:cond delay="2000"/>
                            </p:stCondLst>
                            <p:childTnLst>
                              <p:par>
                                <p:cTn id="21" presetID="4" presetClass="entr" presetSubtype="32" fill="hold" nodeType="after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animEffect transition="in" filter="box(out)">
                                      <p:cBhvr>
                                        <p:cTn id="23" dur="500"/>
                                        <p:tgtEl>
                                          <p:spTgt spid="9">
                                            <p:txEl>
                                              <p:pRg st="3" end="3"/>
                                            </p:txEl>
                                          </p:spTgt>
                                        </p:tgtEl>
                                      </p:cBhvr>
                                    </p:animEffect>
                                  </p:childTnLst>
                                </p:cTn>
                              </p:par>
                            </p:childTnLst>
                          </p:cTn>
                        </p:par>
                        <p:par>
                          <p:cTn id="24" fill="hold">
                            <p:stCondLst>
                              <p:cond delay="2500"/>
                            </p:stCondLst>
                            <p:childTnLst>
                              <p:par>
                                <p:cTn id="25" presetID="4" presetClass="entr" presetSubtype="32"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ox(out)">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11" name="Rectangle 5"/>
          <p:cNvSpPr>
            <a:spLocks noChangeArrowheads="1"/>
          </p:cNvSpPr>
          <p:nvPr/>
        </p:nvSpPr>
        <p:spPr bwMode="auto">
          <a:xfrm>
            <a:off x="719807" y="908720"/>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400" b="1" dirty="0">
                <a:solidFill>
                  <a:srgbClr val="FF0000"/>
                </a:solidFill>
              </a:rPr>
              <a:t>СООТВЕТСТВИЕ КРИТЕРИЯМ  ФЗ-152</a:t>
            </a:r>
          </a:p>
        </p:txBody>
      </p:sp>
      <p:sp>
        <p:nvSpPr>
          <p:cNvPr id="14"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rgbClr val="1F497D">
                    <a:lumMod val="75000"/>
                  </a:srgbClr>
                </a:solidFill>
              </a:rPr>
              <a:t>ОАО «ЭЛВИС-ПЛЮС», 2012                                                                                                                                                    ЗАЩИЩЕННЫЕ КОРПОРАТИВНЫЕ СИСТЕМЫ</a:t>
            </a:r>
            <a:endParaRPr lang="ru-RU" sz="1000" dirty="0">
              <a:solidFill>
                <a:srgbClr val="1F497D">
                  <a:lumMod val="75000"/>
                </a:srgbClr>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948705439"/>
              </p:ext>
            </p:extLst>
          </p:nvPr>
        </p:nvGraphicFramePr>
        <p:xfrm>
          <a:off x="684213" y="1484784"/>
          <a:ext cx="8159613" cy="4572000"/>
        </p:xfrm>
        <a:graphic>
          <a:graphicData uri="http://schemas.openxmlformats.org/drawingml/2006/table">
            <a:tbl>
              <a:tblPr firstRow="1" firstCol="1" bandRow="1" bandCol="1">
                <a:tableStyleId>{2D5ABB26-0587-4C30-8999-92F81FD0307C}</a:tableStyleId>
              </a:tblPr>
              <a:tblGrid>
                <a:gridCol w="3681462"/>
                <a:gridCol w="4478151"/>
              </a:tblGrid>
              <a:tr h="914400">
                <a:tc>
                  <a:txBody>
                    <a:bodyPr/>
                    <a:lstStyle/>
                    <a:p>
                      <a:pPr marL="0" algn="ctr" defTabSz="914400" rtl="0" eaLnBrk="1" latinLnBrk="0" hangingPunct="1">
                        <a:lnSpc>
                          <a:spcPct val="100000"/>
                        </a:lnSpc>
                        <a:spcBef>
                          <a:spcPts val="0"/>
                        </a:spcBef>
                        <a:spcAft>
                          <a:spcPts val="0"/>
                        </a:spcAft>
                      </a:pPr>
                      <a:r>
                        <a:rPr lang="ru-RU" sz="2800" b="1" kern="1200" dirty="0" smtClean="0">
                          <a:solidFill>
                            <a:srgbClr val="000066"/>
                          </a:solidFill>
                          <a:latin typeface="+mn-lt"/>
                          <a:ea typeface="+mn-ea"/>
                          <a:cs typeface="+mn-cs"/>
                        </a:rPr>
                        <a:t>ФЗ №152</a:t>
                      </a:r>
                      <a:endParaRPr lang="ru-RU" sz="2800" b="1" kern="1200" dirty="0">
                        <a:solidFill>
                          <a:srgbClr val="000066"/>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Bef>
                          <a:spcPts val="0"/>
                        </a:spcBef>
                        <a:spcAft>
                          <a:spcPts val="0"/>
                        </a:spcAft>
                      </a:pPr>
                      <a:r>
                        <a:rPr lang="ru-RU" sz="2800" b="1" kern="1200" dirty="0" smtClean="0">
                          <a:solidFill>
                            <a:srgbClr val="000066"/>
                          </a:solidFill>
                          <a:latin typeface="+mn-lt"/>
                          <a:ea typeface="+mn-ea"/>
                          <a:cs typeface="+mn-cs"/>
                        </a:rPr>
                        <a:t>ПП-1119</a:t>
                      </a:r>
                      <a:endParaRPr lang="ru-RU" sz="2800" b="1" kern="1200" dirty="0">
                        <a:solidFill>
                          <a:srgbClr val="000066"/>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914400">
                <a:tc>
                  <a:txBody>
                    <a:bodyPr/>
                    <a:lstStyle/>
                    <a:p>
                      <a:pPr marL="0" algn="ctr" defTabSz="914400" rtl="0" eaLnBrk="1" latinLnBrk="0" hangingPunct="1">
                        <a:lnSpc>
                          <a:spcPct val="100000"/>
                        </a:lnSpc>
                        <a:spcBef>
                          <a:spcPts val="0"/>
                        </a:spcBef>
                        <a:spcAft>
                          <a:spcPts val="0"/>
                        </a:spcAft>
                      </a:pPr>
                      <a:r>
                        <a:rPr lang="ru-RU" sz="2000" kern="1200" dirty="0" smtClean="0">
                          <a:solidFill>
                            <a:srgbClr val="000066"/>
                          </a:solidFill>
                          <a:latin typeface="+mn-lt"/>
                          <a:ea typeface="+mn-ea"/>
                          <a:cs typeface="+mn-cs"/>
                        </a:rPr>
                        <a:t>Вред </a:t>
                      </a:r>
                      <a:r>
                        <a:rPr lang="ru-RU" sz="2000" kern="1200" dirty="0">
                          <a:solidFill>
                            <a:srgbClr val="000066"/>
                          </a:solidFill>
                          <a:latin typeface="+mn-lt"/>
                          <a:ea typeface="+mn-ea"/>
                          <a:cs typeface="+mn-cs"/>
                        </a:rPr>
                        <a:t>субъекту ПДн</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Bef>
                          <a:spcPts val="0"/>
                        </a:spcBef>
                        <a:spcAft>
                          <a:spcPts val="0"/>
                        </a:spcAft>
                      </a:pPr>
                      <a:r>
                        <a:rPr lang="ru-RU" sz="2000" kern="1200" dirty="0">
                          <a:solidFill>
                            <a:srgbClr val="000066"/>
                          </a:solidFill>
                          <a:latin typeface="+mn-lt"/>
                          <a:ea typeface="+mn-ea"/>
                          <a:cs typeface="+mn-cs"/>
                        </a:rPr>
                        <a:t>Оценка отдана  на откуп оператору  при определении типа угроз</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14400">
                <a:tc>
                  <a:txBody>
                    <a:bodyPr/>
                    <a:lstStyle/>
                    <a:p>
                      <a:pPr marL="0" algn="ctr" defTabSz="914400" rtl="0" eaLnBrk="1" latinLnBrk="0" hangingPunct="1">
                        <a:lnSpc>
                          <a:spcPct val="100000"/>
                        </a:lnSpc>
                        <a:spcBef>
                          <a:spcPts val="0"/>
                        </a:spcBef>
                        <a:spcAft>
                          <a:spcPts val="0"/>
                        </a:spcAft>
                      </a:pPr>
                      <a:r>
                        <a:rPr lang="ru-RU" sz="2000" kern="1200" dirty="0" smtClean="0">
                          <a:solidFill>
                            <a:srgbClr val="000066"/>
                          </a:solidFill>
                          <a:latin typeface="+mn-lt"/>
                          <a:ea typeface="+mn-ea"/>
                          <a:cs typeface="+mn-cs"/>
                        </a:rPr>
                        <a:t>Объем </a:t>
                      </a:r>
                      <a:r>
                        <a:rPr lang="ru-RU" sz="2000" kern="1200" dirty="0">
                          <a:solidFill>
                            <a:srgbClr val="000066"/>
                          </a:solidFill>
                          <a:latin typeface="+mn-lt"/>
                          <a:ea typeface="+mn-ea"/>
                          <a:cs typeface="+mn-cs"/>
                        </a:rPr>
                        <a:t>и </a:t>
                      </a:r>
                      <a:r>
                        <a:rPr lang="ru-RU" sz="2000" kern="1200" dirty="0" smtClean="0">
                          <a:solidFill>
                            <a:srgbClr val="000066"/>
                          </a:solidFill>
                          <a:latin typeface="+mn-lt"/>
                          <a:ea typeface="+mn-ea"/>
                          <a:cs typeface="+mn-cs"/>
                        </a:rPr>
                        <a:t>содержание ПДн</a:t>
                      </a:r>
                      <a:endParaRPr lang="ru-RU" sz="2000" kern="1200" dirty="0">
                        <a:solidFill>
                          <a:srgbClr val="000066"/>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Bef>
                          <a:spcPts val="0"/>
                        </a:spcBef>
                        <a:spcAft>
                          <a:spcPts val="0"/>
                        </a:spcAft>
                      </a:pPr>
                      <a:r>
                        <a:rPr lang="ru-RU" sz="2000" kern="1200" dirty="0">
                          <a:solidFill>
                            <a:srgbClr val="000066"/>
                          </a:solidFill>
                          <a:latin typeface="+mn-lt"/>
                          <a:ea typeface="+mn-ea"/>
                          <a:cs typeface="+mn-cs"/>
                        </a:rPr>
                        <a:t>Учитывается </a:t>
                      </a:r>
                      <a:r>
                        <a:rPr lang="ru-RU" sz="2000" kern="1200" dirty="0" smtClean="0">
                          <a:solidFill>
                            <a:srgbClr val="000066"/>
                          </a:solidFill>
                          <a:latin typeface="+mn-lt"/>
                          <a:ea typeface="+mn-ea"/>
                          <a:cs typeface="+mn-cs"/>
                        </a:rPr>
                        <a:t>и объем </a:t>
                      </a:r>
                      <a:r>
                        <a:rPr lang="ru-RU" sz="2000" kern="1200" dirty="0">
                          <a:solidFill>
                            <a:srgbClr val="000066"/>
                          </a:solidFill>
                          <a:latin typeface="+mn-lt"/>
                          <a:ea typeface="+mn-ea"/>
                          <a:cs typeface="+mn-cs"/>
                        </a:rPr>
                        <a:t>и содержание обрабатываемых ПДн</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14400">
                <a:tc>
                  <a:txBody>
                    <a:bodyPr/>
                    <a:lstStyle/>
                    <a:p>
                      <a:pPr marL="0" algn="ctr" defTabSz="914400" rtl="0" eaLnBrk="1" latinLnBrk="0" hangingPunct="1">
                        <a:lnSpc>
                          <a:spcPct val="100000"/>
                        </a:lnSpc>
                        <a:spcBef>
                          <a:spcPts val="0"/>
                        </a:spcBef>
                        <a:spcAft>
                          <a:spcPts val="0"/>
                        </a:spcAft>
                      </a:pPr>
                      <a:r>
                        <a:rPr lang="ru-RU" sz="2000" kern="1200" dirty="0" smtClean="0">
                          <a:solidFill>
                            <a:srgbClr val="000066"/>
                          </a:solidFill>
                          <a:latin typeface="+mn-lt"/>
                          <a:ea typeface="+mn-ea"/>
                          <a:cs typeface="+mn-cs"/>
                        </a:rPr>
                        <a:t>Вид </a:t>
                      </a:r>
                      <a:r>
                        <a:rPr lang="ru-RU" sz="2000" kern="1200" dirty="0">
                          <a:solidFill>
                            <a:srgbClr val="000066"/>
                          </a:solidFill>
                          <a:latin typeface="+mn-lt"/>
                          <a:ea typeface="+mn-ea"/>
                          <a:cs typeface="+mn-cs"/>
                        </a:rPr>
                        <a:t>деятельности оператора ПДн</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Bef>
                          <a:spcPts val="0"/>
                        </a:spcBef>
                        <a:spcAft>
                          <a:spcPts val="0"/>
                        </a:spcAft>
                      </a:pPr>
                      <a:r>
                        <a:rPr lang="ru-RU" sz="2000" kern="1200" spc="-10" baseline="0" dirty="0">
                          <a:solidFill>
                            <a:srgbClr val="000066"/>
                          </a:solidFill>
                          <a:latin typeface="+mn-lt"/>
                          <a:ea typeface="+mn-ea"/>
                          <a:cs typeface="+mn-cs"/>
                        </a:rPr>
                        <a:t>С натяжкой: 2 вида: </a:t>
                      </a:r>
                      <a:r>
                        <a:rPr lang="ru-RU" sz="2000" kern="1200" spc="-10" baseline="0" dirty="0" smtClean="0">
                          <a:solidFill>
                            <a:srgbClr val="000066"/>
                          </a:solidFill>
                          <a:latin typeface="+mn-lt"/>
                          <a:ea typeface="+mn-ea"/>
                          <a:cs typeface="+mn-cs"/>
                        </a:rPr>
                        <a:t>«оператор </a:t>
                      </a:r>
                      <a:r>
                        <a:rPr lang="ru-RU" sz="2000" kern="1200" spc="-10" baseline="0" dirty="0">
                          <a:solidFill>
                            <a:srgbClr val="000066"/>
                          </a:solidFill>
                          <a:latin typeface="+mn-lt"/>
                          <a:ea typeface="+mn-ea"/>
                          <a:cs typeface="+mn-cs"/>
                        </a:rPr>
                        <a:t>—</a:t>
                      </a:r>
                      <a:r>
                        <a:rPr lang="ru-RU" sz="2000" kern="1200" spc="-10" baseline="0" dirty="0" smtClean="0">
                          <a:solidFill>
                            <a:srgbClr val="000066"/>
                          </a:solidFill>
                          <a:latin typeface="+mn-lt"/>
                          <a:ea typeface="+mn-ea"/>
                          <a:cs typeface="+mn-cs"/>
                        </a:rPr>
                        <a:t> </a:t>
                      </a:r>
                      <a:r>
                        <a:rPr lang="ru-RU" sz="2000" kern="1200" spc="-10" baseline="0" dirty="0">
                          <a:solidFill>
                            <a:srgbClr val="000066"/>
                          </a:solidFill>
                          <a:latin typeface="+mn-lt"/>
                          <a:ea typeface="+mn-ea"/>
                          <a:cs typeface="+mn-cs"/>
                        </a:rPr>
                        <a:t>не </a:t>
                      </a:r>
                      <a:r>
                        <a:rPr lang="ru-RU" sz="2000" kern="1200" spc="-10" baseline="0" dirty="0" smtClean="0">
                          <a:solidFill>
                            <a:srgbClr val="000066"/>
                          </a:solidFill>
                          <a:latin typeface="+mn-lt"/>
                          <a:ea typeface="+mn-ea"/>
                          <a:cs typeface="+mn-cs"/>
                        </a:rPr>
                        <a:t>оператор» + </a:t>
                      </a:r>
                      <a:r>
                        <a:rPr lang="ru-RU" sz="2000" kern="1200" spc="-10" baseline="0" dirty="0">
                          <a:solidFill>
                            <a:srgbClr val="000066"/>
                          </a:solidFill>
                          <a:latin typeface="+mn-lt"/>
                          <a:ea typeface="+mn-ea"/>
                          <a:cs typeface="+mn-cs"/>
                        </a:rPr>
                        <a:t>ведомственная </a:t>
                      </a:r>
                      <a:r>
                        <a:rPr lang="ru-RU" sz="2000" kern="1200" spc="-10" baseline="0" dirty="0" smtClean="0">
                          <a:solidFill>
                            <a:srgbClr val="000066"/>
                          </a:solidFill>
                          <a:latin typeface="+mn-lt"/>
                          <a:ea typeface="+mn-ea"/>
                          <a:cs typeface="+mn-cs"/>
                        </a:rPr>
                        <a:t>МУ</a:t>
                      </a:r>
                      <a:endParaRPr lang="ru-RU" sz="2000" kern="1200" spc="-10" baseline="0" dirty="0">
                        <a:solidFill>
                          <a:srgbClr val="000066"/>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14400">
                <a:tc>
                  <a:txBody>
                    <a:bodyPr/>
                    <a:lstStyle/>
                    <a:p>
                      <a:pPr marL="0" algn="ctr" defTabSz="914400" rtl="0" eaLnBrk="1" latinLnBrk="0" hangingPunct="1">
                        <a:lnSpc>
                          <a:spcPct val="100000"/>
                        </a:lnSpc>
                        <a:spcBef>
                          <a:spcPts val="0"/>
                        </a:spcBef>
                        <a:spcAft>
                          <a:spcPts val="0"/>
                        </a:spcAft>
                      </a:pPr>
                      <a:r>
                        <a:rPr lang="ru-RU" sz="2000" kern="1200" dirty="0" smtClean="0">
                          <a:solidFill>
                            <a:srgbClr val="000066"/>
                          </a:solidFill>
                          <a:latin typeface="+mn-lt"/>
                          <a:ea typeface="+mn-ea"/>
                          <a:cs typeface="+mn-cs"/>
                        </a:rPr>
                        <a:t>Актуальность </a:t>
                      </a:r>
                      <a:r>
                        <a:rPr lang="ru-RU" sz="2000" kern="1200" dirty="0">
                          <a:solidFill>
                            <a:srgbClr val="000066"/>
                          </a:solidFill>
                          <a:latin typeface="+mn-lt"/>
                          <a:ea typeface="+mn-ea"/>
                          <a:cs typeface="+mn-cs"/>
                        </a:rPr>
                        <a:t>угроз безопасности ПДн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Bef>
                          <a:spcPts val="0"/>
                        </a:spcBef>
                        <a:spcAft>
                          <a:spcPts val="0"/>
                        </a:spcAft>
                      </a:pPr>
                      <a:r>
                        <a:rPr lang="ru-RU" sz="2000" kern="1200" dirty="0">
                          <a:solidFill>
                            <a:srgbClr val="000066"/>
                          </a:solidFill>
                          <a:latin typeface="+mn-lt"/>
                          <a:ea typeface="+mn-ea"/>
                          <a:cs typeface="+mn-cs"/>
                        </a:rPr>
                        <a:t>Учтено через ведомственную </a:t>
                      </a:r>
                      <a:r>
                        <a:rPr lang="ru-RU" sz="2000" kern="1200" dirty="0" smtClean="0">
                          <a:solidFill>
                            <a:srgbClr val="000066"/>
                          </a:solidFill>
                          <a:latin typeface="+mn-lt"/>
                          <a:ea typeface="+mn-ea"/>
                          <a:cs typeface="+mn-cs"/>
                        </a:rPr>
                        <a:t>модель угроз</a:t>
                      </a:r>
                      <a:r>
                        <a:rPr lang="ru-RU" sz="2000" kern="1200" baseline="0" dirty="0" smtClean="0">
                          <a:solidFill>
                            <a:srgbClr val="000066"/>
                          </a:solidFill>
                          <a:latin typeface="+mn-lt"/>
                          <a:ea typeface="+mn-ea"/>
                          <a:cs typeface="+mn-cs"/>
                        </a:rPr>
                        <a:t> </a:t>
                      </a:r>
                      <a:r>
                        <a:rPr lang="ru-RU" sz="2000" kern="1200" dirty="0" smtClean="0">
                          <a:solidFill>
                            <a:srgbClr val="000066"/>
                          </a:solidFill>
                          <a:latin typeface="+mn-lt"/>
                          <a:ea typeface="+mn-ea"/>
                          <a:cs typeface="+mn-cs"/>
                        </a:rPr>
                        <a:t>и </a:t>
                      </a:r>
                      <a:r>
                        <a:rPr lang="ru-RU" sz="2000" kern="1200" dirty="0">
                          <a:solidFill>
                            <a:srgbClr val="000066"/>
                          </a:solidFill>
                          <a:latin typeface="+mn-lt"/>
                          <a:ea typeface="+mn-ea"/>
                          <a:cs typeface="+mn-cs"/>
                        </a:rPr>
                        <a:t>тип угроз</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801490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10" name="Text Box 4"/>
          <p:cNvSpPr txBox="1">
            <a:spLocks noChangeArrowheads="1"/>
          </p:cNvSpPr>
          <p:nvPr/>
        </p:nvSpPr>
        <p:spPr bwMode="auto">
          <a:xfrm>
            <a:off x="546283" y="2697026"/>
            <a:ext cx="8254331" cy="1815882"/>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sz="2800" dirty="0">
                <a:solidFill>
                  <a:srgbClr val="000066"/>
                </a:solidFill>
                <a:latin typeface="+mn-lt"/>
              </a:rPr>
              <a:t>Практически все критерии закона в той или иной степени нашли свое отражение в </a:t>
            </a:r>
            <a:r>
              <a:rPr lang="ru-RU" sz="2800" dirty="0" smtClean="0">
                <a:solidFill>
                  <a:srgbClr val="000066"/>
                </a:solidFill>
                <a:latin typeface="+mn-lt"/>
              </a:rPr>
              <a:t>Постановлении.</a:t>
            </a:r>
          </a:p>
          <a:p>
            <a:pPr algn="ctr"/>
            <a:endParaRPr lang="ru-RU" sz="2800" dirty="0">
              <a:solidFill>
                <a:srgbClr val="000066"/>
              </a:solidFill>
              <a:latin typeface="+mn-lt"/>
            </a:endParaRPr>
          </a:p>
          <a:p>
            <a:pPr algn="ctr"/>
            <a:r>
              <a:rPr lang="ru-RU" sz="2800" dirty="0">
                <a:solidFill>
                  <a:srgbClr val="000066"/>
                </a:solidFill>
                <a:latin typeface="+mn-lt"/>
              </a:rPr>
              <a:t>И это отрадно.</a:t>
            </a:r>
          </a:p>
        </p:txBody>
      </p:sp>
      <p:sp>
        <p:nvSpPr>
          <p:cNvPr id="11" name="Rectangle 5"/>
          <p:cNvSpPr>
            <a:spLocks noChangeArrowheads="1"/>
          </p:cNvSpPr>
          <p:nvPr/>
        </p:nvSpPr>
        <p:spPr bwMode="auto">
          <a:xfrm>
            <a:off x="719807" y="908720"/>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400" b="1" dirty="0">
                <a:solidFill>
                  <a:srgbClr val="FF0000"/>
                </a:solidFill>
              </a:rPr>
              <a:t>СООТВЕТСТВИЕ КРИТЕРИЯМ  ФЗ-152</a:t>
            </a:r>
          </a:p>
        </p:txBody>
      </p:sp>
      <p:sp>
        <p:nvSpPr>
          <p:cNvPr id="14"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dirty="0" smtClean="0">
                <a:solidFill>
                  <a:srgbClr val="1F497D">
                    <a:lumMod val="75000"/>
                  </a:srgbClr>
                </a:solidFill>
              </a:rPr>
              <a:t>© </a:t>
            </a:r>
            <a:r>
              <a:rPr lang="ru-RU" sz="1000" dirty="0" smtClean="0">
                <a:solidFill>
                  <a:srgbClr val="1F497D">
                    <a:lumMod val="75000"/>
                  </a:srgbClr>
                </a:solidFill>
              </a:rPr>
              <a:t>ОАО «ЭЛВИС-ПЛЮС», 2012                                                                                                                                                    ЗАЩИЩЕННЫЕ КОРПОРАТИВНЫЕ СИСТЕМЫ</a:t>
            </a:r>
            <a:endParaRPr lang="ru-RU" sz="1000" dirty="0">
              <a:solidFill>
                <a:srgbClr val="1F497D">
                  <a:lumMod val="75000"/>
                </a:srgbClr>
              </a:solidFill>
            </a:endParaRPr>
          </a:p>
        </p:txBody>
      </p:sp>
      <p:pic>
        <p:nvPicPr>
          <p:cNvPr id="4" name="Рисунок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92372" y="4764696"/>
            <a:ext cx="1987740" cy="963026"/>
          </a:xfrm>
          <a:prstGeom prst="rect">
            <a:avLst/>
          </a:prstGeom>
        </p:spPr>
      </p:pic>
    </p:spTree>
    <p:extLst>
      <p:ext uri="{BB962C8B-B14F-4D97-AF65-F5344CB8AC3E}">
        <p14:creationId xmlns:p14="http://schemas.microsoft.com/office/powerpoint/2010/main" val="241672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ou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1653</TotalTime>
  <Words>5693</Words>
  <Application>Microsoft Office PowerPoint</Application>
  <PresentationFormat>Экран (4:3)</PresentationFormat>
  <Paragraphs>585</Paragraphs>
  <Slides>32</Slides>
  <Notes>32</Notes>
  <HiddenSlides>0</HiddenSlides>
  <MMClips>0</MMClips>
  <ScaleCrop>false</ScaleCrop>
  <HeadingPairs>
    <vt:vector size="4" baseType="variant">
      <vt:variant>
        <vt:lpstr>Тема</vt:lpstr>
      </vt:variant>
      <vt:variant>
        <vt:i4>2</vt:i4>
      </vt:variant>
      <vt:variant>
        <vt:lpstr>Заголовки слайдов</vt:lpstr>
      </vt:variant>
      <vt:variant>
        <vt:i4>32</vt:i4>
      </vt:variant>
    </vt:vector>
  </HeadingPairs>
  <TitlesOfParts>
    <vt:vector size="34" baseType="lpstr">
      <vt:lpstr>1_Тема Office</vt:lpstr>
      <vt:lpstr>2_Тема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Neiger Sergey</cp:lastModifiedBy>
  <cp:revision>140</cp:revision>
  <dcterms:created xsi:type="dcterms:W3CDTF">2012-08-13T10:36:37Z</dcterms:created>
  <dcterms:modified xsi:type="dcterms:W3CDTF">2012-11-30T06:12:32Z</dcterms:modified>
</cp:coreProperties>
</file>