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  <p:sldMasterId id="2147483720" r:id="rId5"/>
    <p:sldMasterId id="2147483734" r:id="rId6"/>
    <p:sldMasterId id="2147483742" r:id="rId7"/>
    <p:sldMasterId id="2147483748" r:id="rId8"/>
    <p:sldMasterId id="2147483764" r:id="rId9"/>
  </p:sldMasterIdLst>
  <p:notesMasterIdLst>
    <p:notesMasterId r:id="rId20"/>
  </p:notesMasterIdLst>
  <p:handoutMasterIdLst>
    <p:handoutMasterId r:id="rId21"/>
  </p:handoutMasterIdLst>
  <p:sldIdLst>
    <p:sldId id="260" r:id="rId10"/>
    <p:sldId id="529" r:id="rId11"/>
    <p:sldId id="530" r:id="rId12"/>
    <p:sldId id="531" r:id="rId13"/>
    <p:sldId id="538" r:id="rId14"/>
    <p:sldId id="533" r:id="rId15"/>
    <p:sldId id="534" r:id="rId16"/>
    <p:sldId id="535" r:id="rId17"/>
    <p:sldId id="537" r:id="rId18"/>
    <p:sldId id="304" r:id="rId19"/>
  </p:sldIdLst>
  <p:sldSz cx="9144000" cy="6858000" type="screen4x3"/>
  <p:notesSz cx="6797675" cy="9926638"/>
  <p:defaultTextStyle>
    <a:defPPr>
      <a:defRPr lang="ru-RU"/>
    </a:defPPr>
    <a:lvl1pPr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534988" indent="-7778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1071563" indent="-15716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608138" indent="-23653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2144713" indent="-31591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orient="horz" pos="799">
          <p15:clr>
            <a:srgbClr val="A4A3A4"/>
          </p15:clr>
        </p15:guide>
        <p15:guide id="3" orient="horz" pos="232">
          <p15:clr>
            <a:srgbClr val="A4A3A4"/>
          </p15:clr>
        </p15:guide>
        <p15:guide id="4" pos="1066">
          <p15:clr>
            <a:srgbClr val="A4A3A4"/>
          </p15:clr>
        </p15:guide>
        <p15:guide id="5" pos="5148">
          <p15:clr>
            <a:srgbClr val="A4A3A4"/>
          </p15:clr>
        </p15:guide>
        <p15:guide id="6" pos="612">
          <p15:clr>
            <a:srgbClr val="A4A3A4"/>
          </p15:clr>
        </p15:guide>
        <p15:guide id="7" pos="5397">
          <p15:clr>
            <a:srgbClr val="A4A3A4"/>
          </p15:clr>
        </p15:guide>
        <p15:guide id="8" pos="3107">
          <p15:clr>
            <a:srgbClr val="A4A3A4"/>
          </p15:clr>
        </p15:guide>
        <p15:guide id="9" pos="4558">
          <p15:clr>
            <a:srgbClr val="A4A3A4"/>
          </p15:clr>
        </p15:guide>
        <p15:guide id="10" orient="horz" pos="2523">
          <p15:clr>
            <a:srgbClr val="A4A3A4"/>
          </p15:clr>
        </p15:guide>
        <p15:guide id="11" pos="5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добнов Н." initials="Здобнов" lastIdx="15" clrIdx="0"/>
  <p:cmAuthor id="1" name="Beley Tatyana" initials="BT" lastIdx="25" clrIdx="1"/>
  <p:cmAuthor id="2" name="Dankevich Andrey" initials="D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4F"/>
    <a:srgbClr val="007630"/>
    <a:srgbClr val="008235"/>
    <a:srgbClr val="1C5423"/>
    <a:srgbClr val="EA5B0C"/>
    <a:srgbClr val="00742F"/>
    <a:srgbClr val="00EE60"/>
    <a:srgbClr val="00A844"/>
    <a:srgbClr val="0E71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4406" autoAdjust="0"/>
  </p:normalViewPr>
  <p:slideViewPr>
    <p:cSldViewPr snapToObjects="1">
      <p:cViewPr varScale="1">
        <p:scale>
          <a:sx n="66" d="100"/>
          <a:sy n="66" d="100"/>
        </p:scale>
        <p:origin x="1388" y="52"/>
      </p:cViewPr>
      <p:guideLst>
        <p:guide orient="horz" pos="2205"/>
        <p:guide orient="horz" pos="799"/>
        <p:guide orient="horz" pos="232"/>
        <p:guide pos="1066"/>
        <p:guide pos="5148"/>
        <p:guide pos="612"/>
        <p:guide pos="5397"/>
        <p:guide pos="3107"/>
        <p:guide pos="4558"/>
        <p:guide orient="horz" pos="2523"/>
        <p:guide pos="521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1" d="100"/>
          <a:sy n="61" d="100"/>
        </p:scale>
        <p:origin x="-3402" y="-84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41BAE-82D1-4828-95EE-A5F38CECB6AA}" type="datetimeFigureOut">
              <a:rPr lang="ru-RU" smtClean="0"/>
              <a:pPr/>
              <a:t>24.06.2015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C57A9-1DDE-4B1B-9BEA-DA521F5DA4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482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A1C0F-21CD-4E1C-9797-5C913C413428}" type="datetimeFigureOut">
              <a:rPr lang="ru-RU" smtClean="0"/>
              <a:pPr/>
              <a:t>24.06.2015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B0DA3-EAD7-43E4-9D08-4BD28DE52D8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371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832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832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832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832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832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832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832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6609"/>
            <a:ext cx="9144000" cy="9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0687"/>
            <a:ext cx="1469152" cy="115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1" y="3500437"/>
            <a:ext cx="4679949" cy="1686171"/>
          </a:xfrm>
        </p:spPr>
        <p:txBody>
          <a:bodyPr/>
          <a:lstStyle>
            <a:lvl1pPr marL="342900" marR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lvl1pPr>
          </a:lstStyle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Сопроводительный текст</a:t>
            </a:r>
          </a:p>
          <a:p>
            <a:pPr lvl="0"/>
            <a:endParaRPr lang="ru-RU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1484784"/>
            <a:ext cx="7200899" cy="2015653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400" b="1" u="sng" baseline="0">
                <a:ln w="3175">
                  <a:noFill/>
                </a:ln>
                <a:solidFill>
                  <a:srgbClr val="007D3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endParaRPr lang="ru-RU" dirty="0"/>
          </a:p>
        </p:txBody>
      </p:sp>
      <p:sp>
        <p:nvSpPr>
          <p:cNvPr id="12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953658" y="6093296"/>
            <a:ext cx="7379181" cy="348456"/>
          </a:xfrm>
        </p:spPr>
        <p:txBody>
          <a:bodyPr/>
          <a:lstStyle>
            <a:lvl1pPr marL="342900" marR="0" indent="-342900" algn="ctr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lvl1pPr>
          </a:lstStyle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Название мероприятия</a:t>
            </a:r>
          </a:p>
          <a:p>
            <a:pPr lvl="0"/>
            <a:endParaRPr lang="ru-RU" dirty="0"/>
          </a:p>
        </p:txBody>
      </p:sp>
      <p:sp>
        <p:nvSpPr>
          <p:cNvPr id="14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20172" y="3500437"/>
            <a:ext cx="2052278" cy="1686171"/>
          </a:xfrm>
        </p:spPr>
        <p:txBody>
          <a:bodyPr/>
          <a:lstStyle>
            <a:lvl1pPr marL="342900" marR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lvl1pPr>
          </a:lstStyle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ФИО</a:t>
            </a:r>
          </a:p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Должность</a:t>
            </a:r>
          </a:p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1268414"/>
            <a:ext cx="7200899" cy="157560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sng" baseline="0">
                <a:ln w="3175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InfoWatch</a:t>
            </a:r>
            <a:br>
              <a:rPr lang="en-US" dirty="0" smtClean="0"/>
            </a:br>
            <a:r>
              <a:rPr lang="en-US" dirty="0" smtClean="0"/>
              <a:t>Traffic Monitor</a:t>
            </a:r>
            <a:endParaRPr lang="ru-R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552" y="2844014"/>
            <a:ext cx="4679948" cy="2745574"/>
          </a:xfrm>
        </p:spPr>
        <p:txBody>
          <a:bodyPr anchor="t">
            <a:normAutofit/>
          </a:bodyPr>
          <a:lstStyle>
            <a:lvl1pPr marL="285750" indent="-285750" algn="l">
              <a:lnSpc>
                <a:spcPct val="120000"/>
              </a:lnSpc>
              <a:buFontTx/>
              <a:buBlip>
                <a:blip r:embed="rId3"/>
              </a:buBlip>
              <a:defRPr sz="1800" b="1" baseline="0">
                <a:ln cap="rnd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536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Сопроводительный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130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54511"/>
            <a:ext cx="9142413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971550" y="660370"/>
            <a:ext cx="6777038" cy="608043"/>
          </a:xfrm>
        </p:spPr>
        <p:txBody>
          <a:bodyPr/>
          <a:lstStyle>
            <a:lvl1pPr marL="0" marR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ru-RU" sz="1600" b="1" i="0" u="none" strike="noStrike" kern="1200" cap="none" spc="0" normalizeH="0" baseline="0" noProof="0">
                <a:ln w="3175">
                  <a:noFill/>
                </a:ln>
                <a:solidFill>
                  <a:srgbClr val="9C198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 w="3175">
                  <a:noFill/>
                </a:ln>
                <a:solidFill>
                  <a:srgbClr val="9C198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Заголовок слайда</a:t>
            </a:r>
            <a:endParaRPr kumimoji="0" lang="ru-RU" sz="3800" b="1" i="0" u="none" strike="noStrike" kern="1200" cap="none" spc="0" normalizeH="0" baseline="0" noProof="0" dirty="0">
              <a:ln w="3175">
                <a:noFill/>
              </a:ln>
              <a:solidFill>
                <a:srgbClr val="9C198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971549" y="1412912"/>
            <a:ext cx="6777081" cy="4681537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/>
          <a:p>
            <a:pPr lvl="0"/>
            <a:r>
              <a:rPr lang="ru-RU" dirty="0" smtClean="0"/>
              <a:t>Первый уровень</a:t>
            </a:r>
            <a:endParaRPr lang="en-US" dirty="0" smtClean="0"/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  <a:endParaRPr lang="en-US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3729" y="335655"/>
            <a:ext cx="118285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179343"/>
            <a:ext cx="6777038" cy="365130"/>
          </a:xfrm>
        </p:spPr>
        <p:txBody>
          <a:bodyPr/>
          <a:lstStyle>
            <a:lvl1pPr marL="0" marR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ru-RU" sz="1600" b="1" i="0" u="none" strike="noStrike" kern="1200" cap="none" spc="0" normalizeH="0" baseline="0" noProof="0">
                <a:ln w="3175">
                  <a:noFill/>
                </a:ln>
                <a:solidFill>
                  <a:srgbClr val="9C198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3175">
                  <a:noFill/>
                </a:ln>
                <a:solidFill>
                  <a:srgbClr val="9C198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Название презентации</a:t>
            </a:r>
            <a:endParaRPr kumimoji="0" lang="ru-RU" sz="1600" b="1" i="0" u="none" strike="noStrike" kern="1200" cap="none" spc="0" normalizeH="0" baseline="0" noProof="0" dirty="0">
              <a:ln w="3175">
                <a:noFill/>
              </a:ln>
              <a:solidFill>
                <a:srgbClr val="9C198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571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волны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3729" y="335655"/>
            <a:ext cx="118285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 Placeholder 2"/>
          <p:cNvSpPr>
            <a:spLocks noGrp="1"/>
          </p:cNvSpPr>
          <p:nvPr>
            <p:ph idx="1"/>
          </p:nvPr>
        </p:nvSpPr>
        <p:spPr>
          <a:xfrm>
            <a:off x="971549" y="1412912"/>
            <a:ext cx="6777081" cy="4681537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/>
          <a:p>
            <a:pPr lvl="0"/>
            <a:r>
              <a:rPr lang="ru-RU" dirty="0" smtClean="0"/>
              <a:t>Первый уровень</a:t>
            </a:r>
            <a:endParaRPr lang="en-US" dirty="0" smtClean="0"/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19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971550" y="660370"/>
            <a:ext cx="6777038" cy="614363"/>
          </a:xfrm>
        </p:spPr>
        <p:txBody>
          <a:bodyPr/>
          <a:lstStyle>
            <a:lvl1pPr marL="0" marR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ru-RU" sz="1600" b="1" i="0" u="none" strike="noStrike" kern="1200" cap="none" spc="0" normalizeH="0" baseline="0" noProof="0">
                <a:ln w="3175">
                  <a:noFill/>
                </a:ln>
                <a:solidFill>
                  <a:srgbClr val="9C198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 w="3175">
                  <a:noFill/>
                </a:ln>
                <a:solidFill>
                  <a:srgbClr val="9C198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Заголовок слайда</a:t>
            </a:r>
            <a:endParaRPr kumimoji="0" lang="ru-RU" sz="3800" b="1" i="0" u="none" strike="noStrike" kern="1200" cap="none" spc="0" normalizeH="0" baseline="0" noProof="0" dirty="0">
              <a:ln w="3175">
                <a:noFill/>
              </a:ln>
              <a:solidFill>
                <a:srgbClr val="9C198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179343"/>
            <a:ext cx="6777038" cy="365130"/>
          </a:xfrm>
        </p:spPr>
        <p:txBody>
          <a:bodyPr/>
          <a:lstStyle>
            <a:lvl1pPr marL="0" marR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ru-RU" sz="1600" b="1" i="0" u="none" strike="noStrike" kern="1200" cap="none" spc="0" normalizeH="0" baseline="0" noProof="0">
                <a:ln w="3175">
                  <a:noFill/>
                </a:ln>
                <a:solidFill>
                  <a:srgbClr val="9C198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3175">
                  <a:noFill/>
                </a:ln>
                <a:solidFill>
                  <a:srgbClr val="9C198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Название презентации</a:t>
            </a:r>
            <a:endParaRPr kumimoji="0" lang="ru-RU" sz="1600" b="1" i="0" u="none" strike="noStrike" kern="1200" cap="none" spc="0" normalizeH="0" baseline="0" noProof="0" dirty="0">
              <a:ln w="3175">
                <a:noFill/>
              </a:ln>
              <a:solidFill>
                <a:srgbClr val="9C198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" y="6289545"/>
            <a:ext cx="9142376" cy="45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284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волны снизу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0"/>
          </p:nvPr>
        </p:nvSpPr>
        <p:spPr>
          <a:xfrm>
            <a:off x="5651500" y="1444658"/>
            <a:ext cx="2520951" cy="2160586"/>
          </a:xfrm>
          <a:prstGeom prst="rect">
            <a:avLst/>
          </a:prstGeo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1"/>
          </p:nvPr>
        </p:nvSpPr>
        <p:spPr>
          <a:xfrm>
            <a:off x="5651500" y="3903669"/>
            <a:ext cx="2520951" cy="2160588"/>
          </a:xfrm>
          <a:prstGeom prst="rect">
            <a:avLst/>
          </a:prstGeom>
        </p:spPr>
        <p:txBody>
          <a:bodyPr/>
          <a:lstStyle/>
          <a:p>
            <a:pPr lvl="0"/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3729" y="335655"/>
            <a:ext cx="118285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Placeholder 2"/>
          <p:cNvSpPr>
            <a:spLocks noGrp="1"/>
          </p:cNvSpPr>
          <p:nvPr>
            <p:ph idx="1"/>
          </p:nvPr>
        </p:nvSpPr>
        <p:spPr>
          <a:xfrm>
            <a:off x="971549" y="1412912"/>
            <a:ext cx="4440249" cy="4681537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/>
          <a:p>
            <a:pPr lvl="0"/>
            <a:r>
              <a:rPr lang="ru-RU" dirty="0" smtClean="0"/>
              <a:t>Первый уровень</a:t>
            </a:r>
            <a:endParaRPr lang="en-US" dirty="0" smtClean="0"/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20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971550" y="660370"/>
            <a:ext cx="6777038" cy="614363"/>
          </a:xfrm>
        </p:spPr>
        <p:txBody>
          <a:bodyPr/>
          <a:lstStyle>
            <a:lvl1pPr marL="0" marR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ru-RU" sz="1600" b="1" i="0" u="none" strike="noStrike" kern="1200" cap="none" spc="0" normalizeH="0" baseline="0" noProof="0">
                <a:ln w="3175">
                  <a:noFill/>
                </a:ln>
                <a:solidFill>
                  <a:srgbClr val="9C198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 w="3175">
                  <a:noFill/>
                </a:ln>
                <a:solidFill>
                  <a:srgbClr val="9C198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Заголовок слайда</a:t>
            </a:r>
            <a:endParaRPr kumimoji="0" lang="ru-RU" sz="3800" b="1" i="0" u="none" strike="noStrike" kern="1200" cap="none" spc="0" normalizeH="0" baseline="0" noProof="0" dirty="0">
              <a:ln w="3175">
                <a:noFill/>
              </a:ln>
              <a:solidFill>
                <a:srgbClr val="9C198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Текст 15"/>
          <p:cNvSpPr>
            <a:spLocks noGrp="1"/>
          </p:cNvSpPr>
          <p:nvPr>
            <p:ph type="body" sz="quarter" idx="13" hasCustomPrompt="1"/>
          </p:nvPr>
        </p:nvSpPr>
        <p:spPr>
          <a:xfrm>
            <a:off x="971550" y="179343"/>
            <a:ext cx="6777038" cy="365130"/>
          </a:xfrm>
        </p:spPr>
        <p:txBody>
          <a:bodyPr/>
          <a:lstStyle>
            <a:lvl1pPr marL="0" marR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ru-RU" sz="1600" b="1" i="0" u="none" strike="noStrike" kern="1200" cap="none" spc="0" normalizeH="0" baseline="0" noProof="0">
                <a:ln w="3175">
                  <a:noFill/>
                </a:ln>
                <a:solidFill>
                  <a:srgbClr val="9C198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3175">
                  <a:noFill/>
                </a:ln>
                <a:solidFill>
                  <a:srgbClr val="9C198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Название презентации</a:t>
            </a:r>
            <a:endParaRPr kumimoji="0" lang="ru-RU" sz="1600" b="1" i="0" u="none" strike="noStrike" kern="1200" cap="none" spc="0" normalizeH="0" baseline="0" noProof="0" dirty="0">
              <a:ln w="3175">
                <a:noFill/>
              </a:ln>
              <a:solidFill>
                <a:srgbClr val="9C198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" y="6289545"/>
            <a:ext cx="9142376" cy="45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78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2413" cy="687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1268413"/>
            <a:ext cx="7200899" cy="1575602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sng">
                <a:ln w="3175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InfoWatch</a:t>
            </a:r>
            <a:br>
              <a:rPr lang="en-US" dirty="0" smtClean="0"/>
            </a:br>
            <a:r>
              <a:rPr lang="en-US" dirty="0" err="1" smtClean="0"/>
              <a:t>CryptoStorage</a:t>
            </a:r>
            <a:endParaRPr lang="ru-R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552" y="2844014"/>
            <a:ext cx="4679948" cy="2745574"/>
          </a:xfrm>
        </p:spPr>
        <p:txBody>
          <a:bodyPr anchor="t">
            <a:normAutofit/>
          </a:bodyPr>
          <a:lstStyle>
            <a:lvl1pPr marL="285750" indent="-285750" algn="l">
              <a:lnSpc>
                <a:spcPct val="120000"/>
              </a:lnSpc>
              <a:buFontTx/>
              <a:buBlip>
                <a:blip r:embed="rId3"/>
              </a:buBlip>
              <a:defRPr sz="1800" b="1" baseline="0">
                <a:ln cap="rnd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536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Сопроводительный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51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6" y="3356031"/>
            <a:ext cx="9142413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3729" y="335655"/>
            <a:ext cx="118285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itle 1"/>
          <p:cNvSpPr>
            <a:spLocks noGrp="1"/>
          </p:cNvSpPr>
          <p:nvPr>
            <p:ph type="ctrTitle" hasCustomPrompt="1"/>
          </p:nvPr>
        </p:nvSpPr>
        <p:spPr>
          <a:xfrm>
            <a:off x="971550" y="654011"/>
            <a:ext cx="6784919" cy="61440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>
                <a:ln w="3175">
                  <a:noFill/>
                </a:ln>
                <a:solidFill>
                  <a:srgbClr val="EA5B0C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1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971549" y="179343"/>
            <a:ext cx="6784975" cy="292061"/>
          </a:xfrm>
        </p:spPr>
        <p:txBody>
          <a:bodyPr>
            <a:normAutofit/>
          </a:bodyPr>
          <a:lstStyle>
            <a:lvl1pPr>
              <a:defRPr sz="1600">
                <a:solidFill>
                  <a:srgbClr val="EA5B0C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2" name="Text Placeholder 2"/>
          <p:cNvSpPr>
            <a:spLocks noGrp="1"/>
          </p:cNvSpPr>
          <p:nvPr>
            <p:ph idx="1"/>
          </p:nvPr>
        </p:nvSpPr>
        <p:spPr>
          <a:xfrm>
            <a:off x="971549" y="1457298"/>
            <a:ext cx="6784976" cy="4681537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/>
          <a:p>
            <a:pPr lvl="1"/>
            <a:r>
              <a:rPr lang="ru-RU" dirty="0" smtClean="0"/>
              <a:t>Первый уровень</a:t>
            </a:r>
            <a:endParaRPr lang="en-US" dirty="0" smtClean="0"/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9255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волны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971549" y="1457298"/>
            <a:ext cx="6784975" cy="4681537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/>
          <a:p>
            <a:pPr lvl="1"/>
            <a:r>
              <a:rPr lang="ru-RU" dirty="0" smtClean="0"/>
              <a:t>Первый уровень</a:t>
            </a:r>
            <a:endParaRPr lang="en-US" dirty="0" smtClean="0"/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1549" y="654011"/>
            <a:ext cx="6784920" cy="61440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>
                <a:ln w="3175">
                  <a:noFill/>
                </a:ln>
                <a:solidFill>
                  <a:srgbClr val="EA5B0C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971549" y="179343"/>
            <a:ext cx="6784976" cy="292061"/>
          </a:xfrm>
        </p:spPr>
        <p:txBody>
          <a:bodyPr>
            <a:normAutofit/>
          </a:bodyPr>
          <a:lstStyle>
            <a:lvl1pPr>
              <a:defRPr sz="1600">
                <a:solidFill>
                  <a:srgbClr val="EA5B0C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3729" y="335655"/>
            <a:ext cx="118285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87790"/>
            <a:ext cx="9144000" cy="45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96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волны снизу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0"/>
          </p:nvPr>
        </p:nvSpPr>
        <p:spPr>
          <a:xfrm>
            <a:off x="5651500" y="1457298"/>
            <a:ext cx="2520951" cy="21605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1"/>
          </p:nvPr>
        </p:nvSpPr>
        <p:spPr>
          <a:xfrm>
            <a:off x="5651500" y="3903669"/>
            <a:ext cx="2520951" cy="2160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971550" y="654011"/>
            <a:ext cx="6784919" cy="61440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>
                <a:ln w="3175">
                  <a:noFill/>
                </a:ln>
                <a:solidFill>
                  <a:srgbClr val="EA5B0C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17" name="Текст 15"/>
          <p:cNvSpPr>
            <a:spLocks noGrp="1"/>
          </p:cNvSpPr>
          <p:nvPr>
            <p:ph type="body" sz="quarter" idx="12" hasCustomPrompt="1"/>
          </p:nvPr>
        </p:nvSpPr>
        <p:spPr>
          <a:xfrm>
            <a:off x="971549" y="179343"/>
            <a:ext cx="6784975" cy="292061"/>
          </a:xfrm>
        </p:spPr>
        <p:txBody>
          <a:bodyPr>
            <a:normAutofit/>
          </a:bodyPr>
          <a:lstStyle>
            <a:lvl1pPr>
              <a:defRPr sz="1600">
                <a:solidFill>
                  <a:srgbClr val="EA5B0C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3729" y="335655"/>
            <a:ext cx="118285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Placeholder 2"/>
          <p:cNvSpPr>
            <a:spLocks noGrp="1"/>
          </p:cNvSpPr>
          <p:nvPr>
            <p:ph idx="1"/>
          </p:nvPr>
        </p:nvSpPr>
        <p:spPr>
          <a:xfrm>
            <a:off x="971549" y="1457298"/>
            <a:ext cx="4476763" cy="4681537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/>
          <a:p>
            <a:pPr lvl="1"/>
            <a:r>
              <a:rPr lang="ru-RU" dirty="0" smtClean="0"/>
              <a:t>Первый уровень</a:t>
            </a:r>
            <a:endParaRPr lang="en-US" dirty="0" smtClean="0"/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  <a:endParaRPr lang="en-US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87790"/>
            <a:ext cx="9144000" cy="45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490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1268412"/>
            <a:ext cx="4679949" cy="157560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sng">
                <a:ln w="3175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InfoWatch</a:t>
            </a:r>
            <a:br>
              <a:rPr lang="en-US" dirty="0" smtClean="0"/>
            </a:br>
            <a:r>
              <a:rPr lang="en-US" dirty="0" smtClean="0"/>
              <a:t>KRIBRUM</a:t>
            </a:r>
            <a:endParaRPr lang="ru-R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552" y="2844014"/>
            <a:ext cx="4679948" cy="2745574"/>
          </a:xfrm>
        </p:spPr>
        <p:txBody>
          <a:bodyPr anchor="t">
            <a:normAutofit/>
          </a:bodyPr>
          <a:lstStyle>
            <a:lvl1pPr marL="285750" indent="-285750" algn="l">
              <a:lnSpc>
                <a:spcPct val="120000"/>
              </a:lnSpc>
              <a:buFontTx/>
              <a:buBlip>
                <a:blip r:embed="rId3"/>
              </a:buBlip>
              <a:defRPr sz="1800" b="1" baseline="0">
                <a:ln cap="rnd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536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Сопроводительный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377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3153"/>
            <a:ext cx="9142413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71550" y="654011"/>
            <a:ext cx="6784919" cy="61440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>
                <a:ln w="3175">
                  <a:noFill/>
                </a:ln>
                <a:solidFill>
                  <a:srgbClr val="0E71B8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11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971549" y="179343"/>
            <a:ext cx="6784975" cy="292061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E71B8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3729" y="335655"/>
            <a:ext cx="118285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Placeholder 2"/>
          <p:cNvSpPr>
            <a:spLocks noGrp="1"/>
          </p:cNvSpPr>
          <p:nvPr>
            <p:ph idx="11"/>
          </p:nvPr>
        </p:nvSpPr>
        <p:spPr>
          <a:xfrm>
            <a:off x="971549" y="1457298"/>
            <a:ext cx="6784976" cy="4681537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/>
          <a:p>
            <a:pPr lvl="1"/>
            <a:r>
              <a:rPr lang="ru-RU" dirty="0" smtClean="0"/>
              <a:t>Первый уровень</a:t>
            </a:r>
            <a:endParaRPr lang="en-US" dirty="0" smtClean="0"/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7056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88"/>
            <a:ext cx="9143999" cy="685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1268413"/>
            <a:ext cx="7200899" cy="94356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sng" baseline="0">
                <a:ln w="3175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 компании</a:t>
            </a:r>
            <a:endParaRPr lang="ru-RU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552" y="2224792"/>
            <a:ext cx="4679948" cy="3364796"/>
          </a:xfrm>
        </p:spPr>
        <p:txBody>
          <a:bodyPr anchor="t">
            <a:normAutofit/>
          </a:bodyPr>
          <a:lstStyle>
            <a:lvl1pPr marL="285750" indent="-285750" algn="l">
              <a:lnSpc>
                <a:spcPct val="120000"/>
              </a:lnSpc>
              <a:buFontTx/>
              <a:buBlip>
                <a:blip r:embed="rId3"/>
              </a:buBlip>
              <a:defRPr sz="1800" b="1" baseline="0">
                <a:ln cap="rnd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536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Сопроводительный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146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волны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971549" y="654011"/>
            <a:ext cx="6784920" cy="61440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>
                <a:ln w="3175">
                  <a:noFill/>
                </a:ln>
                <a:solidFill>
                  <a:srgbClr val="0E71B8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14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971549" y="179343"/>
            <a:ext cx="6784975" cy="292061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E71B8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15" name="Text Placeholder 2"/>
          <p:cNvSpPr>
            <a:spLocks noGrp="1"/>
          </p:cNvSpPr>
          <p:nvPr>
            <p:ph idx="11"/>
          </p:nvPr>
        </p:nvSpPr>
        <p:spPr>
          <a:xfrm>
            <a:off x="971549" y="1457298"/>
            <a:ext cx="6784976" cy="4681537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/>
          <a:p>
            <a:pPr lvl="1"/>
            <a:r>
              <a:rPr lang="ru-RU" dirty="0" smtClean="0"/>
              <a:t>Первый уровень</a:t>
            </a:r>
            <a:endParaRPr lang="en-US" dirty="0" smtClean="0"/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  <a:endParaRPr lang="en-US" dirty="0" smtClean="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3729" y="335655"/>
            <a:ext cx="118285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87790"/>
            <a:ext cx="9144000" cy="45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54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волны снизу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0"/>
          </p:nvPr>
        </p:nvSpPr>
        <p:spPr>
          <a:xfrm>
            <a:off x="5651500" y="1493811"/>
            <a:ext cx="2520951" cy="21605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1"/>
          </p:nvPr>
        </p:nvSpPr>
        <p:spPr>
          <a:xfrm>
            <a:off x="5651500" y="3897348"/>
            <a:ext cx="2520951" cy="2160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12" name="Text Placeholder 2"/>
          <p:cNvSpPr>
            <a:spLocks noGrp="1"/>
          </p:cNvSpPr>
          <p:nvPr>
            <p:ph idx="12"/>
          </p:nvPr>
        </p:nvSpPr>
        <p:spPr>
          <a:xfrm>
            <a:off x="971549" y="1457298"/>
            <a:ext cx="4476763" cy="4681537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/>
          <a:p>
            <a:pPr lvl="1"/>
            <a:r>
              <a:rPr lang="ru-RU" dirty="0" smtClean="0"/>
              <a:t>Первый уровень</a:t>
            </a:r>
            <a:endParaRPr lang="en-US" dirty="0" smtClean="0"/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971549" y="654011"/>
            <a:ext cx="6784920" cy="61440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>
                <a:ln w="3175">
                  <a:noFill/>
                </a:ln>
                <a:solidFill>
                  <a:srgbClr val="0E71B8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17" name="Текст 15"/>
          <p:cNvSpPr>
            <a:spLocks noGrp="1"/>
          </p:cNvSpPr>
          <p:nvPr>
            <p:ph type="body" sz="quarter" idx="13" hasCustomPrompt="1"/>
          </p:nvPr>
        </p:nvSpPr>
        <p:spPr>
          <a:xfrm>
            <a:off x="971549" y="179343"/>
            <a:ext cx="6784975" cy="292061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E71B8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3729" y="335655"/>
            <a:ext cx="118285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87790"/>
            <a:ext cx="9144000" cy="45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339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5156209" y="3575052"/>
            <a:ext cx="3760838" cy="1503606"/>
          </a:xfrm>
          <a:prstGeom prst="rect">
            <a:avLst/>
          </a:prstGeom>
        </p:spPr>
        <p:txBody>
          <a:bodyPr/>
          <a:lstStyle>
            <a:lvl1pPr marL="342900" marR="0" indent="-342900" algn="r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ФИО</a:t>
            </a:r>
          </a:p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Должность</a:t>
            </a:r>
          </a:p>
          <a:p>
            <a:pPr lvl="0"/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4067893" y="2297098"/>
            <a:ext cx="4337972" cy="1460520"/>
          </a:xfrm>
          <a:prstGeom prst="rect">
            <a:avLst/>
          </a:prstGeom>
        </p:spPr>
        <p:txBody>
          <a:bodyPr/>
          <a:lstStyle>
            <a:lvl1pPr marL="342900" marR="0" indent="-342900" algn="r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 sz="1800" b="1">
                <a:latin typeface="Arial" pitchFamily="34" charset="0"/>
                <a:cs typeface="Arial" pitchFamily="34" charset="0"/>
              </a:defRPr>
            </a:lvl1pPr>
          </a:lstStyle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ФИО</a:t>
            </a:r>
          </a:p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Должность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</a:rPr>
              <a:t>E-mail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3275"/>
            <a:ext cx="9142413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971549" y="1449425"/>
            <a:ext cx="4679951" cy="4681537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ru-RU" dirty="0" smtClean="0"/>
              <a:t>Первый уровень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71550" y="654011"/>
            <a:ext cx="6264275" cy="61440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>
                <a:ln w="3175">
                  <a:noFill/>
                </a:ln>
                <a:solidFill>
                  <a:srgbClr val="007D3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3729" y="335655"/>
            <a:ext cx="118285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Текст 14"/>
          <p:cNvSpPr>
            <a:spLocks noGrp="1"/>
          </p:cNvSpPr>
          <p:nvPr>
            <p:ph type="body" sz="quarter" idx="10" hasCustomPrompt="1"/>
          </p:nvPr>
        </p:nvSpPr>
        <p:spPr>
          <a:xfrm>
            <a:off x="968137" y="179388"/>
            <a:ext cx="6264275" cy="328572"/>
          </a:xfrm>
        </p:spPr>
        <p:txBody>
          <a:bodyPr>
            <a:noAutofit/>
          </a:bodyPr>
          <a:lstStyle>
            <a:lvl1pPr marL="0" marR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ru-RU" sz="1400" b="1" i="0" u="none" strike="noStrike" kern="1200" cap="none" spc="0" normalizeH="0" baseline="0" noProof="0">
                <a:ln w="3175">
                  <a:noFill/>
                </a:ln>
                <a:solidFill>
                  <a:srgbClr val="0086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3175">
                  <a:noFill/>
                </a:ln>
                <a:solidFill>
                  <a:srgbClr val="007D3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Название презентации</a:t>
            </a:r>
            <a:endParaRPr kumimoji="0" lang="ru-RU" sz="1600" b="1" i="0" u="none" strike="noStrike" kern="1200" cap="none" spc="0" normalizeH="0" baseline="0" noProof="0" dirty="0">
              <a:ln w="3175">
                <a:noFill/>
              </a:ln>
              <a:solidFill>
                <a:srgbClr val="007D3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99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волны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3729" y="335655"/>
            <a:ext cx="118285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 Placeholder 2"/>
          <p:cNvSpPr>
            <a:spLocks noGrp="1"/>
          </p:cNvSpPr>
          <p:nvPr>
            <p:ph idx="1"/>
          </p:nvPr>
        </p:nvSpPr>
        <p:spPr>
          <a:xfrm>
            <a:off x="971549" y="1449425"/>
            <a:ext cx="6777081" cy="4681537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ru-RU" dirty="0" smtClean="0"/>
              <a:t>Первый уровень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971550" y="654011"/>
            <a:ext cx="6784919" cy="61440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>
                <a:ln w="3175">
                  <a:noFill/>
                </a:ln>
                <a:solidFill>
                  <a:srgbClr val="007D3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1" name="Текст 14"/>
          <p:cNvSpPr>
            <a:spLocks noGrp="1"/>
          </p:cNvSpPr>
          <p:nvPr>
            <p:ph type="body" sz="quarter" idx="10" hasCustomPrompt="1"/>
          </p:nvPr>
        </p:nvSpPr>
        <p:spPr>
          <a:xfrm>
            <a:off x="971550" y="179388"/>
            <a:ext cx="6777081" cy="328572"/>
          </a:xfrm>
        </p:spPr>
        <p:txBody>
          <a:bodyPr/>
          <a:lstStyle>
            <a:lvl1pPr marL="0" marR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ru-RU" sz="1600" b="1" i="0" u="none" strike="noStrike" kern="1200" cap="none" spc="0" normalizeH="0" baseline="0" noProof="0">
                <a:ln w="3175">
                  <a:noFill/>
                </a:ln>
                <a:solidFill>
                  <a:srgbClr val="007D3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3175">
                  <a:noFill/>
                </a:ln>
                <a:solidFill>
                  <a:srgbClr val="007D3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Название презентации</a:t>
            </a:r>
            <a:endParaRPr kumimoji="0" lang="ru-RU" sz="1600" b="1" i="0" u="none" strike="noStrike" kern="1200" cap="none" spc="0" normalizeH="0" baseline="0" noProof="0" dirty="0">
              <a:ln w="3175">
                <a:noFill/>
              </a:ln>
              <a:solidFill>
                <a:srgbClr val="007D3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2304"/>
            <a:ext cx="9144000" cy="45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волны снизу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0"/>
          </p:nvPr>
        </p:nvSpPr>
        <p:spPr>
          <a:xfrm>
            <a:off x="5651500" y="1420785"/>
            <a:ext cx="2520951" cy="216058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1"/>
          </p:nvPr>
        </p:nvSpPr>
        <p:spPr>
          <a:xfrm>
            <a:off x="5651500" y="3897348"/>
            <a:ext cx="2520951" cy="216058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71550" y="654011"/>
            <a:ext cx="6784919" cy="61440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>
                <a:ln w="3175">
                  <a:noFill/>
                </a:ln>
                <a:solidFill>
                  <a:srgbClr val="007D3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3729" y="335655"/>
            <a:ext cx="118285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971549" y="179387"/>
            <a:ext cx="6784975" cy="328573"/>
          </a:xfrm>
        </p:spPr>
        <p:txBody>
          <a:bodyPr/>
          <a:lstStyle>
            <a:lvl1pPr marL="0" marR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ru-RU" sz="1600" b="1" i="0" u="none" strike="noStrike" kern="1200" cap="none" spc="0" normalizeH="0" baseline="0" noProof="0">
                <a:ln w="3175">
                  <a:noFill/>
                </a:ln>
                <a:solidFill>
                  <a:srgbClr val="007D3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3175">
                  <a:noFill/>
                </a:ln>
                <a:solidFill>
                  <a:srgbClr val="007D3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Название презентации</a:t>
            </a:r>
            <a:endParaRPr kumimoji="0" lang="ru-RU" sz="1600" b="1" i="0" u="none" strike="noStrike" kern="1200" cap="none" spc="0" normalizeH="0" baseline="0" noProof="0" dirty="0">
              <a:ln w="3175">
                <a:noFill/>
              </a:ln>
              <a:solidFill>
                <a:srgbClr val="007D3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2" name="Text Placeholder 2"/>
          <p:cNvSpPr>
            <a:spLocks noGrp="1"/>
          </p:cNvSpPr>
          <p:nvPr>
            <p:ph idx="1"/>
          </p:nvPr>
        </p:nvSpPr>
        <p:spPr>
          <a:xfrm>
            <a:off x="971549" y="1449425"/>
            <a:ext cx="4440250" cy="4681537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ru-RU" dirty="0" smtClean="0"/>
              <a:t>Первый уровень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2304"/>
            <a:ext cx="9144000" cy="45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074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3729" y="335655"/>
            <a:ext cx="118285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1549" y="654011"/>
            <a:ext cx="6784920" cy="61440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>
                <a:ln w="3175">
                  <a:noFill/>
                </a:ln>
                <a:solidFill>
                  <a:srgbClr val="008640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8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971549" y="179343"/>
            <a:ext cx="6784975" cy="292061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007D32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971549" y="1449425"/>
            <a:ext cx="4440250" cy="4681537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ru-RU" dirty="0" smtClean="0"/>
              <a:t>Первый уровень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0571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343275"/>
            <a:ext cx="9132887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3729" y="335655"/>
            <a:ext cx="118285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itle 1"/>
          <p:cNvSpPr>
            <a:spLocks noGrp="1"/>
          </p:cNvSpPr>
          <p:nvPr>
            <p:ph type="ctrTitle" hasCustomPrompt="1"/>
          </p:nvPr>
        </p:nvSpPr>
        <p:spPr>
          <a:xfrm>
            <a:off x="971549" y="654011"/>
            <a:ext cx="6784920" cy="61440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>
                <a:ln w="3175">
                  <a:noFill/>
                </a:ln>
                <a:solidFill>
                  <a:srgbClr val="008640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1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971549" y="179343"/>
            <a:ext cx="6784976" cy="292061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008640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971549" y="1449425"/>
            <a:ext cx="4440250" cy="4681537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ru-RU" dirty="0" smtClean="0"/>
              <a:t>Первый уровень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9255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714625"/>
            <a:ext cx="9132887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71549" y="654011"/>
            <a:ext cx="6784920" cy="61440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>
                <a:ln w="3175">
                  <a:noFill/>
                </a:ln>
                <a:solidFill>
                  <a:srgbClr val="008640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11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971549" y="179343"/>
            <a:ext cx="6784976" cy="292061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008640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3729" y="335655"/>
            <a:ext cx="118285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971549" y="1449425"/>
            <a:ext cx="4440250" cy="4681537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ru-RU" dirty="0" smtClean="0"/>
              <a:t>Первый уровень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7056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838" y="71419"/>
            <a:ext cx="7643812" cy="78581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6570663"/>
            <a:ext cx="2133600" cy="1889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4521C-826B-42D5-8569-3A2805ACD640}" type="datetimeFigureOut">
              <a:rPr lang="ru-RU"/>
              <a:pPr>
                <a:defRPr/>
              </a:pPr>
              <a:t>24.06.2015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2613" y="6570663"/>
            <a:ext cx="2895600" cy="1889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1613" y="6570663"/>
            <a:ext cx="2133600" cy="1889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5F8-BB2D-4084-BD5A-105157C322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1" y="260648"/>
            <a:ext cx="6942138" cy="791989"/>
          </a:xfrm>
          <a:prstGeom prst="rect">
            <a:avLst/>
          </a:prstGeom>
        </p:spPr>
        <p:txBody>
          <a:bodyPr vert="horz" lIns="107275" tIns="53637" rIns="107275" bIns="53637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268413"/>
            <a:ext cx="7200900" cy="4681537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/>
          <a:p>
            <a:pPr lvl="0"/>
            <a:r>
              <a:rPr lang="ru-RU" dirty="0" smtClean="0"/>
              <a:t>Первый уровень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1" r:id="rId2"/>
    <p:sldLayoutId id="2147483754" r:id="rId3"/>
    <p:sldLayoutId id="2147483686" r:id="rId4"/>
    <p:sldLayoutId id="2147483699" r:id="rId5"/>
    <p:sldLayoutId id="2147483760" r:id="rId6"/>
    <p:sldLayoutId id="2147483761" r:id="rId7"/>
    <p:sldLayoutId id="2147483762" r:id="rId8"/>
    <p:sldLayoutId id="2147483766" r:id="rId9"/>
  </p:sldLayoutIdLst>
  <p:timing>
    <p:tnLst>
      <p:par>
        <p:cTn id="1" dur="indefinite" restart="never" nodeType="tmRoot"/>
      </p:par>
    </p:tnLst>
  </p:timing>
  <p:txStyles>
    <p:titleStyle>
      <a:lvl1pPr algn="l" defTabSz="1071563" rtl="0" eaLnBrk="1" fontAlgn="base" hangingPunct="1">
        <a:spcBef>
          <a:spcPct val="0"/>
        </a:spcBef>
        <a:spcAft>
          <a:spcPct val="0"/>
        </a:spcAft>
        <a:defRPr sz="2500" b="1" u="sng" kern="1200">
          <a:ln>
            <a:noFill/>
          </a:ln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2pPr>
      <a:lvl3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3pPr>
      <a:lvl4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4pPr>
      <a:lvl5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6pPr>
      <a:lvl7pPr marL="9144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7pPr>
      <a:lvl8pPr marL="13716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8pPr>
      <a:lvl9pPr marL="18288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marR="0" indent="-342900" algn="l" defTabSz="3600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8640"/>
        </a:buClr>
        <a:buSzPct val="90000"/>
        <a:buFontTx/>
        <a:buBlip>
          <a:blip r:embed="rId11"/>
        </a:buBlip>
        <a:tabLst>
          <a:tab pos="360000" algn="l"/>
          <a:tab pos="720000" algn="l"/>
          <a:tab pos="1080000" algn="l"/>
        </a:tabLst>
        <a:defRPr sz="1600" b="1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12788" indent="-352425" algn="l" defTabSz="360000" rtl="0" eaLnBrk="1" fontAlgn="base" hangingPunct="1">
        <a:spcBef>
          <a:spcPct val="20000"/>
        </a:spcBef>
        <a:spcAft>
          <a:spcPct val="0"/>
        </a:spcAft>
        <a:buClr>
          <a:srgbClr val="008640"/>
        </a:buClr>
        <a:buSzPct val="80000"/>
        <a:buFont typeface="Wingdings" pitchFamily="2" charset="2"/>
        <a:buChar char="l"/>
        <a:tabLst>
          <a:tab pos="360000" algn="l"/>
          <a:tab pos="720000" algn="l"/>
          <a:tab pos="1080000" algn="l"/>
        </a:tabLst>
        <a:defRPr sz="1600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9500" indent="-363538" algn="l" defTabSz="648000" rtl="0" eaLnBrk="1" fontAlgn="base" hangingPunct="1">
        <a:spcBef>
          <a:spcPct val="20000"/>
        </a:spcBef>
        <a:spcAft>
          <a:spcPct val="0"/>
        </a:spcAft>
        <a:buClr>
          <a:srgbClr val="008640"/>
        </a:buClr>
        <a:buSzPct val="60000"/>
        <a:buFont typeface="Wingdings" pitchFamily="2" charset="2"/>
        <a:buChar char=""/>
        <a:defRPr sz="1600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9500" indent="-360363" algn="l" defTabSz="360000" rtl="0" eaLnBrk="1" fontAlgn="base" hangingPunct="1">
        <a:spcBef>
          <a:spcPct val="20000"/>
        </a:spcBef>
        <a:spcAft>
          <a:spcPct val="0"/>
        </a:spcAft>
        <a:buClr>
          <a:srgbClr val="008640"/>
        </a:buClr>
        <a:buSzPct val="60000"/>
        <a:buFont typeface="Wingdings" pitchFamily="2" charset="2"/>
        <a:buChar char="¢"/>
        <a:tabLst>
          <a:tab pos="360000" algn="l"/>
          <a:tab pos="720000" algn="l"/>
          <a:tab pos="1080000" algn="l"/>
        </a:tabLst>
        <a:defRPr sz="1800" kern="120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1563" indent="-174625" algn="l" defTabSz="648000" rtl="0" eaLnBrk="1" fontAlgn="base" hangingPunct="1">
        <a:spcBef>
          <a:spcPct val="20000"/>
        </a:spcBef>
        <a:spcAft>
          <a:spcPct val="0"/>
        </a:spcAft>
        <a:buClr>
          <a:srgbClr val="008640"/>
        </a:buClr>
        <a:buSzPct val="60000"/>
        <a:buFont typeface="Wingdings" pitchFamily="2" charset="2"/>
        <a:buChar char="¢"/>
        <a:defRPr sz="1800" kern="1200">
          <a:ln w="6350" cap="rnd">
            <a:noFill/>
          </a:ln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5pPr>
      <a:lvl6pPr marL="2950045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416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788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160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7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43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15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487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859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23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60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974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1" y="260648"/>
            <a:ext cx="6942138" cy="791989"/>
          </a:xfrm>
          <a:prstGeom prst="rect">
            <a:avLst/>
          </a:prstGeom>
        </p:spPr>
        <p:txBody>
          <a:bodyPr vert="horz" lIns="107275" tIns="53637" rIns="107275" bIns="53637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71551" y="1268413"/>
            <a:ext cx="7200900" cy="4681537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/>
          <a:p>
            <a:pPr lvl="0"/>
            <a:r>
              <a:rPr lang="ru-RU" dirty="0" smtClean="0"/>
              <a:t>Первый уровень</a:t>
            </a:r>
            <a:endParaRPr lang="en-US" dirty="0" smtClean="0"/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296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5" r:id="rId2"/>
    <p:sldLayoutId id="2147483724" r:id="rId3"/>
    <p:sldLayoutId id="2147483729" r:id="rId4"/>
  </p:sldLayoutIdLst>
  <p:timing>
    <p:tnLst>
      <p:par>
        <p:cTn id="1" dur="indefinite" restart="never" nodeType="tmRoot"/>
      </p:par>
    </p:tnLst>
  </p:timing>
  <p:txStyles>
    <p:titleStyle>
      <a:lvl1pPr algn="l" defTabSz="1071563" rtl="0" eaLnBrk="1" fontAlgn="base" hangingPunct="1">
        <a:spcBef>
          <a:spcPct val="0"/>
        </a:spcBef>
        <a:spcAft>
          <a:spcPct val="0"/>
        </a:spcAft>
        <a:defRPr sz="2500" b="1" u="sng" kern="1200">
          <a:ln>
            <a:noFill/>
          </a:ln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2pPr>
      <a:lvl3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3pPr>
      <a:lvl4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4pPr>
      <a:lvl5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6pPr>
      <a:lvl7pPr marL="9144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7pPr>
      <a:lvl8pPr marL="13716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8pPr>
      <a:lvl9pPr marL="18288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marR="0" indent="-342900" algn="l" defTabSz="6480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8640"/>
        </a:buClr>
        <a:buSzPct val="90000"/>
        <a:buFontTx/>
        <a:buBlip>
          <a:blip r:embed="rId6"/>
        </a:buBlip>
        <a:tabLst/>
        <a:defRPr sz="1600" b="1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0363" indent="-358775" algn="l" defTabSz="714375" rtl="0" eaLnBrk="1" fontAlgn="base" hangingPunct="1">
        <a:spcBef>
          <a:spcPct val="20000"/>
        </a:spcBef>
        <a:spcAft>
          <a:spcPct val="0"/>
        </a:spcAft>
        <a:buClr>
          <a:srgbClr val="7A1164"/>
        </a:buClr>
        <a:buSzPct val="90000"/>
        <a:buFont typeface="Arial" pitchFamily="34" charset="0"/>
        <a:buChar char="•"/>
        <a:defRPr sz="2000" b="1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14375" indent="-354013" algn="l" defTabSz="648000" rtl="0" eaLnBrk="1" fontAlgn="base" hangingPunct="1">
        <a:spcBef>
          <a:spcPct val="20000"/>
        </a:spcBef>
        <a:spcAft>
          <a:spcPct val="0"/>
        </a:spcAft>
        <a:buClr>
          <a:srgbClr val="9C1981"/>
        </a:buClr>
        <a:buSzPct val="80000"/>
        <a:buFont typeface="Wingdings" pitchFamily="2" charset="2"/>
        <a:buChar char="l"/>
        <a:defRPr sz="1600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9500" indent="-360363" algn="l" defTabSz="648000" rtl="0" eaLnBrk="1" fontAlgn="base" hangingPunct="1">
        <a:spcBef>
          <a:spcPct val="20000"/>
        </a:spcBef>
        <a:spcAft>
          <a:spcPct val="0"/>
        </a:spcAft>
        <a:buClr>
          <a:srgbClr val="9C1981"/>
        </a:buClr>
        <a:buSzPct val="60000"/>
        <a:buFont typeface="Wingdings" pitchFamily="2" charset="2"/>
        <a:buChar char="¢"/>
        <a:defRPr sz="1600" kern="120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1563" indent="-174625" algn="l" defTabSz="648000" rtl="0" eaLnBrk="1" fontAlgn="base" hangingPunct="1">
        <a:spcBef>
          <a:spcPct val="20000"/>
        </a:spcBef>
        <a:spcAft>
          <a:spcPct val="0"/>
        </a:spcAft>
        <a:buClr>
          <a:srgbClr val="008640"/>
        </a:buClr>
        <a:buSzPct val="60000"/>
        <a:buFont typeface="Wingdings" pitchFamily="2" charset="2"/>
        <a:buChar char="¢"/>
        <a:defRPr sz="1800" kern="1200">
          <a:ln w="6350" cap="rnd">
            <a:noFill/>
          </a:ln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5pPr>
      <a:lvl6pPr marL="2950045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416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788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160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7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43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15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487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859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23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60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974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1622" y="325395"/>
            <a:ext cx="6942138" cy="727242"/>
          </a:xfrm>
          <a:prstGeom prst="rect">
            <a:avLst/>
          </a:prstGeom>
        </p:spPr>
        <p:txBody>
          <a:bodyPr vert="horz" lIns="107275" tIns="53637" rIns="107275" bIns="53637" rtlCol="0" anchor="ctr">
            <a:normAutofit/>
          </a:bodyPr>
          <a:lstStyle/>
          <a:p>
            <a:pPr marL="0" marR="0" lvl="0" indent="0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 w="3175">
                  <a:noFill/>
                </a:ln>
                <a:solidFill>
                  <a:srgbClr val="EA5B0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Заголовок слайда</a:t>
            </a:r>
            <a:endParaRPr kumimoji="0" lang="ru-RU" sz="3800" b="1" i="0" u="none" strike="noStrike" kern="1200" cap="none" spc="0" normalizeH="0" baseline="0" noProof="0" dirty="0">
              <a:ln w="3175">
                <a:noFill/>
              </a:ln>
              <a:solidFill>
                <a:srgbClr val="EA5B0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971551" y="1268413"/>
            <a:ext cx="7200900" cy="4681537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/>
          <a:p>
            <a:pPr lvl="1"/>
            <a:r>
              <a:rPr lang="ru-RU" dirty="0" smtClean="0"/>
              <a:t>Первый уровень</a:t>
            </a:r>
            <a:endParaRPr lang="en-US" dirty="0" smtClean="0"/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599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6" r:id="rId2"/>
    <p:sldLayoutId id="2147483736" r:id="rId3"/>
    <p:sldLayoutId id="2147483737" r:id="rId4"/>
  </p:sldLayoutIdLst>
  <p:timing>
    <p:tnLst>
      <p:par>
        <p:cTn id="1" dur="indefinite" restart="never" nodeType="tmRoot"/>
      </p:par>
    </p:tnLst>
  </p:timing>
  <p:txStyles>
    <p:titleStyle>
      <a:lvl1pPr marL="0" marR="0" indent="0" algn="l" defTabSz="1071563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tabLst/>
        <a:defRPr sz="2800" b="1" u="sng" kern="1200">
          <a:ln>
            <a:noFill/>
          </a:ln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2pPr>
      <a:lvl3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3pPr>
      <a:lvl4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4pPr>
      <a:lvl5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6pPr>
      <a:lvl7pPr marL="9144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7pPr>
      <a:lvl8pPr marL="13716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8pPr>
      <a:lvl9pPr marL="18288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0" marR="0" indent="0" algn="l" defTabSz="6480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8640"/>
        </a:buClr>
        <a:buSzPct val="90000"/>
        <a:buFontTx/>
        <a:buNone/>
        <a:tabLst/>
        <a:defRPr sz="2000" b="1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0363" indent="-358775" algn="l" defTabSz="714375" rtl="0" eaLnBrk="1" fontAlgn="base" hangingPunct="1">
        <a:spcBef>
          <a:spcPct val="20000"/>
        </a:spcBef>
        <a:spcAft>
          <a:spcPct val="0"/>
        </a:spcAft>
        <a:buClr>
          <a:srgbClr val="7A1164"/>
        </a:buClr>
        <a:buSzPct val="90000"/>
        <a:buFontTx/>
        <a:buBlip>
          <a:blip r:embed="rId6"/>
        </a:buBlip>
        <a:defRPr sz="1600" b="1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14375" indent="-354013" algn="l" defTabSz="648000" rtl="0" eaLnBrk="1" fontAlgn="base" hangingPunct="1">
        <a:spcBef>
          <a:spcPct val="20000"/>
        </a:spcBef>
        <a:spcAft>
          <a:spcPct val="0"/>
        </a:spcAft>
        <a:buClr>
          <a:srgbClr val="EA5B0C"/>
        </a:buClr>
        <a:buSzPct val="80000"/>
        <a:buFont typeface="Wingdings" pitchFamily="2" charset="2"/>
        <a:buChar char="l"/>
        <a:defRPr sz="1600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9500" indent="-360363" algn="l" defTabSz="648000" rtl="0" eaLnBrk="1" fontAlgn="base" hangingPunct="1">
        <a:spcBef>
          <a:spcPct val="20000"/>
        </a:spcBef>
        <a:spcAft>
          <a:spcPct val="0"/>
        </a:spcAft>
        <a:buClr>
          <a:srgbClr val="EA5B0C"/>
        </a:buClr>
        <a:buSzPct val="60000"/>
        <a:buFont typeface="Wingdings" pitchFamily="2" charset="2"/>
        <a:buChar char="¢"/>
        <a:defRPr sz="1600" kern="120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1563" indent="-174625" algn="l" defTabSz="648000" rtl="0" eaLnBrk="1" fontAlgn="base" hangingPunct="1">
        <a:spcBef>
          <a:spcPct val="20000"/>
        </a:spcBef>
        <a:spcAft>
          <a:spcPct val="0"/>
        </a:spcAft>
        <a:buClr>
          <a:srgbClr val="008640"/>
        </a:buClr>
        <a:buSzPct val="60000"/>
        <a:buFont typeface="Wingdings" pitchFamily="2" charset="2"/>
        <a:buChar char="¢"/>
        <a:defRPr sz="1800" kern="1200">
          <a:ln w="6350" cap="rnd">
            <a:noFill/>
          </a:ln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5pPr>
      <a:lvl6pPr marL="2950045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416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788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160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7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43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15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487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859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23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60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974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1" y="260648"/>
            <a:ext cx="6942138" cy="791989"/>
          </a:xfrm>
          <a:prstGeom prst="rect">
            <a:avLst/>
          </a:prstGeom>
        </p:spPr>
        <p:txBody>
          <a:bodyPr vert="horz" lIns="107275" tIns="53637" rIns="107275" bIns="53637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971551" y="1268413"/>
            <a:ext cx="7200900" cy="4681537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/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91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7" r:id="rId2"/>
    <p:sldLayoutId id="2147483744" r:id="rId3"/>
    <p:sldLayoutId id="2147483745" r:id="rId4"/>
  </p:sldLayoutIdLst>
  <p:timing>
    <p:tnLst>
      <p:par>
        <p:cTn id="1" dur="indefinite" restart="never" nodeType="tmRoot"/>
      </p:par>
    </p:tnLst>
  </p:timing>
  <p:txStyles>
    <p:titleStyle>
      <a:lvl1pPr algn="l" defTabSz="1071563" rtl="0" eaLnBrk="1" fontAlgn="base" hangingPunct="1">
        <a:spcBef>
          <a:spcPct val="0"/>
        </a:spcBef>
        <a:spcAft>
          <a:spcPct val="0"/>
        </a:spcAft>
        <a:defRPr sz="2500" b="1" u="sng" kern="1200">
          <a:ln>
            <a:noFill/>
          </a:ln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2pPr>
      <a:lvl3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3pPr>
      <a:lvl4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4pPr>
      <a:lvl5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6pPr>
      <a:lvl7pPr marL="9144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7pPr>
      <a:lvl8pPr marL="13716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8pPr>
      <a:lvl9pPr marL="18288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0" marR="0" indent="0" algn="l" defTabSz="6480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8640"/>
        </a:buClr>
        <a:buSzPct val="90000"/>
        <a:buFontTx/>
        <a:buNone/>
        <a:tabLst/>
        <a:defRPr sz="2000" b="1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0363" indent="-358775" algn="l" defTabSz="714375" rtl="0" eaLnBrk="1" fontAlgn="base" hangingPunct="1">
        <a:spcBef>
          <a:spcPct val="20000"/>
        </a:spcBef>
        <a:spcAft>
          <a:spcPct val="0"/>
        </a:spcAft>
        <a:buClr>
          <a:srgbClr val="7A1164"/>
        </a:buClr>
        <a:buSzPct val="90000"/>
        <a:buFontTx/>
        <a:buBlip>
          <a:blip r:embed="rId6"/>
        </a:buBlip>
        <a:defRPr sz="1600" b="1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14375" indent="-354013" algn="l" defTabSz="648000" rtl="0" eaLnBrk="1" fontAlgn="base" hangingPunct="1">
        <a:spcBef>
          <a:spcPct val="20000"/>
        </a:spcBef>
        <a:spcAft>
          <a:spcPct val="0"/>
        </a:spcAft>
        <a:buClr>
          <a:srgbClr val="0E71B8"/>
        </a:buClr>
        <a:buSzPct val="80000"/>
        <a:buFont typeface="Wingdings" pitchFamily="2" charset="2"/>
        <a:buChar char="l"/>
        <a:defRPr sz="1600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9500" indent="-360363" algn="l" defTabSz="648000" rtl="0" eaLnBrk="1" fontAlgn="base" hangingPunct="1">
        <a:spcBef>
          <a:spcPct val="20000"/>
        </a:spcBef>
        <a:spcAft>
          <a:spcPct val="0"/>
        </a:spcAft>
        <a:buClr>
          <a:srgbClr val="0E71B8"/>
        </a:buClr>
        <a:buSzPct val="60000"/>
        <a:buFont typeface="Wingdings" pitchFamily="2" charset="2"/>
        <a:buChar char="¢"/>
        <a:defRPr sz="1600" kern="120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1563" indent="-174625" algn="l" defTabSz="648000" rtl="0" eaLnBrk="1" fontAlgn="base" hangingPunct="1">
        <a:spcBef>
          <a:spcPct val="20000"/>
        </a:spcBef>
        <a:spcAft>
          <a:spcPct val="0"/>
        </a:spcAft>
        <a:buClr>
          <a:srgbClr val="008640"/>
        </a:buClr>
        <a:buSzPct val="60000"/>
        <a:buFont typeface="Wingdings" pitchFamily="2" charset="2"/>
        <a:buChar char="¢"/>
        <a:defRPr sz="1800" kern="1200">
          <a:ln w="6350" cap="rnd">
            <a:noFill/>
          </a:ln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5pPr>
      <a:lvl6pPr marL="2950045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416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788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160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7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43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15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487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859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23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60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974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38135" y="2474707"/>
            <a:ext cx="7829603" cy="917780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200" b="1" u="sng" kern="1200">
                <a:ln w="3175">
                  <a:noFill/>
                </a:ln>
                <a:solidFill>
                  <a:srgbClr val="008640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sz="3800" dirty="0" smtClean="0">
                <a:solidFill>
                  <a:srgbClr val="008640"/>
                </a:solidFill>
              </a:rPr>
              <a:t>Спасибо</a:t>
            </a:r>
            <a:r>
              <a:rPr lang="ru-RU" sz="3800" baseline="0" dirty="0" smtClean="0">
                <a:solidFill>
                  <a:srgbClr val="008640"/>
                </a:solidFill>
              </a:rPr>
              <a:t> за внимание!</a:t>
            </a:r>
            <a:endParaRPr lang="ru-RU" sz="3800" dirty="0">
              <a:solidFill>
                <a:srgbClr val="00864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0687"/>
            <a:ext cx="1469152" cy="115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71551" y="3611566"/>
            <a:ext cx="3454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D32"/>
                </a:solidFill>
              </a:rPr>
              <a:t>InfoWatch</a:t>
            </a:r>
          </a:p>
          <a:p>
            <a:endParaRPr lang="en-US" sz="2000" b="1" dirty="0" smtClean="0">
              <a:solidFill>
                <a:srgbClr val="007D32"/>
              </a:solidFill>
            </a:endParaRPr>
          </a:p>
          <a:p>
            <a:r>
              <a:rPr lang="en-US" sz="2000" dirty="0" smtClean="0">
                <a:solidFill>
                  <a:srgbClr val="007D32"/>
                </a:solidFill>
              </a:rPr>
              <a:t>www.infowatch.ru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+7 495 22 900 22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6609"/>
            <a:ext cx="9144000" cy="9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66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0687"/>
            <a:ext cx="1469152" cy="115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6609"/>
            <a:ext cx="9144000" cy="9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94229" y="3807560"/>
            <a:ext cx="4530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+7 495 22 900 22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547664" y="3227998"/>
            <a:ext cx="1974904" cy="5022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3600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350" cap="rnd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Contact Info</a:t>
            </a:r>
            <a:endParaRPr kumimoji="0" lang="ru-RU" sz="2400" b="1" i="0" u="none" strike="noStrike" kern="1200" cap="none" spc="0" normalizeH="0" baseline="0" noProof="0" dirty="0" smtClean="0">
              <a:ln w="6350" cap="rnd"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2485218" y="3436140"/>
            <a:ext cx="2497165" cy="1"/>
          </a:xfrm>
          <a:prstGeom prst="line">
            <a:avLst/>
          </a:prstGeom>
          <a:ln w="22225">
            <a:solidFill>
              <a:srgbClr val="007D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60818" y="4232286"/>
            <a:ext cx="33512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D32"/>
                </a:solidFill>
              </a:rPr>
              <a:t>www.infowatch.com</a:t>
            </a:r>
            <a:endParaRPr lang="ru-RU" b="1" dirty="0">
              <a:solidFill>
                <a:srgbClr val="007D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6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jpe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35.png"/><Relationship Id="rId9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8674" y="2043889"/>
            <a:ext cx="7514166" cy="2015653"/>
          </a:xfrm>
        </p:spPr>
        <p:txBody>
          <a:bodyPr>
            <a:normAutofit/>
          </a:bodyPr>
          <a:lstStyle/>
          <a:p>
            <a:r>
              <a:rPr lang="ru-RU" sz="3600" u="none" dirty="0"/>
              <a:t>Инновации в построении систем защиты информации АСУ ТП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953658" y="6284900"/>
            <a:ext cx="7379181" cy="34845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Кибербезопасность АСУ ТП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818673" y="3717032"/>
            <a:ext cx="5517523" cy="1260140"/>
          </a:xfrm>
        </p:spPr>
        <p:txBody>
          <a:bodyPr>
            <a:normAutofit/>
          </a:bodyPr>
          <a:lstStyle/>
          <a:p>
            <a:pPr marL="0" indent="0">
              <a:tabLst>
                <a:tab pos="446088" algn="l"/>
                <a:tab pos="719138" algn="l"/>
                <a:tab pos="1079500" algn="l"/>
              </a:tabLst>
            </a:pPr>
            <a:endParaRPr lang="ru-RU" sz="1800" dirty="0" smtClean="0"/>
          </a:p>
          <a:p>
            <a:pPr marL="0" indent="0">
              <a:tabLst>
                <a:tab pos="446088" algn="l"/>
                <a:tab pos="719138" algn="l"/>
                <a:tab pos="1079500" algn="l"/>
              </a:tabLst>
            </a:pPr>
            <a:r>
              <a:rPr lang="ru-RU" sz="1800" dirty="0" smtClean="0"/>
              <a:t>Душа Игорь Федорович</a:t>
            </a:r>
            <a:endParaRPr lang="ru-RU" sz="1800" dirty="0" smtClean="0"/>
          </a:p>
          <a:p>
            <a:pPr marL="0" indent="0">
              <a:tabLst>
                <a:tab pos="446088" algn="l"/>
                <a:tab pos="719138" algn="l"/>
                <a:tab pos="1079500" algn="l"/>
              </a:tabLst>
            </a:pPr>
            <a:r>
              <a:rPr lang="ru-RU" sz="1800" b="0" i="1" dirty="0" smtClean="0"/>
              <a:t>Менеджер </a:t>
            </a:r>
            <a:r>
              <a:rPr lang="ru-RU" sz="1800" b="0" i="1" dirty="0"/>
              <a:t>по развитию направления </a:t>
            </a:r>
            <a:r>
              <a:rPr lang="ru-RU" sz="1800" b="0" i="1" dirty="0" smtClean="0"/>
              <a:t>АСУ ТП</a:t>
            </a:r>
            <a:endParaRPr lang="ru-RU" sz="1800" b="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esg.spb.ru/files/content/images/Articles/2013/SAPR_07_2013/Pic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7293" y="3764080"/>
            <a:ext cx="2700350" cy="1861164"/>
          </a:xfrm>
          <a:prstGeom prst="rect">
            <a:avLst/>
          </a:prstGeom>
          <a:noFill/>
        </p:spPr>
      </p:pic>
      <p:pic>
        <p:nvPicPr>
          <p:cNvPr id="34" name="Рисунок 3"/>
          <p:cNvPicPr>
            <a:picLocks noChangeAspect="1"/>
          </p:cNvPicPr>
          <p:nvPr/>
        </p:nvPicPr>
        <p:blipFill rotWithShape="1">
          <a:blip r:embed="rId4" cstate="print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1880955"/>
            <a:ext cx="1728841" cy="1152000"/>
          </a:xfrm>
          <a:prstGeom prst="rect">
            <a:avLst/>
          </a:prstGeom>
          <a:ln w="28575">
            <a:noFill/>
          </a:ln>
        </p:spPr>
      </p:pic>
      <p:sp>
        <p:nvSpPr>
          <p:cNvPr id="3" name="Название 2"/>
          <p:cNvSpPr>
            <a:spLocks noGrp="1"/>
          </p:cNvSpPr>
          <p:nvPr>
            <p:ph type="ctrTitle"/>
          </p:nvPr>
        </p:nvSpPr>
        <p:spPr>
          <a:xfrm>
            <a:off x="719572" y="258315"/>
            <a:ext cx="6784919" cy="614401"/>
          </a:xfrm>
        </p:spPr>
        <p:txBody>
          <a:bodyPr>
            <a:noAutofit/>
          </a:bodyPr>
          <a:lstStyle/>
          <a:p>
            <a:r>
              <a:rPr lang="ru-RU" sz="2400" cap="all" dirty="0"/>
              <a:t/>
            </a:r>
            <a:br>
              <a:rPr lang="ru-RU" sz="2400" cap="all" dirty="0"/>
            </a:br>
            <a:r>
              <a:rPr lang="ru-RU" sz="2400" cap="all" dirty="0" smtClean="0"/>
              <a:t>ПУТЬ К УСПЕХУ</a:t>
            </a:r>
            <a:endParaRPr lang="ru-RU" sz="2400" cap="all" dirty="0"/>
          </a:p>
        </p:txBody>
      </p:sp>
      <p:grpSp>
        <p:nvGrpSpPr>
          <p:cNvPr id="10" name="Группа 9"/>
          <p:cNvGrpSpPr/>
          <p:nvPr/>
        </p:nvGrpSpPr>
        <p:grpSpPr>
          <a:xfrm rot="520068">
            <a:off x="3264583" y="1681136"/>
            <a:ext cx="1216628" cy="1376013"/>
            <a:chOff x="5178926" y="1352699"/>
            <a:chExt cx="2334935" cy="2640821"/>
          </a:xfrm>
        </p:grpSpPr>
        <p:pic>
          <p:nvPicPr>
            <p:cNvPr id="8" name="Picture 2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8926" y="1788483"/>
              <a:ext cx="1924050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3" name="Picture 3" descr="C:\Users\Евгения\Desktop\для ИЦ\Презентации\март 2015\20150402_125833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57676" y="1352699"/>
              <a:ext cx="1656185" cy="2180925"/>
            </a:xfrm>
            <a:prstGeom prst="rect">
              <a:avLst/>
            </a:prstGeom>
            <a:noFill/>
          </p:spPr>
        </p:pic>
      </p:grpSp>
      <p:pic>
        <p:nvPicPr>
          <p:cNvPr id="12" name="image18.jpeg" descr="_MG_0396.jp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7020322" y="1880956"/>
            <a:ext cx="1656134" cy="1152000"/>
          </a:xfrm>
          <a:prstGeom prst="roundRect">
            <a:avLst>
              <a:gd name="adj" fmla="val 0"/>
            </a:avLst>
          </a:prstGeom>
          <a:ln w="28575">
            <a:noFill/>
            <a:miter lim="400000"/>
          </a:ln>
        </p:spPr>
      </p:pic>
      <p:sp>
        <p:nvSpPr>
          <p:cNvPr id="13" name="Стрелка вправо 12"/>
          <p:cNvSpPr/>
          <p:nvPr/>
        </p:nvSpPr>
        <p:spPr>
          <a:xfrm>
            <a:off x="2873418" y="2222866"/>
            <a:ext cx="474446" cy="396044"/>
          </a:xfrm>
          <a:prstGeom prst="rightArrow">
            <a:avLst>
              <a:gd name="adj1" fmla="val 50000"/>
              <a:gd name="adj2" fmla="val 6626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601610" y="2240868"/>
            <a:ext cx="474446" cy="396044"/>
          </a:xfrm>
          <a:prstGeom prst="rightArrow">
            <a:avLst>
              <a:gd name="adj1" fmla="val 50000"/>
              <a:gd name="adj2" fmla="val 6626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433956" y="5046275"/>
            <a:ext cx="2722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235"/>
                </a:solidFill>
              </a:rPr>
              <a:t>50 </a:t>
            </a:r>
            <a:r>
              <a:rPr lang="ru-RU" sz="2400" b="1" dirty="0" smtClean="0">
                <a:solidFill>
                  <a:srgbClr val="008235"/>
                </a:solidFill>
              </a:rPr>
              <a:t>профильных </a:t>
            </a:r>
            <a:br>
              <a:rPr lang="ru-RU" sz="2400" b="1" dirty="0" smtClean="0">
                <a:solidFill>
                  <a:srgbClr val="008235"/>
                </a:solidFill>
              </a:rPr>
            </a:br>
            <a:r>
              <a:rPr lang="ru-RU" sz="2400" b="1" dirty="0" smtClean="0">
                <a:solidFill>
                  <a:srgbClr val="008235"/>
                </a:solidFill>
              </a:rPr>
              <a:t>специалистов</a:t>
            </a:r>
            <a:endParaRPr lang="ru-RU" sz="2400" b="1" dirty="0">
              <a:solidFill>
                <a:srgbClr val="008235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798573" y="3415442"/>
            <a:ext cx="1858776" cy="1630833"/>
            <a:chOff x="1648038" y="3897053"/>
            <a:chExt cx="2269138" cy="1990872"/>
          </a:xfrm>
        </p:grpSpPr>
        <p:pic>
          <p:nvPicPr>
            <p:cNvPr id="16" name="Picture 3" descr="C:\WORK\EugeneK\xxx_Presentation\InfoWatch\Pictures\Content2\07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8038" y="3897053"/>
              <a:ext cx="2269138" cy="1990872"/>
            </a:xfrm>
            <a:prstGeom prst="rect">
              <a:avLst/>
            </a:prstGeom>
            <a:ln>
              <a:noFill/>
            </a:ln>
            <a:effectLst>
              <a:outerShdw blurRad="63500" dist="12700" dir="2700000" algn="tl" rotWithShape="0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4" name="Picture 4" descr="C:\Users\Евгения\Desktop\для ИЦ\Презентации\Май 2015\mechanical engineering design icon.gif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-30000" contrast="82000"/>
            </a:blip>
            <a:srcRect l="10609" t="12443" r="12005" b="6067"/>
            <a:stretch>
              <a:fillRect/>
            </a:stretch>
          </p:blipFill>
          <p:spPr bwMode="auto">
            <a:xfrm>
              <a:off x="2293459" y="4257092"/>
              <a:ext cx="946393" cy="606780"/>
            </a:xfrm>
            <a:prstGeom prst="rect">
              <a:avLst/>
            </a:prstGeom>
            <a:noFill/>
          </p:spPr>
        </p:pic>
      </p:grpSp>
      <p:grpSp>
        <p:nvGrpSpPr>
          <p:cNvPr id="33" name="Группа 32"/>
          <p:cNvGrpSpPr/>
          <p:nvPr/>
        </p:nvGrpSpPr>
        <p:grpSpPr>
          <a:xfrm>
            <a:off x="719572" y="1513807"/>
            <a:ext cx="2377878" cy="1842615"/>
            <a:chOff x="539552" y="1657823"/>
            <a:chExt cx="2377878" cy="1842615"/>
          </a:xfrm>
        </p:grpSpPr>
        <p:pic>
          <p:nvPicPr>
            <p:cNvPr id="18434" name="Picture 2" descr="http://files.telegaertner.com/1614/0075/5688/TG_Gebaudeverkabelung.jpg"/>
            <p:cNvPicPr>
              <a:picLocks noChangeAspect="1" noChangeArrowheads="1"/>
            </p:cNvPicPr>
            <p:nvPr/>
          </p:nvPicPr>
          <p:blipFill>
            <a:blip r:embed="rId10" cstate="print">
              <a:lum contrast="10000"/>
            </a:blip>
            <a:srcRect l="5138"/>
            <a:stretch>
              <a:fillRect/>
            </a:stretch>
          </p:blipFill>
          <p:spPr bwMode="auto">
            <a:xfrm>
              <a:off x="539552" y="1768953"/>
              <a:ext cx="2160241" cy="1731485"/>
            </a:xfrm>
            <a:prstGeom prst="rect">
              <a:avLst/>
            </a:prstGeom>
            <a:noFill/>
          </p:spPr>
        </p:pic>
        <p:cxnSp>
          <p:nvCxnSpPr>
            <p:cNvPr id="21" name="Прямая соединительная линия 20"/>
            <p:cNvCxnSpPr>
              <a:endCxn id="25" idx="7"/>
            </p:cNvCxnSpPr>
            <p:nvPr/>
          </p:nvCxnSpPr>
          <p:spPr>
            <a:xfrm flipH="1">
              <a:off x="2170364" y="2096852"/>
              <a:ext cx="385412" cy="83793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24"/>
            <p:cNvSpPr/>
            <p:nvPr/>
          </p:nvSpPr>
          <p:spPr>
            <a:xfrm rot="20667153">
              <a:off x="2056696" y="2924944"/>
              <a:ext cx="152400" cy="152400"/>
            </a:xfrm>
            <a:prstGeom prst="ellips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dirty="0">
                <a:solidFill>
                  <a:srgbClr val="00742F"/>
                </a:solidFill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 rot="447422">
              <a:off x="2350533" y="1657823"/>
              <a:ext cx="566897" cy="56689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742F"/>
                  </a:solidFill>
                </a:rPr>
                <a:t>!</a:t>
              </a:r>
              <a:endParaRPr lang="ru-RU" sz="3200" b="1" dirty="0">
                <a:solidFill>
                  <a:srgbClr val="00742F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5400000">
            <a:off x="7449123" y="3281787"/>
            <a:ext cx="474446" cy="396044"/>
          </a:xfrm>
          <a:prstGeom prst="rightArrow">
            <a:avLst>
              <a:gd name="adj1" fmla="val 50000"/>
              <a:gd name="adj2" fmla="val 6626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Изображение 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8692" y="3753036"/>
            <a:ext cx="2713148" cy="1569173"/>
          </a:xfrm>
          <a:prstGeom prst="rect">
            <a:avLst/>
          </a:prstGeom>
        </p:spPr>
      </p:pic>
      <p:pic>
        <p:nvPicPr>
          <p:cNvPr id="1026" name="Picture 2" descr="http://ilady.info/wp-content/uploads/2013/05/il-kruglyiy-stol-reshenie-vseh-problem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33414"/>
            <a:ext cx="1362182" cy="92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73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ctrTitle"/>
          </p:nvPr>
        </p:nvSpPr>
        <p:spPr>
          <a:xfrm>
            <a:off x="719572" y="258315"/>
            <a:ext cx="6784919" cy="614401"/>
          </a:xfrm>
        </p:spPr>
        <p:txBody>
          <a:bodyPr>
            <a:noAutofit/>
          </a:bodyPr>
          <a:lstStyle/>
          <a:p>
            <a:r>
              <a:rPr lang="ru-RU" sz="2400" cap="all" dirty="0" smtClean="0"/>
              <a:t>Универсальная платформа </a:t>
            </a:r>
            <a:br>
              <a:rPr lang="ru-RU" sz="2400" cap="all" dirty="0" smtClean="0"/>
            </a:br>
            <a:r>
              <a:rPr lang="ru-RU" sz="2400" cap="all" dirty="0" smtClean="0"/>
              <a:t>для любого объекта</a:t>
            </a:r>
            <a:endParaRPr lang="ru-RU" sz="2400" cap="all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23433" y="3753036"/>
            <a:ext cx="2736304" cy="9233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800" dirty="0" smtClean="0"/>
              <a:t>Программный сервер аналитики с экспертной системой</a:t>
            </a:r>
            <a:endParaRPr lang="ru-RU" sz="1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23434" y="5121188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Конструктор ПО для АРМ СБ </a:t>
            </a:r>
            <a:r>
              <a:rPr lang="en-US" sz="1800" dirty="0"/>
              <a:t>/</a:t>
            </a:r>
            <a:r>
              <a:rPr lang="ru-RU" sz="1800" dirty="0" smtClean="0"/>
              <a:t> </a:t>
            </a:r>
            <a:r>
              <a:rPr lang="ru-RU" sz="1800" dirty="0"/>
              <a:t>диспетчера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827534" y="1437525"/>
            <a:ext cx="3800663" cy="1739445"/>
            <a:chOff x="2816874" y="3079211"/>
            <a:chExt cx="6164348" cy="3096591"/>
          </a:xfrm>
        </p:grpSpPr>
        <p:pic>
          <p:nvPicPr>
            <p:cNvPr id="4" name="Изображение 3"/>
            <p:cNvPicPr>
              <a:picLocks noChangeAspect="1"/>
            </p:cNvPicPr>
            <p:nvPr/>
          </p:nvPicPr>
          <p:blipFill rotWithShape="1">
            <a:blip r:embed="rId3" cstate="print"/>
            <a:srcRect l="2721"/>
            <a:stretch/>
          </p:blipFill>
          <p:spPr>
            <a:xfrm>
              <a:off x="2816874" y="3079211"/>
              <a:ext cx="5263486" cy="3096591"/>
            </a:xfrm>
            <a:prstGeom prst="rect">
              <a:avLst/>
            </a:prstGeom>
          </p:spPr>
        </p:pic>
        <p:sp>
          <p:nvSpPr>
            <p:cNvPr id="5" name="Овал 4"/>
            <p:cNvSpPr/>
            <p:nvPr/>
          </p:nvSpPr>
          <p:spPr>
            <a:xfrm>
              <a:off x="5789445" y="3861048"/>
              <a:ext cx="216024" cy="216024"/>
            </a:xfrm>
            <a:prstGeom prst="ellipse">
              <a:avLst/>
            </a:prstGeom>
            <a:solidFill>
              <a:srgbClr val="0E71B8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6" name="Овал 5"/>
            <p:cNvSpPr/>
            <p:nvPr/>
          </p:nvSpPr>
          <p:spPr>
            <a:xfrm>
              <a:off x="4572000" y="4520414"/>
              <a:ext cx="216024" cy="216024"/>
            </a:xfrm>
            <a:prstGeom prst="ellipse">
              <a:avLst/>
            </a:prstGeom>
            <a:solidFill>
              <a:srgbClr val="0E71B8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9" name="Овал 8"/>
            <p:cNvSpPr/>
            <p:nvPr/>
          </p:nvSpPr>
          <p:spPr>
            <a:xfrm>
              <a:off x="6519392" y="4977172"/>
              <a:ext cx="216024" cy="216024"/>
            </a:xfrm>
            <a:prstGeom prst="ellipse">
              <a:avLst/>
            </a:prstGeom>
            <a:solidFill>
              <a:srgbClr val="0E71B8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6689135" y="4875242"/>
              <a:ext cx="1764196" cy="432048"/>
            </a:xfrm>
            <a:prstGeom prst="roundRect">
              <a:avLst/>
            </a:prstGeom>
            <a:solidFill>
              <a:srgbClr val="FFFFFF">
                <a:alpha val="92941"/>
              </a:srgbClr>
            </a:solidFill>
            <a:ln>
              <a:solidFill>
                <a:srgbClr val="0E71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100" dirty="0" smtClean="0">
                  <a:solidFill>
                    <a:schemeClr val="tx1"/>
                  </a:solidFill>
                </a:rPr>
                <a:t>ТСО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6617537" y="3969060"/>
              <a:ext cx="216024" cy="216024"/>
            </a:xfrm>
            <a:prstGeom prst="ellipse">
              <a:avLst/>
            </a:prstGeom>
            <a:solidFill>
              <a:srgbClr val="0E71B8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6797147" y="3751238"/>
              <a:ext cx="2184075" cy="672027"/>
            </a:xfrm>
            <a:prstGeom prst="roundRect">
              <a:avLst/>
            </a:prstGeom>
            <a:solidFill>
              <a:srgbClr val="FFFFFF">
                <a:alpha val="92941"/>
              </a:srgbClr>
            </a:solidFill>
            <a:ln>
              <a:solidFill>
                <a:srgbClr val="0E71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dirty="0" smtClean="0">
                  <a:solidFill>
                    <a:schemeClr val="tx1"/>
                  </a:solidFill>
                </a:rPr>
                <a:t>АСУ ТП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Прямая соединительная линия 12"/>
            <p:cNvCxnSpPr>
              <a:stCxn id="5" idx="6"/>
              <a:endCxn id="11" idx="2"/>
            </p:cNvCxnSpPr>
            <p:nvPr/>
          </p:nvCxnSpPr>
          <p:spPr>
            <a:xfrm>
              <a:off x="6005469" y="3969060"/>
              <a:ext cx="612068" cy="108012"/>
            </a:xfrm>
            <a:prstGeom prst="line">
              <a:avLst/>
            </a:prstGeom>
            <a:ln>
              <a:solidFill>
                <a:srgbClr val="0E71B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Скругленный прямоугольник 20"/>
            <p:cNvSpPr/>
            <p:nvPr/>
          </p:nvSpPr>
          <p:spPr>
            <a:xfrm>
              <a:off x="4744919" y="4436357"/>
              <a:ext cx="1289256" cy="432048"/>
            </a:xfrm>
            <a:prstGeom prst="roundRect">
              <a:avLst/>
            </a:prstGeom>
            <a:solidFill>
              <a:srgbClr val="FFFFFF">
                <a:alpha val="92941"/>
              </a:srgbClr>
            </a:solidFill>
            <a:ln>
              <a:solidFill>
                <a:srgbClr val="0E71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100" dirty="0" smtClean="0">
                  <a:solidFill>
                    <a:schemeClr val="tx1"/>
                  </a:solidFill>
                </a:rPr>
                <a:t>САУ</a:t>
              </a:r>
              <a:endParaRPr lang="ru-RU" sz="7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7" name="Picture 8" descr="C:\Users\Евгения\Desktop\для ИЦ\Презентации\Май 2015\service_clipart_icon_blue_advanced_services_web2x1_whbkgnd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A84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15516" y="4879566"/>
            <a:ext cx="2067419" cy="1033710"/>
          </a:xfrm>
          <a:prstGeom prst="rect">
            <a:avLst/>
          </a:prstGeom>
          <a:noFill/>
        </p:spPr>
      </p:pic>
      <p:sp>
        <p:nvSpPr>
          <p:cNvPr id="38" name="Стрелка вправо 37"/>
          <p:cNvSpPr/>
          <p:nvPr/>
        </p:nvSpPr>
        <p:spPr>
          <a:xfrm rot="5400000">
            <a:off x="969060" y="4671113"/>
            <a:ext cx="416609" cy="267517"/>
          </a:xfrm>
          <a:prstGeom prst="rightArrow">
            <a:avLst>
              <a:gd name="adj1" fmla="val 50000"/>
              <a:gd name="adj2" fmla="val 66260"/>
            </a:avLst>
          </a:prstGeom>
          <a:solidFill>
            <a:srgbClr val="0E7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>
            <a:stCxn id="12" idx="3"/>
          </p:cNvCxnSpPr>
          <p:nvPr/>
        </p:nvCxnSpPr>
        <p:spPr>
          <a:xfrm flipV="1">
            <a:off x="4628197" y="1592796"/>
            <a:ext cx="1023923" cy="410975"/>
          </a:xfrm>
          <a:prstGeom prst="line">
            <a:avLst/>
          </a:prstGeom>
          <a:ln w="19050">
            <a:solidFill>
              <a:srgbClr val="00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10" idx="3"/>
          </p:cNvCxnSpPr>
          <p:nvPr/>
        </p:nvCxnSpPr>
        <p:spPr>
          <a:xfrm>
            <a:off x="4302723" y="2567755"/>
            <a:ext cx="917349" cy="321185"/>
          </a:xfrm>
          <a:prstGeom prst="line">
            <a:avLst/>
          </a:prstGeom>
          <a:ln w="19050">
            <a:solidFill>
              <a:srgbClr val="00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807804" y="2318594"/>
            <a:ext cx="3744416" cy="0"/>
          </a:xfrm>
          <a:prstGeom prst="line">
            <a:avLst/>
          </a:prstGeom>
          <a:ln w="19050">
            <a:solidFill>
              <a:srgbClr val="00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7" descr="Macintosh HD:Users:ekaterinamsh:Downloads:Картинки2:АПК SHS-272 (≠†бв•≠≠Ѓ•) 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5128" y="2420888"/>
            <a:ext cx="913943" cy="98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Рисунок 5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172" y="1696588"/>
            <a:ext cx="1755684" cy="1336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Рисунок 53" descr="Macintosh HD:Users:ekaterinamsh:Downloads:Картинки2:IS-610 01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0829" y="973083"/>
            <a:ext cx="1846718" cy="9036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Группа 61"/>
          <p:cNvGrpSpPr/>
          <p:nvPr/>
        </p:nvGrpSpPr>
        <p:grpSpPr>
          <a:xfrm>
            <a:off x="503548" y="3861048"/>
            <a:ext cx="1334933" cy="828086"/>
            <a:chOff x="2476281" y="4934591"/>
            <a:chExt cx="1519658" cy="942675"/>
          </a:xfrm>
        </p:grpSpPr>
        <p:grpSp>
          <p:nvGrpSpPr>
            <p:cNvPr id="64" name="Группа 39"/>
            <p:cNvGrpSpPr/>
            <p:nvPr/>
          </p:nvGrpSpPr>
          <p:grpSpPr>
            <a:xfrm>
              <a:off x="2476281" y="4934591"/>
              <a:ext cx="1519658" cy="942675"/>
              <a:chOff x="2427745" y="5038950"/>
              <a:chExt cx="1699677" cy="1054346"/>
            </a:xfrm>
          </p:grpSpPr>
          <p:pic>
            <p:nvPicPr>
              <p:cNvPr id="66" name="Picture 8" descr="C:\WORK\EugeneK\xxx_Presentation\InfoWatch\Pictures\Content2\02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lum bright="-20000" contrast="40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68"/>
              <a:stretch>
                <a:fillRect/>
              </a:stretch>
            </p:blipFill>
            <p:spPr bwMode="auto">
              <a:xfrm>
                <a:off x="2427745" y="5038950"/>
                <a:ext cx="1699677" cy="1054346"/>
              </a:xfrm>
              <a:prstGeom prst="rect">
                <a:avLst/>
              </a:prstGeom>
              <a:ln>
                <a:noFill/>
              </a:ln>
              <a:effectLst>
                <a:outerShdw blurRad="63500" dist="12700" dir="2700000" algn="tl" rotWithShape="0">
                  <a:srgbClr val="000000">
                    <a:alpha val="3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7" name="Прямоугольник 66"/>
              <p:cNvSpPr/>
              <p:nvPr/>
            </p:nvSpPr>
            <p:spPr>
              <a:xfrm>
                <a:off x="2987822" y="5229209"/>
                <a:ext cx="576064" cy="313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65" name="Picture 8" descr="http://www.mba-groupe.com/images/yootheme/techno/security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-7000" contrast="61000"/>
            </a:blip>
            <a:srcRect/>
            <a:stretch>
              <a:fillRect/>
            </a:stretch>
          </p:blipFill>
          <p:spPr bwMode="auto">
            <a:xfrm>
              <a:off x="3050087" y="5057549"/>
              <a:ext cx="359831" cy="359832"/>
            </a:xfrm>
            <a:prstGeom prst="rect">
              <a:avLst/>
            </a:prstGeom>
            <a:noFill/>
          </p:spPr>
        </p:pic>
      </p:grpSp>
      <p:sp>
        <p:nvSpPr>
          <p:cNvPr id="68" name="Овал 67"/>
          <p:cNvSpPr/>
          <p:nvPr/>
        </p:nvSpPr>
        <p:spPr>
          <a:xfrm>
            <a:off x="1151620" y="4113092"/>
            <a:ext cx="180000" cy="1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!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6386" name="Picture 2" descr="C:\Users\Евгения\Desktop\для ИЦ\Презентации\Май 2015\ICND1_Vol1_RUS_img_361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31543" y="3682819"/>
            <a:ext cx="3632845" cy="2248329"/>
          </a:xfrm>
          <a:prstGeom prst="rect">
            <a:avLst/>
          </a:prstGeom>
          <a:noFill/>
        </p:spPr>
      </p:pic>
      <p:sp>
        <p:nvSpPr>
          <p:cNvPr id="31" name="Стрелка вправо 30"/>
          <p:cNvSpPr/>
          <p:nvPr/>
        </p:nvSpPr>
        <p:spPr>
          <a:xfrm rot="5400000">
            <a:off x="957344" y="3415874"/>
            <a:ext cx="416609" cy="267517"/>
          </a:xfrm>
          <a:prstGeom prst="rightArrow">
            <a:avLst>
              <a:gd name="adj1" fmla="val 50000"/>
              <a:gd name="adj2" fmla="val 66260"/>
            </a:avLst>
          </a:prstGeom>
          <a:solidFill>
            <a:srgbClr val="0E7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73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ctrTitle"/>
          </p:nvPr>
        </p:nvSpPr>
        <p:spPr>
          <a:xfrm>
            <a:off x="683568" y="258315"/>
            <a:ext cx="6784919" cy="614401"/>
          </a:xfrm>
        </p:spPr>
        <p:txBody>
          <a:bodyPr>
            <a:noAutofit/>
          </a:bodyPr>
          <a:lstStyle/>
          <a:p>
            <a:r>
              <a:rPr lang="ru-RU" sz="2400" cap="all" dirty="0" smtClean="0"/>
              <a:t>Удобная архитектура и быстрое внедрение</a:t>
            </a:r>
            <a:endParaRPr lang="ru-RU" sz="2400" cap="all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583344" y="3921573"/>
            <a:ext cx="2880644" cy="0"/>
          </a:xfrm>
          <a:prstGeom prst="line">
            <a:avLst/>
          </a:prstGeom>
          <a:ln w="57150">
            <a:solidFill>
              <a:srgbClr val="00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http://simatic-300.ru/mlfb/jpg/G_IK10_ru_3015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BE0E4"/>
              </a:clrFrom>
              <a:clrTo>
                <a:srgbClr val="DBE0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972" y="4307813"/>
            <a:ext cx="1581289" cy="1494947"/>
          </a:xfrm>
          <a:prstGeom prst="rect">
            <a:avLst/>
          </a:prstGeom>
          <a:noFill/>
          <a:ln w="28575">
            <a:solidFill>
              <a:srgbClr val="008235"/>
            </a:solidFill>
          </a:ln>
        </p:spPr>
      </p:pic>
      <p:pic>
        <p:nvPicPr>
          <p:cNvPr id="14340" name="Picture 4" descr="http://s41.radikal.ru/i091/1203/13/999ab986625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6382" y="4307813"/>
            <a:ext cx="1784082" cy="1494947"/>
          </a:xfrm>
          <a:prstGeom prst="rect">
            <a:avLst/>
          </a:prstGeom>
          <a:noFill/>
          <a:ln w="28575">
            <a:solidFill>
              <a:srgbClr val="008235"/>
            </a:solidFill>
          </a:ln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1608323" y="3897052"/>
            <a:ext cx="0" cy="396044"/>
          </a:xfrm>
          <a:prstGeom prst="line">
            <a:avLst/>
          </a:prstGeom>
          <a:ln w="57150">
            <a:solidFill>
              <a:srgbClr val="00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434272" y="3920728"/>
            <a:ext cx="0" cy="378042"/>
          </a:xfrm>
          <a:prstGeom prst="line">
            <a:avLst/>
          </a:prstGeom>
          <a:ln w="57150">
            <a:solidFill>
              <a:srgbClr val="00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4"/>
          <p:cNvGrpSpPr/>
          <p:nvPr/>
        </p:nvGrpSpPr>
        <p:grpSpPr>
          <a:xfrm>
            <a:off x="2169180" y="5292592"/>
            <a:ext cx="474164" cy="474164"/>
            <a:chOff x="2534718" y="2342768"/>
            <a:chExt cx="474164" cy="474164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2627784" y="2384884"/>
              <a:ext cx="324036" cy="43204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342" name="Picture 6" descr="http://s1.iconbird.com/ico/2013/6/272/w128h1281371312762PixelKit0046BIGShield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-12000" contrast="62000"/>
            </a:blip>
            <a:srcRect/>
            <a:stretch>
              <a:fillRect/>
            </a:stretch>
          </p:blipFill>
          <p:spPr bwMode="auto">
            <a:xfrm>
              <a:off x="2534718" y="2342768"/>
              <a:ext cx="474164" cy="474164"/>
            </a:xfrm>
            <a:prstGeom prst="rect">
              <a:avLst/>
            </a:prstGeom>
            <a:noFill/>
          </p:spPr>
        </p:pic>
      </p:grpSp>
      <p:grpSp>
        <p:nvGrpSpPr>
          <p:cNvPr id="36" name="Группа 35"/>
          <p:cNvGrpSpPr/>
          <p:nvPr/>
        </p:nvGrpSpPr>
        <p:grpSpPr>
          <a:xfrm>
            <a:off x="5034554" y="5298704"/>
            <a:ext cx="474164" cy="474164"/>
            <a:chOff x="2534718" y="2342768"/>
            <a:chExt cx="474164" cy="474164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627784" y="2384884"/>
              <a:ext cx="324036" cy="43204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Picture 6" descr="http://s1.iconbird.com/ico/2013/6/272/w128h1281371312762PixelKit0046BIGShield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-12000" contrast="62000"/>
            </a:blip>
            <a:srcRect/>
            <a:stretch>
              <a:fillRect/>
            </a:stretch>
          </p:blipFill>
          <p:spPr bwMode="auto">
            <a:xfrm>
              <a:off x="2534718" y="2342768"/>
              <a:ext cx="474164" cy="474164"/>
            </a:xfrm>
            <a:prstGeom prst="rect">
              <a:avLst/>
            </a:prstGeom>
            <a:noFill/>
          </p:spPr>
        </p:pic>
      </p:grpSp>
      <p:sp>
        <p:nvSpPr>
          <p:cNvPr id="42" name="Прямоугольник 41"/>
          <p:cNvSpPr/>
          <p:nvPr/>
        </p:nvSpPr>
        <p:spPr>
          <a:xfrm>
            <a:off x="3579448" y="2600908"/>
            <a:ext cx="3096344" cy="684076"/>
          </a:xfrm>
          <a:prstGeom prst="rect">
            <a:avLst/>
          </a:prstGeom>
          <a:noFill/>
          <a:ln w="38100">
            <a:solidFill>
              <a:srgbClr val="00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Соединительная линия уступом 43"/>
          <p:cNvCxnSpPr>
            <a:stCxn id="42" idx="1"/>
          </p:cNvCxnSpPr>
          <p:nvPr/>
        </p:nvCxnSpPr>
        <p:spPr>
          <a:xfrm rot="10800000" flipV="1">
            <a:off x="2951822" y="2942946"/>
            <a:ext cx="627627" cy="954106"/>
          </a:xfrm>
          <a:prstGeom prst="bentConnector2">
            <a:avLst/>
          </a:prstGeom>
          <a:ln w="57150">
            <a:solidFill>
              <a:srgbClr val="00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3923928" y="2735303"/>
            <a:ext cx="2488528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2000" dirty="0" smtClean="0"/>
              <a:t>Сервер аналитики</a:t>
            </a:r>
            <a:endParaRPr lang="ru-RU" sz="20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83568" y="1184141"/>
            <a:ext cx="6784919" cy="161582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/>
              <a:t>Распределенная архитектура с центральным </a:t>
            </a:r>
            <a:r>
              <a:rPr lang="ru-RU" sz="1800" dirty="0" smtClean="0"/>
              <a:t>сервером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 smtClean="0"/>
              <a:t>Комплексный </a:t>
            </a:r>
            <a:r>
              <a:rPr lang="ru-RU" sz="1800" dirty="0"/>
              <a:t>подход взамен точечных </a:t>
            </a:r>
            <a:r>
              <a:rPr lang="ru-RU" sz="1800" dirty="0" smtClean="0"/>
              <a:t>мер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/>
              <a:t>Не влияет отрицательно на тех. </a:t>
            </a:r>
            <a:r>
              <a:rPr lang="ru-RU" sz="1800" dirty="0" smtClean="0"/>
              <a:t>процесс</a:t>
            </a: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</p:txBody>
      </p:sp>
      <p:sp>
        <p:nvSpPr>
          <p:cNvPr id="33" name="Стрелка вправо 32"/>
          <p:cNvSpPr/>
          <p:nvPr/>
        </p:nvSpPr>
        <p:spPr>
          <a:xfrm>
            <a:off x="6783048" y="2744924"/>
            <a:ext cx="474446" cy="396044"/>
          </a:xfrm>
          <a:prstGeom prst="rightArrow">
            <a:avLst>
              <a:gd name="adj1" fmla="val 50000"/>
              <a:gd name="adj2" fmla="val 6626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912260" y="2435114"/>
            <a:ext cx="2492648" cy="10156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ru-RU" sz="2000" dirty="0" smtClean="0"/>
              <a:t>Интеграция с другими системами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7773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b="0" dirty="0" smtClean="0"/>
              <a:t>Модули защиты реализуют функции:</a:t>
            </a:r>
          </a:p>
          <a:p>
            <a:pPr marL="28575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ru-RU" sz="1800" b="0" dirty="0" smtClean="0"/>
              <a:t>Межсетевого экранирования с поддержкой промышленных протоколов</a:t>
            </a:r>
            <a:endParaRPr lang="ru-RU" sz="1800" b="0" dirty="0"/>
          </a:p>
          <a:p>
            <a:pPr marL="28575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ru-RU" sz="1800" b="0" dirty="0" smtClean="0"/>
              <a:t>Обнаружение и предотвращение информационных атак</a:t>
            </a:r>
          </a:p>
          <a:p>
            <a:pPr marL="28575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ru-RU" sz="1800" b="0" dirty="0" smtClean="0"/>
              <a:t>Контроль целостности</a:t>
            </a:r>
          </a:p>
          <a:p>
            <a:pPr marL="28575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ru-RU" sz="1800" b="0" dirty="0" smtClean="0"/>
              <a:t>Идентификация и аутентификация</a:t>
            </a:r>
          </a:p>
          <a:p>
            <a:pPr marL="28575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ru-RU" sz="1800" b="0" dirty="0" smtClean="0"/>
              <a:t>Контроль соответствия технологического процесса заданной модели</a:t>
            </a:r>
          </a:p>
          <a:p>
            <a:pPr marL="28575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ru-RU" sz="1800" b="0" dirty="0" smtClean="0"/>
              <a:t>Анализ защищенности</a:t>
            </a:r>
          </a:p>
          <a:p>
            <a:pPr marL="28575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ru-RU" sz="1800" b="0" dirty="0" smtClean="0"/>
              <a:t>Другие специализированные функции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800" b="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800" b="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63711" y="346810"/>
            <a:ext cx="6784919" cy="614401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КОМПЛЕКСНАЯ ЗАЩИТА ОТ УГРОЗ НА ВСЕХ УРОВНЯХ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59158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ctrTitle"/>
          </p:nvPr>
        </p:nvSpPr>
        <p:spPr>
          <a:xfrm>
            <a:off x="703405" y="258315"/>
            <a:ext cx="6784919" cy="614401"/>
          </a:xfrm>
        </p:spPr>
        <p:txBody>
          <a:bodyPr>
            <a:noAutofit/>
          </a:bodyPr>
          <a:lstStyle/>
          <a:p>
            <a:r>
              <a:rPr lang="ru-RU" sz="2400" cap="all" dirty="0" smtClean="0"/>
              <a:t>Контроль состояния удаленных объектов</a:t>
            </a:r>
            <a:endParaRPr lang="ru-RU" sz="2400" cap="all" dirty="0"/>
          </a:p>
        </p:txBody>
      </p:sp>
      <p:sp>
        <p:nvSpPr>
          <p:cNvPr id="5" name="TextBox 4"/>
          <p:cNvSpPr txBox="1"/>
          <p:nvPr/>
        </p:nvSpPr>
        <p:spPr>
          <a:xfrm>
            <a:off x="792837" y="2135755"/>
            <a:ext cx="42832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ru-RU" dirty="0"/>
          </a:p>
          <a:p>
            <a:pPr>
              <a:spcAft>
                <a:spcPts val="1200"/>
              </a:spcAft>
            </a:pPr>
            <a:r>
              <a:rPr lang="ru-RU" dirty="0" smtClean="0"/>
              <a:t>Получение информации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об инцидентах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информационной безопасности:</a:t>
            </a:r>
          </a:p>
          <a:p>
            <a:pPr marL="174625" indent="-174625"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/>
              <a:t>По каналам сотовой связи</a:t>
            </a:r>
          </a:p>
          <a:p>
            <a:pPr marL="174625" indent="-174625"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/>
              <a:t>По каналам спутниковой связи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720100" y="1392126"/>
            <a:ext cx="4134204" cy="4217251"/>
            <a:chOff x="2883304" y="2711773"/>
            <a:chExt cx="3632589" cy="3705559"/>
          </a:xfrm>
        </p:grpSpPr>
        <p:pic>
          <p:nvPicPr>
            <p:cNvPr id="4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51820" y="3028496"/>
              <a:ext cx="3388836" cy="3388836"/>
            </a:xfrm>
            <a:prstGeom prst="rect">
              <a:avLst/>
            </a:prstGeom>
            <a:ln>
              <a:noFill/>
            </a:ln>
            <a:effectLst>
              <a:outerShdw blurRad="63500" dist="12700" dir="2700000" algn="tl" rotWithShape="0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2" name="Picture 2" descr="https://d30y9cdsu7xlg0.cloudfront.net/png/5350-200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-11000" contrast="64000"/>
            </a:blip>
            <a:srcRect/>
            <a:stretch>
              <a:fillRect/>
            </a:stretch>
          </p:blipFill>
          <p:spPr bwMode="auto">
            <a:xfrm>
              <a:off x="5796136" y="3352123"/>
              <a:ext cx="719757" cy="719757"/>
            </a:xfrm>
            <a:prstGeom prst="rect">
              <a:avLst/>
            </a:prstGeom>
            <a:noFill/>
          </p:spPr>
        </p:pic>
        <p:pic>
          <p:nvPicPr>
            <p:cNvPr id="7" name="Picture 2" descr="https://d30y9cdsu7xlg0.cloudfront.net/png/5350-200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-11000" contrast="64000"/>
            </a:blip>
            <a:srcRect/>
            <a:stretch>
              <a:fillRect/>
            </a:stretch>
          </p:blipFill>
          <p:spPr bwMode="auto">
            <a:xfrm rot="15855988">
              <a:off x="2883304" y="3403868"/>
              <a:ext cx="719757" cy="719757"/>
            </a:xfrm>
            <a:prstGeom prst="rect">
              <a:avLst/>
            </a:prstGeom>
            <a:noFill/>
          </p:spPr>
        </p:pic>
        <p:pic>
          <p:nvPicPr>
            <p:cNvPr id="8" name="Picture 2" descr="https://d30y9cdsu7xlg0.cloudfront.net/png/5350-200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-11000" contrast="64000"/>
            </a:blip>
            <a:srcRect/>
            <a:stretch>
              <a:fillRect/>
            </a:stretch>
          </p:blipFill>
          <p:spPr bwMode="auto">
            <a:xfrm rot="19111388">
              <a:off x="4049069" y="2711773"/>
              <a:ext cx="719757" cy="71975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97773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ctrTitle"/>
          </p:nvPr>
        </p:nvSpPr>
        <p:spPr>
          <a:xfrm>
            <a:off x="683568" y="402331"/>
            <a:ext cx="6784919" cy="614401"/>
          </a:xfrm>
        </p:spPr>
        <p:txBody>
          <a:bodyPr>
            <a:noAutofit/>
          </a:bodyPr>
          <a:lstStyle/>
          <a:p>
            <a:r>
              <a:rPr lang="ru-RU" sz="2400" cap="all" dirty="0" smtClean="0"/>
              <a:t>ОСОБЫЕ ПРЕИМУЩЕСТВА</a:t>
            </a:r>
            <a:endParaRPr lang="ru-RU" sz="2400" cap="all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251520" y="1232756"/>
            <a:ext cx="3924436" cy="1452026"/>
            <a:chOff x="683568" y="1436914"/>
            <a:chExt cx="3780420" cy="1452026"/>
          </a:xfrm>
        </p:grpSpPr>
        <p:pic>
          <p:nvPicPr>
            <p:cNvPr id="15" name="Picture 7" descr="C:\Users\Евгения\Desktop\для ИЦ\Презентации\Май 2015\Рисунок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1665143"/>
              <a:ext cx="1933622" cy="971769"/>
            </a:xfrm>
            <a:prstGeom prst="rect">
              <a:avLst/>
            </a:prstGeom>
            <a:noFill/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2241012" y="1692390"/>
              <a:ext cx="0" cy="896652"/>
            </a:xfrm>
            <a:prstGeom prst="line">
              <a:avLst/>
            </a:prstGeom>
            <a:noFill/>
            <a:ln w="38100" cap="flat">
              <a:solidFill>
                <a:srgbClr val="008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" name="Прямоугольник 19"/>
            <p:cNvSpPr/>
            <p:nvPr/>
          </p:nvSpPr>
          <p:spPr>
            <a:xfrm>
              <a:off x="1103086" y="1436914"/>
              <a:ext cx="3360902" cy="1452026"/>
            </a:xfrm>
            <a:prstGeom prst="rect">
              <a:avLst/>
            </a:prstGeom>
            <a:noFill/>
            <a:ln>
              <a:solidFill>
                <a:srgbClr val="008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4716016" y="1232756"/>
            <a:ext cx="3636404" cy="1452026"/>
          </a:xfrm>
          <a:prstGeom prst="rect">
            <a:avLst/>
          </a:prstGeom>
          <a:noFill/>
          <a:ln>
            <a:solidFill>
              <a:srgbClr val="00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83568" y="2900806"/>
            <a:ext cx="3492388" cy="1452026"/>
          </a:xfrm>
          <a:prstGeom prst="rect">
            <a:avLst/>
          </a:prstGeom>
          <a:noFill/>
          <a:ln>
            <a:solidFill>
              <a:srgbClr val="00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16016" y="2900806"/>
            <a:ext cx="3636404" cy="1452026"/>
          </a:xfrm>
          <a:prstGeom prst="rect">
            <a:avLst/>
          </a:prstGeom>
          <a:noFill/>
          <a:ln>
            <a:solidFill>
              <a:srgbClr val="00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543246" y="4641270"/>
            <a:ext cx="3828954" cy="1452026"/>
          </a:xfrm>
          <a:prstGeom prst="rect">
            <a:avLst/>
          </a:prstGeom>
          <a:noFill/>
          <a:ln>
            <a:solidFill>
              <a:srgbClr val="00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943708" y="3176972"/>
            <a:ext cx="0" cy="896652"/>
          </a:xfrm>
          <a:prstGeom prst="line">
            <a:avLst/>
          </a:prstGeom>
          <a:noFill/>
          <a:ln w="38100" cap="flat">
            <a:solidFill>
              <a:srgbClr val="008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7" name="Picture 8" descr="C:\Users\Евгения\Desktop\для ИЦ\Презентации\Май 2015\service_clipart_icon_blue_advanced_services_web2x1_whbkgnd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A84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95536" y="3039914"/>
            <a:ext cx="2067419" cy="103371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2123728" y="1376772"/>
            <a:ext cx="24300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600" dirty="0" smtClean="0"/>
              <a:t>Работа со всеми популярными промышленными протоколами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5796136" y="1520788"/>
            <a:ext cx="0" cy="896652"/>
          </a:xfrm>
          <a:prstGeom prst="line">
            <a:avLst/>
          </a:prstGeom>
          <a:noFill/>
          <a:ln w="38100" cap="flat">
            <a:solidFill>
              <a:srgbClr val="008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Прямоугольник 29"/>
          <p:cNvSpPr/>
          <p:nvPr/>
        </p:nvSpPr>
        <p:spPr>
          <a:xfrm>
            <a:off x="5958408" y="1412776"/>
            <a:ext cx="21185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600" dirty="0" smtClean="0"/>
              <a:t>Соответствие самым жестким требованиям отрасли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159732" y="3320988"/>
            <a:ext cx="2430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600" dirty="0" smtClean="0"/>
              <a:t>Эксплуатация </a:t>
            </a:r>
            <a:br>
              <a:rPr lang="ru-RU" sz="1600" dirty="0" smtClean="0"/>
            </a:br>
            <a:r>
              <a:rPr lang="ru-RU" sz="1600" dirty="0" smtClean="0"/>
              <a:t>без персонала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5796136" y="3108412"/>
            <a:ext cx="0" cy="896652"/>
          </a:xfrm>
          <a:prstGeom prst="line">
            <a:avLst/>
          </a:prstGeom>
          <a:noFill/>
          <a:ln w="38100" cap="flat">
            <a:solidFill>
              <a:srgbClr val="008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Прямоугольник 33"/>
          <p:cNvSpPr/>
          <p:nvPr/>
        </p:nvSpPr>
        <p:spPr>
          <a:xfrm>
            <a:off x="5940152" y="3035858"/>
            <a:ext cx="23654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600" dirty="0" smtClean="0"/>
              <a:t>Обнаружение недокументированн</a:t>
            </a:r>
            <a:r>
              <a:rPr lang="ru-RU" sz="1600" dirty="0"/>
              <a:t>ы</a:t>
            </a:r>
            <a:r>
              <a:rPr lang="ru-RU" sz="1600" dirty="0" smtClean="0"/>
              <a:t>х возможностей оборудования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127422" y="4800054"/>
            <a:ext cx="21185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600" dirty="0" smtClean="0"/>
              <a:t>Обнаружение скрытых проводных и беспроводных каналов обмена</a:t>
            </a:r>
          </a:p>
        </p:txBody>
      </p:sp>
      <p:pic>
        <p:nvPicPr>
          <p:cNvPr id="1026" name="Picture 2" descr="C:\Users\Евгения\Desktop\для ИЦ\Презентации\Май 2015\Рисунок9.png"/>
          <p:cNvPicPr>
            <a:picLocks noChangeAspect="1" noChangeArrowheads="1"/>
          </p:cNvPicPr>
          <p:nvPr/>
        </p:nvPicPr>
        <p:blipFill>
          <a:blip r:embed="rId5" cstate="print"/>
          <a:srcRect t="2044"/>
          <a:stretch>
            <a:fillRect/>
          </a:stretch>
        </p:blipFill>
        <p:spPr bwMode="auto">
          <a:xfrm>
            <a:off x="4850036" y="1705938"/>
            <a:ext cx="802084" cy="606938"/>
          </a:xfrm>
          <a:prstGeom prst="rect">
            <a:avLst/>
          </a:prstGeom>
          <a:noFill/>
        </p:spPr>
      </p:pic>
      <p:grpSp>
        <p:nvGrpSpPr>
          <p:cNvPr id="49" name="Группа 48"/>
          <p:cNvGrpSpPr/>
          <p:nvPr/>
        </p:nvGrpSpPr>
        <p:grpSpPr>
          <a:xfrm>
            <a:off x="4886040" y="3429000"/>
            <a:ext cx="802084" cy="373987"/>
            <a:chOff x="4850036" y="3429000"/>
            <a:chExt cx="802084" cy="373987"/>
          </a:xfrm>
        </p:grpSpPr>
        <p:pic>
          <p:nvPicPr>
            <p:cNvPr id="1027" name="Picture 3" descr="C:\Users\Евгения\Desktop\для ИЦ\Презентации\Май 2015\скачанные файлы.jp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-11000" contrast="68000"/>
            </a:blip>
            <a:srcRect/>
            <a:stretch>
              <a:fillRect/>
            </a:stretch>
          </p:blipFill>
          <p:spPr bwMode="auto">
            <a:xfrm>
              <a:off x="4850036" y="3429000"/>
              <a:ext cx="452818" cy="373987"/>
            </a:xfrm>
            <a:prstGeom prst="rect">
              <a:avLst/>
            </a:prstGeom>
            <a:noFill/>
          </p:spPr>
        </p:pic>
        <p:sp>
          <p:nvSpPr>
            <p:cNvPr id="43" name="Прямоугольник 42"/>
            <p:cNvSpPr/>
            <p:nvPr/>
          </p:nvSpPr>
          <p:spPr>
            <a:xfrm>
              <a:off x="5364088" y="3536442"/>
              <a:ext cx="205250" cy="144586"/>
            </a:xfrm>
            <a:prstGeom prst="rect">
              <a:avLst/>
            </a:prstGeom>
            <a:noFill/>
            <a:ln>
              <a:solidFill>
                <a:srgbClr val="008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5" name="Прямая соединительная линия 44"/>
            <p:cNvCxnSpPr>
              <a:stCxn id="1027" idx="1"/>
            </p:cNvCxnSpPr>
            <p:nvPr/>
          </p:nvCxnSpPr>
          <p:spPr>
            <a:xfrm>
              <a:off x="4850036" y="3615994"/>
              <a:ext cx="514052" cy="0"/>
            </a:xfrm>
            <a:prstGeom prst="line">
              <a:avLst/>
            </a:prstGeom>
            <a:ln w="28575">
              <a:solidFill>
                <a:srgbClr val="0082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Овал 47"/>
            <p:cNvSpPr/>
            <p:nvPr/>
          </p:nvSpPr>
          <p:spPr>
            <a:xfrm>
              <a:off x="5472100" y="3609020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2" descr="http://static1.squarespace.com/static/53b7ae12e4b0aeb10aba42aa/t/53df15dbe4b0361aeb6d0d00/1407129058873/iconmonstr-virus-scan-3-icon-256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-9000" contrast="62000"/>
            </a:blip>
            <a:srcRect l="50000" t="36648" b="13352"/>
            <a:stretch>
              <a:fillRect/>
            </a:stretch>
          </p:blipFill>
          <p:spPr bwMode="auto">
            <a:xfrm>
              <a:off x="5445146" y="3577541"/>
              <a:ext cx="206974" cy="206974"/>
            </a:xfrm>
            <a:prstGeom prst="snip2DiagRect">
              <a:avLst>
                <a:gd name="adj1" fmla="val 0"/>
                <a:gd name="adj2" fmla="val 31218"/>
              </a:avLst>
            </a:prstGeom>
            <a:noFill/>
          </p:spPr>
        </p:pic>
      </p:grpSp>
      <p:cxnSp>
        <p:nvCxnSpPr>
          <p:cNvPr id="50" name="Прямая соединительная линия 49"/>
          <p:cNvCxnSpPr/>
          <p:nvPr/>
        </p:nvCxnSpPr>
        <p:spPr>
          <a:xfrm>
            <a:off x="3995936" y="4869160"/>
            <a:ext cx="0" cy="896652"/>
          </a:xfrm>
          <a:prstGeom prst="line">
            <a:avLst/>
          </a:prstGeom>
          <a:noFill/>
          <a:ln w="38100" cap="flat">
            <a:solidFill>
              <a:srgbClr val="008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2" name="Группа 51"/>
          <p:cNvGrpSpPr/>
          <p:nvPr/>
        </p:nvGrpSpPr>
        <p:grpSpPr>
          <a:xfrm>
            <a:off x="2735796" y="4833156"/>
            <a:ext cx="1116124" cy="1118241"/>
            <a:chOff x="2735796" y="4941168"/>
            <a:chExt cx="1116124" cy="1118241"/>
          </a:xfrm>
        </p:grpSpPr>
        <p:pic>
          <p:nvPicPr>
            <p:cNvPr id="1030" name="Picture 6" descr="C:\Users\Евгения\Desktop\для ИЦ\Презентации\Май 2015\Рисунок10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35796" y="4941168"/>
              <a:ext cx="1116124" cy="1118241"/>
            </a:xfrm>
            <a:prstGeom prst="rect">
              <a:avLst/>
            </a:prstGeom>
            <a:noFill/>
          </p:spPr>
        </p:pic>
        <p:pic>
          <p:nvPicPr>
            <p:cNvPr id="1032" name="Picture 8" descr="https://encrypted-tbn3.gstatic.com/images?q=tbn:ANd9GcRVgmTA7WPghXfsKNEiL3SpNqDUn7CowyiGufEKMuCBSixasbvM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-23000" contrast="44000"/>
            </a:blip>
            <a:srcRect r="38576" b="60565"/>
            <a:stretch>
              <a:fillRect/>
            </a:stretch>
          </p:blipFill>
          <p:spPr bwMode="auto">
            <a:xfrm>
              <a:off x="3095836" y="5121188"/>
              <a:ext cx="468052" cy="300495"/>
            </a:xfrm>
            <a:prstGeom prst="rect">
              <a:avLst/>
            </a:prstGeom>
            <a:noFill/>
          </p:spPr>
        </p:pic>
        <p:sp>
          <p:nvSpPr>
            <p:cNvPr id="51" name="Овал 50"/>
            <p:cNvSpPr/>
            <p:nvPr/>
          </p:nvSpPr>
          <p:spPr>
            <a:xfrm>
              <a:off x="3275868" y="5421683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C5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7773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ctrTitle"/>
          </p:nvPr>
        </p:nvSpPr>
        <p:spPr>
          <a:xfrm>
            <a:off x="683568" y="402331"/>
            <a:ext cx="6784919" cy="614401"/>
          </a:xfrm>
        </p:spPr>
        <p:txBody>
          <a:bodyPr>
            <a:noAutofit/>
          </a:bodyPr>
          <a:lstStyle/>
          <a:p>
            <a:r>
              <a:rPr lang="ru-RU" sz="2400" cap="all" dirty="0" smtClean="0"/>
              <a:t>Производство и сертификация</a:t>
            </a:r>
            <a:endParaRPr lang="ru-RU" sz="2400" cap="all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27684" y="1520788"/>
            <a:ext cx="65887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200"/>
              </a:spcAft>
            </a:pPr>
            <a:r>
              <a:rPr lang="ru-RU" sz="2000" dirty="0" smtClean="0"/>
              <a:t>Опытное и серийное производство </a:t>
            </a:r>
          </a:p>
          <a:p>
            <a:pPr>
              <a:spcAft>
                <a:spcPts val="4200"/>
              </a:spcAft>
            </a:pPr>
            <a:r>
              <a:rPr lang="ru-RU" sz="2000" dirty="0" smtClean="0"/>
              <a:t>Соответствие приказу ФСТЭК России №31</a:t>
            </a:r>
          </a:p>
          <a:p>
            <a:pPr>
              <a:spcAft>
                <a:spcPts val="4200"/>
              </a:spcAft>
            </a:pPr>
            <a:r>
              <a:rPr lang="ru-RU" sz="2000" dirty="0" smtClean="0"/>
              <a:t> Доверенная АСУ ТП или дополнительная защита </a:t>
            </a:r>
          </a:p>
          <a:p>
            <a:pPr>
              <a:spcAft>
                <a:spcPts val="4200"/>
              </a:spcAft>
            </a:pPr>
            <a:r>
              <a:rPr lang="ru-RU" sz="2000" dirty="0" smtClean="0"/>
              <a:t>Очень быстрая адаптация под требования заказчика</a:t>
            </a:r>
          </a:p>
          <a:p>
            <a:pPr>
              <a:spcAft>
                <a:spcPts val="4200"/>
              </a:spcAft>
            </a:pPr>
            <a:r>
              <a:rPr lang="ru-RU" sz="2000" dirty="0" smtClean="0"/>
              <a:t>Экономия времени и денег</a:t>
            </a:r>
            <a:endParaRPr lang="ru-RU" sz="2000" dirty="0"/>
          </a:p>
        </p:txBody>
      </p:sp>
      <p:pic>
        <p:nvPicPr>
          <p:cNvPr id="6152" name="Picture 8" descr="http://simpleicon.com/wp-content/uploads/setting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15000" contrast="62000"/>
          </a:blip>
          <a:srcRect/>
          <a:stretch>
            <a:fillRect/>
          </a:stretch>
        </p:blipFill>
        <p:spPr bwMode="auto">
          <a:xfrm>
            <a:off x="898350" y="3933056"/>
            <a:ext cx="685318" cy="685318"/>
          </a:xfrm>
          <a:prstGeom prst="rect">
            <a:avLst/>
          </a:prstGeom>
          <a:noFill/>
        </p:spPr>
      </p:pic>
      <p:pic>
        <p:nvPicPr>
          <p:cNvPr id="6156" name="Picture 12" descr="http://realty.3dgid.kz/images/12127738-vector-illustration-of-single-isolated-time-money-icon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26000" contrast="60000"/>
          </a:blip>
          <a:srcRect/>
          <a:stretch>
            <a:fillRect/>
          </a:stretch>
        </p:blipFill>
        <p:spPr bwMode="auto">
          <a:xfrm>
            <a:off x="827584" y="4690382"/>
            <a:ext cx="792088" cy="792088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791580" y="3068960"/>
            <a:ext cx="828092" cy="636441"/>
            <a:chOff x="8745029" y="2581275"/>
            <a:chExt cx="2470460" cy="1898705"/>
          </a:xfrm>
        </p:grpSpPr>
        <p:pic>
          <p:nvPicPr>
            <p:cNvPr id="15" name="Picture 4" descr="http://www07.abb.com/images/librariesprovider104/Service/service_clipart_icon_blue_my_control_system_web2x1.png?sfvrsn=1&amp;CropWidth=390&amp;CropHeight=195&amp;Quality=High&amp;CropX=0&amp;CropY=0&amp;Width=390&amp;Height=195&amp;Method=CropToFixedAreaCropToFixedAreaArguments&amp;Key=a7424289a53c29d9b71def9955c549d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8235">
                  <a:tint val="45000"/>
                  <a:satMod val="400000"/>
                </a:srgbClr>
              </a:duotone>
              <a:lum bright="-12000" contrast="43000"/>
            </a:blip>
            <a:srcRect l="32693" t="30634" r="33516" b="18867"/>
            <a:stretch>
              <a:fillRect/>
            </a:stretch>
          </p:blipFill>
          <p:spPr bwMode="auto">
            <a:xfrm>
              <a:off x="9158861" y="2943225"/>
              <a:ext cx="2056628" cy="1536755"/>
            </a:xfrm>
            <a:prstGeom prst="rect">
              <a:avLst/>
            </a:prstGeom>
            <a:noFill/>
          </p:spPr>
        </p:pic>
        <p:sp>
          <p:nvSpPr>
            <p:cNvPr id="16" name="Прямоугольник 15"/>
            <p:cNvSpPr/>
            <p:nvPr/>
          </p:nvSpPr>
          <p:spPr>
            <a:xfrm>
              <a:off x="8745029" y="2581275"/>
              <a:ext cx="858513" cy="103013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pic>
          <p:nvPicPr>
            <p:cNvPr id="17" name="Picture 6" descr="http://www.silvershieldwindscreens.co.uk/cs/podimage6f58.png?blobkey=id&amp;blobwhere=1302549213138&amp;blobheader=image%2Fpng&amp;blobheadername1=Content-Disposition&amp;blobheadervalue1=inline%3B+filename%3Dpodimage.png&amp;blobcol=urlimagefile&amp;blobtable=UXImage&amp;moddate=2014-06-18%2002:35:16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rgbClr val="00A84F">
                  <a:tint val="45000"/>
                  <a:satMod val="400000"/>
                </a:srgbClr>
              </a:duotone>
              <a:lum bright="15000" contrast="43000"/>
            </a:blip>
            <a:srcRect/>
            <a:stretch>
              <a:fillRect/>
            </a:stretch>
          </p:blipFill>
          <p:spPr bwMode="auto">
            <a:xfrm>
              <a:off x="8936161" y="2734267"/>
              <a:ext cx="647252" cy="896195"/>
            </a:xfrm>
            <a:prstGeom prst="rect">
              <a:avLst/>
            </a:prstGeom>
            <a:noFill/>
          </p:spPr>
        </p:pic>
      </p:grpSp>
      <p:pic>
        <p:nvPicPr>
          <p:cNvPr id="6158" name="Picture 14" descr="http://www.clipartbest.com/cliparts/eaT/e9b/eaTe9bAi4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26000" contrast="61000"/>
          </a:blip>
          <a:srcRect/>
          <a:stretch>
            <a:fillRect/>
          </a:stretch>
        </p:blipFill>
        <p:spPr bwMode="auto">
          <a:xfrm>
            <a:off x="898350" y="2276872"/>
            <a:ext cx="685318" cy="685318"/>
          </a:xfrm>
          <a:prstGeom prst="rect">
            <a:avLst/>
          </a:prstGeom>
          <a:noFill/>
        </p:spPr>
      </p:pic>
      <p:pic>
        <p:nvPicPr>
          <p:cNvPr id="9218" name="Picture 2" descr="http://simpleicon.com/wp-content/uploads/factory-2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16000" contrast="53000"/>
          </a:blip>
          <a:srcRect/>
          <a:stretch>
            <a:fillRect/>
          </a:stretch>
        </p:blipFill>
        <p:spPr bwMode="auto">
          <a:xfrm>
            <a:off x="899592" y="1321043"/>
            <a:ext cx="689377" cy="6893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773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ctrTitle"/>
          </p:nvPr>
        </p:nvSpPr>
        <p:spPr>
          <a:xfrm>
            <a:off x="719572" y="404664"/>
            <a:ext cx="6784919" cy="614401"/>
          </a:xfrm>
        </p:spPr>
        <p:txBody>
          <a:bodyPr>
            <a:noAutofit/>
          </a:bodyPr>
          <a:lstStyle/>
          <a:p>
            <a:r>
              <a:rPr lang="ru-RU" sz="2400" cap="all" dirty="0" smtClean="0"/>
              <a:t>Ускоренный путь к интеграции</a:t>
            </a:r>
            <a:endParaRPr lang="ru-RU" sz="2400" cap="all" dirty="0"/>
          </a:p>
        </p:txBody>
      </p:sp>
      <p:pic>
        <p:nvPicPr>
          <p:cNvPr id="4" name="Picture 2" descr="https://cdn2.iconfinder.com/data/icons/interface-part-2/32/shift-top-right-51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484848">
                  <a:alpha val="5490"/>
                </a:srgbClr>
              </a:clrFrom>
              <a:clrTo>
                <a:srgbClr val="484848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lum bright="-15000" contrast="61000"/>
          </a:blip>
          <a:srcRect/>
          <a:stretch>
            <a:fillRect/>
          </a:stretch>
        </p:blipFill>
        <p:spPr bwMode="auto">
          <a:xfrm>
            <a:off x="899592" y="5085494"/>
            <a:ext cx="660750" cy="660750"/>
          </a:xfrm>
          <a:prstGeom prst="rect">
            <a:avLst/>
          </a:prstGeom>
          <a:noFill/>
        </p:spPr>
      </p:pic>
      <p:pic>
        <p:nvPicPr>
          <p:cNvPr id="5" name="Picture 4" descr="http://cdns2.freepik.com/free-photo/seo-monitoring_318-6437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14000" contrast="63000"/>
          </a:blip>
          <a:srcRect/>
          <a:stretch>
            <a:fillRect/>
          </a:stretch>
        </p:blipFill>
        <p:spPr bwMode="auto">
          <a:xfrm>
            <a:off x="850600" y="3091976"/>
            <a:ext cx="805076" cy="80507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943708" y="1291111"/>
            <a:ext cx="648072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800" dirty="0" smtClean="0"/>
              <a:t>Написание отраслевых документов,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ru-RU" sz="1800" dirty="0" smtClean="0"/>
              <a:t>определяющих требования по ИБ АСУ ТП </a:t>
            </a:r>
          </a:p>
          <a:p>
            <a:pPr>
              <a:spcAft>
                <a:spcPts val="1800"/>
              </a:spcAft>
            </a:pPr>
            <a:r>
              <a:rPr lang="ru-RU" sz="1800" dirty="0" smtClean="0"/>
              <a:t>Создание Центров по кибербезопасности </a:t>
            </a:r>
          </a:p>
          <a:p>
            <a:pPr>
              <a:spcAft>
                <a:spcPts val="1800"/>
              </a:spcAft>
            </a:pPr>
            <a:r>
              <a:rPr lang="ru-RU" sz="1800" dirty="0" smtClean="0"/>
              <a:t>Обследование объектов</a:t>
            </a:r>
          </a:p>
          <a:p>
            <a:pPr>
              <a:spcAft>
                <a:spcPts val="1800"/>
              </a:spcAft>
            </a:pPr>
            <a:r>
              <a:rPr lang="ru-RU" sz="1800" dirty="0" smtClean="0"/>
              <a:t>Актуализация моделей угроз</a:t>
            </a:r>
          </a:p>
          <a:p>
            <a:pPr>
              <a:spcAft>
                <a:spcPts val="1800"/>
              </a:spcAft>
            </a:pPr>
            <a:r>
              <a:rPr lang="ru-RU" sz="1800" dirty="0" smtClean="0"/>
              <a:t>Комплексные проверки оборудования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на защищенность</a:t>
            </a:r>
          </a:p>
          <a:p>
            <a:pPr>
              <a:spcAft>
                <a:spcPts val="1800"/>
              </a:spcAft>
            </a:pPr>
            <a:r>
              <a:rPr lang="ru-RU" sz="1800" dirty="0" smtClean="0"/>
              <a:t>Апробация на стендах</a:t>
            </a:r>
          </a:p>
          <a:p>
            <a:pPr>
              <a:spcAft>
                <a:spcPts val="1800"/>
              </a:spcAft>
            </a:pPr>
            <a:r>
              <a:rPr lang="ru-RU" sz="1800" dirty="0" smtClean="0"/>
              <a:t>Подготовка кадров</a:t>
            </a:r>
          </a:p>
          <a:p>
            <a:pPr>
              <a:spcAft>
                <a:spcPts val="1800"/>
              </a:spcAft>
            </a:pPr>
            <a:r>
              <a:rPr lang="ru-RU" sz="1800" dirty="0" smtClean="0"/>
              <a:t>Масштабируемость</a:t>
            </a:r>
            <a:endParaRPr lang="ru-RU" sz="1800" dirty="0"/>
          </a:p>
        </p:txBody>
      </p:sp>
      <p:pic>
        <p:nvPicPr>
          <p:cNvPr id="2050" name="Picture 2" descr="http://canchild.ca/en/ourresearch/resources/Books-icon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26000" contrast="50000"/>
          </a:blip>
          <a:srcRect/>
          <a:stretch>
            <a:fillRect/>
          </a:stretch>
        </p:blipFill>
        <p:spPr bwMode="auto">
          <a:xfrm>
            <a:off x="863588" y="1291111"/>
            <a:ext cx="792683" cy="792683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827584" y="2312876"/>
            <a:ext cx="841080" cy="828092"/>
            <a:chOff x="850600" y="2263884"/>
            <a:chExt cx="841080" cy="828092"/>
          </a:xfrm>
        </p:grpSpPr>
        <p:pic>
          <p:nvPicPr>
            <p:cNvPr id="12" name="Picture 2" descr="http://static1.squarespace.com/static/53b7ae12e4b0aeb10aba42aa/t/53df15dbe4b0361aeb6d0d00/1407129058873/iconmonstr-virus-scan-3-icon-256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-12000" contrast="62000"/>
            </a:blip>
            <a:srcRect/>
            <a:stretch>
              <a:fillRect/>
            </a:stretch>
          </p:blipFill>
          <p:spPr bwMode="auto">
            <a:xfrm>
              <a:off x="922608" y="2263884"/>
              <a:ext cx="769072" cy="769072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850600" y="2852936"/>
              <a:ext cx="517044" cy="239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850600" y="4221088"/>
            <a:ext cx="805671" cy="540060"/>
          </a:xfrm>
          <a:prstGeom prst="rect">
            <a:avLst/>
          </a:prstGeom>
          <a:solidFill>
            <a:schemeClr val="bg1"/>
          </a:solidFill>
          <a:ln w="57150">
            <a:solidFill>
              <a:srgbClr val="0076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http://www.zedventures.com/sites/all/themes/zed/images/icon-Strategic-Planning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00A84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32386" y="4281874"/>
            <a:ext cx="407266" cy="407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773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oWatch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affic Moni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InfoWatch_Template_4x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InfoWatch_Template_4x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Заключительны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Заключительны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DD683BB62CF747B7794AF3106CF6DA" ma:contentTypeVersion="2" ma:contentTypeDescription="Create a new document." ma:contentTypeScope="" ma:versionID="e19922826275a8d5b154c6b05e3395b5">
  <xsd:schema xmlns:xsd="http://www.w3.org/2001/XMLSchema" xmlns:p="http://schemas.microsoft.com/office/2006/metadata/properties" targetNamespace="http://schemas.microsoft.com/office/2006/metadata/properties" ma:root="true" ma:fieldsID="31320e26aa4c6e36a5288fc27be06bf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3189A0-5E0F-4A2B-9505-439C9590D0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9A3E5C5-A7DF-4C00-89B7-64A5BB5BAD67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33BDDB6-1DE8-41CC-BFA9-79A58C9FD6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InfoWatch_Template_4x3</Template>
  <TotalTime>19988</TotalTime>
  <Words>186</Words>
  <Application>Microsoft Office PowerPoint</Application>
  <PresentationFormat>Экран (4:3)</PresentationFormat>
  <Paragraphs>64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Arial Narrow</vt:lpstr>
      <vt:lpstr>Calibri</vt:lpstr>
      <vt:lpstr>Helvetica Light</vt:lpstr>
      <vt:lpstr>Wingdings</vt:lpstr>
      <vt:lpstr>InfoWatch_Template</vt:lpstr>
      <vt:lpstr>Traffic Monitor</vt:lpstr>
      <vt:lpstr>2_InfoWatch_Template_4x3</vt:lpstr>
      <vt:lpstr>3_InfoWatch_Template_4x3</vt:lpstr>
      <vt:lpstr>Заключительный слайд</vt:lpstr>
      <vt:lpstr>1_Заключительный слайд</vt:lpstr>
      <vt:lpstr>Инновации в построении систем защиты информации АСУ ТП</vt:lpstr>
      <vt:lpstr> ПУТЬ К УСПЕХУ</vt:lpstr>
      <vt:lpstr>Универсальная платформа  для любого объекта</vt:lpstr>
      <vt:lpstr>Удобная архитектура и быстрое внедрение</vt:lpstr>
      <vt:lpstr>КОМПЛЕКСНАЯ ЗАЩИТА ОТ УГРОЗ НА ВСЕХ УРОВНЯХ</vt:lpstr>
      <vt:lpstr>Контроль состояния удаленных объектов</vt:lpstr>
      <vt:lpstr>ОСОБЫЕ ПРЕИМУЩЕСТВА</vt:lpstr>
      <vt:lpstr>Производство и сертификация</vt:lpstr>
      <vt:lpstr>Ускоренный путь к интеграции</vt:lpstr>
      <vt:lpstr>Презентация PowerPoint</vt:lpstr>
    </vt:vector>
  </TitlesOfParts>
  <Company>Kaspersky 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Промышленность 2014</dc:title>
  <dc:creator>Здобнов Н.</dc:creator>
  <cp:lastModifiedBy>Душа И.Ф.</cp:lastModifiedBy>
  <cp:revision>1882</cp:revision>
  <dcterms:created xsi:type="dcterms:W3CDTF">2010-08-19T13:24:36Z</dcterms:created>
  <dcterms:modified xsi:type="dcterms:W3CDTF">2015-06-24T19:33:12Z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0x01010087DD683BB62CF747B7794AF3106CF6DA</vt:lpwstr>
  </property>
</Properties>
</file>